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7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43434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3.png"/><Relationship Id="rId7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429000"/>
            <a:ext cx="7772400" cy="104139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«Военная история России»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572008"/>
            <a:ext cx="8286808" cy="92869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мероприятия информационно-просветительского проекта,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посвященные Великой Отечественной войне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43174" y="214290"/>
            <a:ext cx="628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/>
              <a:t>Муниципальное автономное учреждение культуры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/>
              <a:t>«Борские библиотеки городского округа город Бор Нижегородской области»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2214554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+mj-lt"/>
                <a:ea typeface="+mj-ea"/>
                <a:cs typeface="+mj-cs"/>
              </a:rPr>
              <a:t>«Современный читатель и память о Великой Отечественной войне»: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+mj-lt"/>
                <a:ea typeface="+mj-ea"/>
                <a:cs typeface="+mj-cs"/>
              </a:rPr>
              <a:t>приоритетные направления деятельности нижегородских библиотек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+mj-lt"/>
                <a:ea typeface="+mj-ea"/>
                <a:cs typeface="+mj-cs"/>
              </a:rPr>
              <a:t>к 75-й годовщине Победы»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+mj-lt"/>
                <a:ea typeface="+mj-ea"/>
                <a:cs typeface="+mj-cs"/>
              </a:rPr>
              <a:t>научно-практическая конференция 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7619" y="285728"/>
            <a:ext cx="508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Мероприятия, посвященные отдельным битвам </a:t>
            </a:r>
          </a:p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Великой Отечественной войны</a:t>
            </a:r>
          </a:p>
        </p:txBody>
      </p:sp>
      <p:pic>
        <p:nvPicPr>
          <p:cNvPr id="4" name="Рисунок 3" descr="cM2h_ERWP0k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1560" y="1071545"/>
            <a:ext cx="3006888" cy="267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Нек 1.Гранин.jpg"/>
          <p:cNvPicPr>
            <a:picLocks noChangeAspect="1"/>
          </p:cNvPicPr>
          <p:nvPr/>
        </p:nvPicPr>
        <p:blipFill>
          <a:blip r:embed="rId5" cstate="screen">
            <a:lum bright="11000" contrast="6000"/>
          </a:blip>
          <a:srcRect/>
          <a:stretch>
            <a:fillRect/>
          </a:stretch>
        </p:blipFill>
        <p:spPr>
          <a:xfrm>
            <a:off x="4143372" y="1071546"/>
            <a:ext cx="4494101" cy="267499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Нек 1.Гранин1.jpg"/>
          <p:cNvPicPr>
            <a:picLocks noChangeAspect="1"/>
          </p:cNvPicPr>
          <p:nvPr/>
        </p:nvPicPr>
        <p:blipFill>
          <a:blip r:embed="rId6" cstate="screen">
            <a:lum bright="5000" contrast="11000"/>
          </a:blip>
          <a:stretch>
            <a:fillRect/>
          </a:stretch>
        </p:blipFill>
        <p:spPr>
          <a:xfrm>
            <a:off x="4143373" y="3933336"/>
            <a:ext cx="4516514" cy="266401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Нек 1.Битва за Москву.jpg"/>
          <p:cNvPicPr>
            <a:picLocks noChangeAspect="1"/>
          </p:cNvPicPr>
          <p:nvPr/>
        </p:nvPicPr>
        <p:blipFill>
          <a:blip r:embed="rId7" cstate="screen">
            <a:lum bright="3000" contrast="8000"/>
          </a:blip>
          <a:srcRect/>
          <a:stretch>
            <a:fillRect/>
          </a:stretch>
        </p:blipFill>
        <p:spPr>
          <a:xfrm>
            <a:off x="611560" y="3920064"/>
            <a:ext cx="2965592" cy="26772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58202" y="285728"/>
            <a:ext cx="369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Тематические циклы мероприятий</a:t>
            </a:r>
          </a:p>
        </p:txBody>
      </p:sp>
      <p:pic>
        <p:nvPicPr>
          <p:cNvPr id="22530" name="Picture 2" descr="https://sun1-21.userapi.com/fQUfbsqHDlI45Y2foJcGdqE5N1OFXq1ionKNQA/rbjbgVZwnAU.jpg"/>
          <p:cNvPicPr>
            <a:picLocks noChangeAspect="1" noChangeArrowheads="1"/>
          </p:cNvPicPr>
          <p:nvPr/>
        </p:nvPicPr>
        <p:blipFill>
          <a:blip r:embed="rId4" cstate="screen">
            <a:lum bright="12000" contrast="9000"/>
          </a:blip>
          <a:srcRect/>
          <a:stretch>
            <a:fillRect/>
          </a:stretch>
        </p:blipFill>
        <p:spPr bwMode="auto">
          <a:xfrm>
            <a:off x="4514397" y="1401922"/>
            <a:ext cx="3946035" cy="528570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824621" y="652503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+mj-lt"/>
                <a:ea typeface="+mj-ea"/>
                <a:cs typeface="+mj-cs"/>
              </a:rPr>
              <a:t>Цикл мероприятий Стеклозаводской библиотеки </a:t>
            </a:r>
          </a:p>
          <a:p>
            <a:pPr algn="r"/>
            <a:r>
              <a:rPr lang="ru-RU" dirty="0">
                <a:latin typeface="+mj-lt"/>
                <a:ea typeface="+mj-ea"/>
                <a:cs typeface="+mj-cs"/>
              </a:rPr>
              <a:t>«Школьный… Военный портфель пионеров сороковых»</a:t>
            </a:r>
          </a:p>
        </p:txBody>
      </p:sp>
      <p:pic>
        <p:nvPicPr>
          <p:cNvPr id="22538" name="Picture 10" descr="https://sun9-20.userapi.com/c855124/v855124152/1a4b2b/BZas7Qqb-b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0856" y="4265360"/>
            <a:ext cx="3297088" cy="24222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2536" name="Picture 8" descr="https://sun9-30.userapi.com/c858332/v858332152/13109e/KfIdBKRtNbo.jpg"/>
          <p:cNvPicPr>
            <a:picLocks noChangeAspect="1" noChangeArrowheads="1"/>
          </p:cNvPicPr>
          <p:nvPr/>
        </p:nvPicPr>
        <p:blipFill rotWithShape="1">
          <a:blip r:embed="rId6" cstate="screen"/>
          <a:srcRect l="8656"/>
          <a:stretch/>
        </p:blipFill>
        <p:spPr bwMode="auto">
          <a:xfrm>
            <a:off x="770856" y="1401922"/>
            <a:ext cx="3297088" cy="27071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214290"/>
            <a:ext cx="6643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>
                <a:latin typeface="+mj-lt"/>
                <a:ea typeface="+mj-ea"/>
                <a:cs typeface="+mj-cs"/>
              </a:rPr>
              <a:t>Авторские передачи Л.Б. Лабутиной,  </a:t>
            </a:r>
            <a:endParaRPr lang="ru-RU" b="1" dirty="0">
              <a:latin typeface="+mj-lt"/>
              <a:ea typeface="+mj-ea"/>
              <a:cs typeface="+mj-cs"/>
            </a:endParaRPr>
          </a:p>
          <a:p>
            <a:pPr algn="r"/>
            <a:r>
              <a:rPr lang="ru-RU" dirty="0">
                <a:latin typeface="+mj-lt"/>
                <a:ea typeface="+mj-ea"/>
                <a:cs typeface="+mj-cs"/>
              </a:rPr>
              <a:t>зав. отделом библиографии и краеведения </a:t>
            </a:r>
          </a:p>
          <a:p>
            <a:pPr algn="r"/>
            <a:r>
              <a:rPr lang="ru-RU">
                <a:latin typeface="+mj-lt"/>
                <a:ea typeface="+mj-ea"/>
                <a:cs typeface="+mj-cs"/>
              </a:rPr>
              <a:t>Центральной библиотеки,</a:t>
            </a:r>
            <a:r>
              <a:rPr lang="ru-RU" b="1" dirty="0">
                <a:latin typeface="+mj-lt"/>
                <a:ea typeface="+mj-ea"/>
                <a:cs typeface="+mj-cs"/>
              </a:rPr>
              <a:t> </a:t>
            </a:r>
            <a:r>
              <a:rPr lang="ru-RU">
                <a:latin typeface="+mj-lt"/>
                <a:ea typeface="+mj-ea"/>
                <a:cs typeface="+mj-cs"/>
              </a:rPr>
              <a:t>посвященные                                 Великой </a:t>
            </a:r>
            <a:r>
              <a:rPr lang="ru-RU" dirty="0">
                <a:latin typeface="+mj-lt"/>
                <a:ea typeface="+mj-ea"/>
                <a:cs typeface="+mj-cs"/>
              </a:rPr>
              <a:t>Отечественной войне</a:t>
            </a:r>
          </a:p>
        </p:txBody>
      </p:sp>
      <p:pic>
        <p:nvPicPr>
          <p:cNvPr id="21506" name="Picture 2" descr="https://sun9-7.userapi.com/c858320/v858320383/1be6b9/6RhlU900fGM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1785918" y="1711765"/>
            <a:ext cx="6997472" cy="467182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508" name="Picture 4" descr="https://sun9-53.userapi.com/c10033/u85113275/149356811/z_24dba881.jpg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483062" y="1312820"/>
            <a:ext cx="4232954" cy="317471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1510" name="Picture 6" descr="https://icanread.ru/wp-content/uploads/2016/11/JlXiLEOaZ2Q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77708" y="3647586"/>
            <a:ext cx="1966500" cy="273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611560" y="4024787"/>
            <a:ext cx="2213438" cy="2736000"/>
            <a:chOff x="9358346" y="2643182"/>
            <a:chExt cx="2571736" cy="29289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Прямоугольник 14"/>
            <p:cNvSpPr/>
            <p:nvPr/>
          </p:nvSpPr>
          <p:spPr>
            <a:xfrm>
              <a:off x="9358346" y="2643182"/>
              <a:ext cx="2571736" cy="292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8" descr="http://youngfamily.ru/img/vasilev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9572660" y="2857496"/>
              <a:ext cx="2143140" cy="160737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9501222" y="4714884"/>
              <a:ext cx="2286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</a:rPr>
                <a:t>Пламенное сердце Бориса Васильева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9597" y="1711765"/>
            <a:ext cx="2091683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72645" y="1084851"/>
            <a:ext cx="2462304" cy="3640293"/>
          </a:xfrm>
          <a:prstGeom prst="rect">
            <a:avLst/>
          </a:prstGeom>
          <a:noFill/>
          <a:ln w="9525">
            <a:solidFill>
              <a:srgbClr val="D56509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2576" y="1084851"/>
            <a:ext cx="2619464" cy="3712301"/>
          </a:xfrm>
          <a:prstGeom prst="rect">
            <a:avLst/>
          </a:prstGeom>
          <a:noFill/>
          <a:ln w="9525">
            <a:solidFill>
              <a:srgbClr val="D56509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3158347"/>
            <a:ext cx="2593132" cy="3439005"/>
          </a:xfrm>
          <a:prstGeom prst="rect">
            <a:avLst/>
          </a:prstGeom>
          <a:noFill/>
          <a:ln w="9525">
            <a:solidFill>
              <a:srgbClr val="D56509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0072" y="3212976"/>
            <a:ext cx="2462304" cy="3370482"/>
          </a:xfrm>
          <a:prstGeom prst="rect">
            <a:avLst/>
          </a:prstGeom>
          <a:noFill/>
          <a:ln w="9525">
            <a:solidFill>
              <a:srgbClr val="D56509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6248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Краеведческие книги </a:t>
            </a:r>
            <a:r>
              <a:rPr lang="ru-RU" b="1">
                <a:latin typeface="+mj-lt"/>
                <a:ea typeface="+mj-ea"/>
                <a:cs typeface="+mj-cs"/>
              </a:rPr>
              <a:t>о земляках –</a:t>
            </a:r>
          </a:p>
          <a:p>
            <a:pPr algn="r"/>
            <a:r>
              <a:rPr lang="ru-RU" b="1">
                <a:latin typeface="+mj-lt"/>
                <a:ea typeface="+mj-ea"/>
                <a:cs typeface="+mj-cs"/>
              </a:rPr>
              <a:t> </a:t>
            </a:r>
            <a:r>
              <a:rPr lang="ru-RU" b="1" dirty="0">
                <a:latin typeface="+mj-lt"/>
                <a:ea typeface="+mj-ea"/>
                <a:cs typeface="+mj-cs"/>
              </a:rPr>
              <a:t>участниках Великой Отечественной войны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43096" y="1084851"/>
            <a:ext cx="2592288" cy="3640293"/>
          </a:xfrm>
          <a:prstGeom prst="rect">
            <a:avLst/>
          </a:prstGeom>
          <a:noFill/>
          <a:ln w="9525">
            <a:solidFill>
              <a:srgbClr val="D5650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500631" y="285728"/>
            <a:ext cx="3277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+mj-lt"/>
                <a:ea typeface="+mj-ea"/>
                <a:cs typeface="+mj-cs"/>
              </a:rPr>
              <a:t>Мероприятия ко Дню Победы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+mj-lt"/>
                <a:ea typeface="+mj-ea"/>
                <a:cs typeface="+mj-cs"/>
              </a:rPr>
              <a:t>д. </a:t>
            </a:r>
            <a:r>
              <a:rPr lang="ru-RU" dirty="0" err="1">
                <a:latin typeface="+mj-lt"/>
                <a:ea typeface="+mj-ea"/>
                <a:cs typeface="+mj-cs"/>
              </a:rPr>
              <a:t>Завражное</a:t>
            </a:r>
            <a:endParaRPr lang="ru-RU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IMG-4ae03d110dec658b6f42e64f0e2559ec-V.jpg"/>
          <p:cNvPicPr>
            <a:picLocks noChangeAspect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>
          <a:xfrm>
            <a:off x="5148064" y="1088440"/>
            <a:ext cx="3688569" cy="2573420"/>
          </a:xfrm>
          <a:prstGeom prst="rect">
            <a:avLst/>
          </a:prstGeom>
          <a:ln>
            <a:solidFill>
              <a:srgbClr val="D56509"/>
            </a:solidFill>
          </a:ln>
        </p:spPr>
      </p:pic>
      <p:pic>
        <p:nvPicPr>
          <p:cNvPr id="7" name="Рисунок 6" descr="IMG-9d98661c0efd3bb2d8c4b91c1ef9ed47-V.jpg"/>
          <p:cNvPicPr>
            <a:picLocks noChangeAspect="1"/>
          </p:cNvPicPr>
          <p:nvPr/>
        </p:nvPicPr>
        <p:blipFill>
          <a:blip r:embed="rId5" cstate="screen">
            <a:lum contrast="10000"/>
          </a:blip>
          <a:stretch>
            <a:fillRect/>
          </a:stretch>
        </p:blipFill>
        <p:spPr>
          <a:xfrm>
            <a:off x="2051720" y="3822785"/>
            <a:ext cx="4968552" cy="2794810"/>
          </a:xfrm>
          <a:prstGeom prst="rect">
            <a:avLst/>
          </a:prstGeom>
          <a:ln>
            <a:solidFill>
              <a:srgbClr val="D56509"/>
            </a:solidFill>
          </a:ln>
        </p:spPr>
      </p:pic>
      <p:pic>
        <p:nvPicPr>
          <p:cNvPr id="8" name="Рисунок 7" descr="IMG-3ff05a099c9af2098b7ca031879535b5-V.jpg"/>
          <p:cNvPicPr>
            <a:picLocks noChangeAspect="1"/>
          </p:cNvPicPr>
          <p:nvPr/>
        </p:nvPicPr>
        <p:blipFill>
          <a:blip r:embed="rId6" cstate="screen">
            <a:lum contrast="10000"/>
          </a:blip>
          <a:stretch>
            <a:fillRect/>
          </a:stretch>
        </p:blipFill>
        <p:spPr>
          <a:xfrm>
            <a:off x="323528" y="1070152"/>
            <a:ext cx="4607481" cy="2591708"/>
          </a:xfrm>
          <a:prstGeom prst="rect">
            <a:avLst/>
          </a:prstGeom>
          <a:ln>
            <a:solidFill>
              <a:srgbClr val="D56509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793556" y="285728"/>
            <a:ext cx="59847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+mj-lt"/>
                <a:ea typeface="+mj-ea"/>
                <a:cs typeface="+mj-cs"/>
              </a:rPr>
              <a:t>Мероприятия ко Дню Победы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+mj-lt"/>
                <a:ea typeface="+mj-ea"/>
                <a:cs typeface="+mj-cs"/>
              </a:rPr>
              <a:t>Акция «Поэзия Победы» в формате «открытый микрофон»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1285860"/>
            <a:ext cx="3434993" cy="2304000"/>
          </a:xfrm>
          <a:prstGeom prst="rect">
            <a:avLst/>
          </a:prstGeom>
          <a:noFill/>
          <a:ln w="9525">
            <a:solidFill>
              <a:srgbClr val="D56509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857628"/>
            <a:ext cx="6698442" cy="2587668"/>
          </a:xfrm>
          <a:prstGeom prst="rect">
            <a:avLst/>
          </a:prstGeom>
          <a:noFill/>
          <a:ln w="9525">
            <a:solidFill>
              <a:srgbClr val="D56509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1285860"/>
            <a:ext cx="4748889" cy="2304000"/>
          </a:xfrm>
          <a:prstGeom prst="rect">
            <a:avLst/>
          </a:prstGeom>
          <a:noFill/>
          <a:ln w="9525">
            <a:solidFill>
              <a:srgbClr val="D5650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4876" y="357166"/>
            <a:ext cx="409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Мероприятия ко Дню памяти и скорби</a:t>
            </a:r>
          </a:p>
        </p:txBody>
      </p:sp>
      <p:pic>
        <p:nvPicPr>
          <p:cNvPr id="25603" name="Picture 3" descr="C:\Users\USER\Desktop\Конференция Т.С\Фото\2019\VN1M9oyElUo.jpg"/>
          <p:cNvPicPr>
            <a:picLocks noChangeAspect="1" noChangeArrowheads="1"/>
          </p:cNvPicPr>
          <p:nvPr/>
        </p:nvPicPr>
        <p:blipFill>
          <a:blip r:embed="rId4" cstate="screen">
            <a:lum contrast="16000"/>
          </a:blip>
          <a:srcRect/>
          <a:stretch>
            <a:fillRect/>
          </a:stretch>
        </p:blipFill>
        <p:spPr bwMode="auto">
          <a:xfrm>
            <a:off x="6608174" y="1280001"/>
            <a:ext cx="2296599" cy="3875512"/>
          </a:xfrm>
          <a:prstGeom prst="rect">
            <a:avLst/>
          </a:prstGeom>
          <a:noFill/>
          <a:ln>
            <a:solidFill>
              <a:srgbClr val="D56509"/>
            </a:solidFill>
          </a:ln>
        </p:spPr>
      </p:pic>
      <p:pic>
        <p:nvPicPr>
          <p:cNvPr id="8" name="Рисунок 7" descr="z0aMdRSCVD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75844" y="4012505"/>
            <a:ext cx="3048022" cy="2286016"/>
          </a:xfrm>
          <a:prstGeom prst="rect">
            <a:avLst/>
          </a:prstGeom>
          <a:ln>
            <a:solidFill>
              <a:srgbClr val="D56509"/>
            </a:solidFill>
          </a:ln>
        </p:spPr>
      </p:pic>
      <p:pic>
        <p:nvPicPr>
          <p:cNvPr id="25602" name="Picture 2" descr="C:\Users\USER\Desktop\Конференция Т.С\Фото\2020\rVBplXNaA2U.jpg"/>
          <p:cNvPicPr>
            <a:picLocks noChangeAspect="1" noChangeArrowheads="1"/>
          </p:cNvPicPr>
          <p:nvPr/>
        </p:nvPicPr>
        <p:blipFill>
          <a:blip r:embed="rId6" cstate="screen">
            <a:lum bright="7000" contrast="20000"/>
          </a:blip>
          <a:srcRect/>
          <a:stretch>
            <a:fillRect/>
          </a:stretch>
        </p:blipFill>
        <p:spPr bwMode="auto">
          <a:xfrm>
            <a:off x="236483" y="1285860"/>
            <a:ext cx="2750397" cy="3668374"/>
          </a:xfrm>
          <a:prstGeom prst="rect">
            <a:avLst/>
          </a:prstGeom>
          <a:noFill/>
          <a:ln>
            <a:solidFill>
              <a:srgbClr val="D56509"/>
            </a:solidFill>
          </a:ln>
        </p:spPr>
      </p:pic>
      <p:pic>
        <p:nvPicPr>
          <p:cNvPr id="11" name="Picture 4" descr="День памяти и скорб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0890" y="1250265"/>
            <a:ext cx="3353273" cy="238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4876" y="357166"/>
            <a:ext cx="409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Мероприятия ко Дню памяти и скорби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777" y="1124744"/>
            <a:ext cx="7552198" cy="5472608"/>
          </a:xfrm>
          <a:prstGeom prst="rect">
            <a:avLst/>
          </a:prstGeom>
          <a:noFill/>
          <a:ln w="19050">
            <a:solidFill>
              <a:srgbClr val="D5650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4876" y="357166"/>
            <a:ext cx="409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666666"/>
                </a:solidFill>
                <a:latin typeface="+mj-lt"/>
                <a:ea typeface="+mj-ea"/>
                <a:cs typeface="+mj-cs"/>
              </a:rPr>
              <a:t>Мероприятия ко Дню памяти и скорби</a:t>
            </a:r>
          </a:p>
        </p:txBody>
      </p:sp>
      <p:pic>
        <p:nvPicPr>
          <p:cNvPr id="10" name="Рисунок 9" descr="ЦБ.Экскурсия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1538" y="1071546"/>
            <a:ext cx="3503999" cy="2628000"/>
          </a:xfrm>
          <a:prstGeom prst="rect">
            <a:avLst/>
          </a:prstGeom>
          <a:ln>
            <a:solidFill>
              <a:srgbClr val="D56509"/>
            </a:solidFill>
          </a:ln>
        </p:spPr>
      </p:pic>
      <p:pic>
        <p:nvPicPr>
          <p:cNvPr id="11" name="Рисунок 10" descr="ЦБ.Экскурсия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57752" y="2428868"/>
            <a:ext cx="3888000" cy="2916000"/>
          </a:xfrm>
          <a:prstGeom prst="rect">
            <a:avLst/>
          </a:prstGeom>
          <a:ln>
            <a:solidFill>
              <a:srgbClr val="D56509"/>
            </a:solidFill>
          </a:ln>
        </p:spPr>
      </p:pic>
      <p:pic>
        <p:nvPicPr>
          <p:cNvPr id="12" name="Рисунок 11" descr="ЦБ.Экскурсия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5914" y="3922980"/>
            <a:ext cx="4222958" cy="2556000"/>
          </a:xfrm>
          <a:prstGeom prst="rect">
            <a:avLst/>
          </a:prstGeom>
          <a:ln>
            <a:solidFill>
              <a:srgbClr val="D56509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214810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+mj-lt"/>
                <a:ea typeface="+mj-ea"/>
                <a:cs typeface="+mj-cs"/>
              </a:rPr>
              <a:t>Экскурсия </a:t>
            </a:r>
            <a:r>
              <a:rPr lang="ru-RU">
                <a:latin typeface="+mj-lt"/>
                <a:ea typeface="+mj-ea"/>
                <a:cs typeface="+mj-cs"/>
              </a:rPr>
              <a:t>по площади </a:t>
            </a:r>
            <a:r>
              <a:rPr lang="ru-RU" dirty="0">
                <a:latin typeface="+mj-lt"/>
                <a:ea typeface="+mj-ea"/>
                <a:cs typeface="+mj-cs"/>
              </a:rPr>
              <a:t>Победы </a:t>
            </a:r>
          </a:p>
          <a:p>
            <a:pPr algn="r"/>
            <a:r>
              <a:rPr lang="ru-RU" dirty="0">
                <a:latin typeface="+mj-lt"/>
                <a:ea typeface="+mj-ea"/>
                <a:cs typeface="+mj-cs"/>
              </a:rPr>
              <a:t>и Музею боевой техники под открытым небом «Живая память поколений»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31746" name="AutoShape 2" descr="Голубев, Александр Назар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7166"/>
            <a:ext cx="409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Мероприятия ко Дню памяти и скорби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79" y="1125155"/>
            <a:ext cx="3391545" cy="2347992"/>
          </a:xfrm>
          <a:prstGeom prst="rect">
            <a:avLst/>
          </a:prstGeom>
          <a:ln>
            <a:solidFill>
              <a:srgbClr val="D56509"/>
            </a:solidFill>
          </a:ln>
        </p:spPr>
      </p:pic>
      <p:pic>
        <p:nvPicPr>
          <p:cNvPr id="7" name="Рисунок 6" descr="ЦБ.Читаем детям о войне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0375" y="1125155"/>
            <a:ext cx="4286307" cy="3357586"/>
          </a:xfrm>
          <a:prstGeom prst="rect">
            <a:avLst/>
          </a:prstGeom>
          <a:ln>
            <a:solidFill>
              <a:srgbClr val="D56509"/>
            </a:solidFill>
          </a:ln>
        </p:spPr>
      </p:pic>
      <p:pic>
        <p:nvPicPr>
          <p:cNvPr id="9" name="Рисунок 8" descr="I_-cvGwBts0.jpg"/>
          <p:cNvPicPr>
            <a:picLocks noChangeAspect="1"/>
          </p:cNvPicPr>
          <p:nvPr/>
        </p:nvPicPr>
        <p:blipFill>
          <a:blip r:embed="rId6" cstate="screen">
            <a:lum bright="-4000" contrast="13000"/>
          </a:blip>
          <a:srcRect/>
          <a:stretch>
            <a:fillRect/>
          </a:stretch>
        </p:blipFill>
        <p:spPr>
          <a:xfrm>
            <a:off x="1643042" y="3714752"/>
            <a:ext cx="4173971" cy="2739177"/>
          </a:xfrm>
          <a:prstGeom prst="rect">
            <a:avLst/>
          </a:prstGeom>
          <a:ln>
            <a:solidFill>
              <a:srgbClr val="D56509"/>
            </a:solidFill>
          </a:ln>
        </p:spPr>
      </p:pic>
      <p:pic>
        <p:nvPicPr>
          <p:cNvPr id="31749" name="Picture 5" descr="https://sun1-91.userapi.com/rGbxlEOAil6vZEedAoZrCZiX34CZcIJzh8Ke_A/PMXCIj4PTB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459426">
            <a:off x="6722932" y="3771009"/>
            <a:ext cx="1194451" cy="2687514"/>
          </a:xfrm>
          <a:prstGeom prst="rect">
            <a:avLst/>
          </a:prstGeom>
          <a:noFill/>
        </p:spPr>
      </p:pic>
      <p:pic>
        <p:nvPicPr>
          <p:cNvPr id="14" name="Picture 5" descr="https://sun1-91.userapi.com/rGbxlEOAil6vZEedAoZrCZiX34CZcIJzh8Ke_A/PMXCIj4PTB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26673">
            <a:off x="7150621" y="3872337"/>
            <a:ext cx="1178621" cy="2651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pic>
        <p:nvPicPr>
          <p:cNvPr id="6" name="Рисунок 5" descr="ЦБ.Война глазами художников.jpg"/>
          <p:cNvPicPr>
            <a:picLocks noChangeAspect="1"/>
          </p:cNvPicPr>
          <p:nvPr/>
        </p:nvPicPr>
        <p:blipFill rotWithShape="1">
          <a:blip r:embed="rId4" cstate="screen"/>
          <a:srcRect l="4032"/>
          <a:stretch/>
        </p:blipFill>
        <p:spPr>
          <a:xfrm>
            <a:off x="179512" y="1628800"/>
            <a:ext cx="6068930" cy="4718222"/>
          </a:xfrm>
          <a:prstGeom prst="rect">
            <a:avLst/>
          </a:prstGeom>
          <a:ln>
            <a:solidFill>
              <a:srgbClr val="D56509"/>
            </a:solidFill>
          </a:ln>
        </p:spPr>
      </p:pic>
      <p:pic>
        <p:nvPicPr>
          <p:cNvPr id="3" name="Рисунок 2" descr="nx2M_k1MvPY.jpg"/>
          <p:cNvPicPr>
            <a:picLocks noChangeAspect="1"/>
          </p:cNvPicPr>
          <p:nvPr/>
        </p:nvPicPr>
        <p:blipFill>
          <a:blip r:embed="rId5" cstate="screen">
            <a:lum bright="7000" contrast="13000"/>
          </a:blip>
          <a:stretch>
            <a:fillRect/>
          </a:stretch>
        </p:blipFill>
        <p:spPr>
          <a:xfrm>
            <a:off x="6012160" y="260648"/>
            <a:ext cx="2903749" cy="261773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 l="46167" t="33393" r="22050" b="23801"/>
          <a:stretch>
            <a:fillRect/>
          </a:stretch>
        </p:blipFill>
        <p:spPr bwMode="auto">
          <a:xfrm>
            <a:off x="4675638" y="3214686"/>
            <a:ext cx="4144834" cy="3143272"/>
          </a:xfrm>
          <a:prstGeom prst="rect">
            <a:avLst/>
          </a:prstGeom>
          <a:noFill/>
          <a:ln w="9525">
            <a:solidFill>
              <a:srgbClr val="D56509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357166"/>
            <a:ext cx="6286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Работа с произведениями изобразительного искусства </a:t>
            </a:r>
          </a:p>
        </p:txBody>
      </p:sp>
      <p:pic>
        <p:nvPicPr>
          <p:cNvPr id="30722" name="Picture 2" descr="Юрий Бондарев Горячий Снег Реферат - letteroasi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084756">
            <a:off x="5056888" y="1150535"/>
            <a:ext cx="1193143" cy="1800000"/>
          </a:xfrm>
          <a:prstGeom prst="rect">
            <a:avLst/>
          </a:prstGeom>
          <a:noFill/>
        </p:spPr>
      </p:pic>
      <p:pic>
        <p:nvPicPr>
          <p:cNvPr id="30724" name="Picture 4" descr="Горячий снег] Бондарев, Юрий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43636" y="1071546"/>
            <a:ext cx="1203750" cy="1800000"/>
          </a:xfrm>
          <a:prstGeom prst="rect">
            <a:avLst/>
          </a:prstGeom>
          <a:noFill/>
        </p:spPr>
      </p:pic>
      <p:pic>
        <p:nvPicPr>
          <p:cNvPr id="30726" name="Picture 6" descr="Юрий Бондарев «Горячий снег»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628549">
            <a:off x="7225865" y="1166739"/>
            <a:ext cx="1212125" cy="1800000"/>
          </a:xfrm>
          <a:prstGeom prst="rect">
            <a:avLst/>
          </a:prstGeom>
          <a:noFill/>
        </p:spPr>
      </p:pic>
      <p:pic>
        <p:nvPicPr>
          <p:cNvPr id="11" name="Рисунок 10" descr="ЦБ.Война глазами художников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4084" y="1294653"/>
            <a:ext cx="4031891" cy="5063305"/>
          </a:xfrm>
          <a:prstGeom prst="rect">
            <a:avLst/>
          </a:prstGeom>
          <a:ln>
            <a:solidFill>
              <a:srgbClr val="D56509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556792"/>
            <a:ext cx="84969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  <a:ea typeface="+mj-ea"/>
                <a:cs typeface="+mj-cs"/>
              </a:rPr>
              <a:t>В 2019 </a:t>
            </a:r>
            <a:r>
              <a:rPr lang="ru-RU" sz="2000" b="1">
                <a:latin typeface="+mj-lt"/>
                <a:ea typeface="+mj-ea"/>
                <a:cs typeface="+mj-cs"/>
              </a:rPr>
              <a:t>году в </a:t>
            </a:r>
            <a:r>
              <a:rPr lang="ru-RU" sz="2000" b="1" dirty="0">
                <a:latin typeface="+mj-lt"/>
                <a:ea typeface="+mj-ea"/>
                <a:cs typeface="+mj-cs"/>
              </a:rPr>
              <a:t>рамках проекта «Военная история России» </a:t>
            </a:r>
          </a:p>
          <a:p>
            <a:pPr algn="ctr"/>
            <a:r>
              <a:rPr lang="ru-RU" sz="2000" b="1" dirty="0">
                <a:latin typeface="+mj-lt"/>
                <a:ea typeface="+mj-ea"/>
                <a:cs typeface="+mj-cs"/>
              </a:rPr>
              <a:t>библиотеками МАУК «Борские библиотеки» </a:t>
            </a:r>
          </a:p>
          <a:p>
            <a:pPr algn="ctr"/>
            <a:r>
              <a:rPr lang="ru-RU" sz="2000" b="1" dirty="0">
                <a:latin typeface="+mj-lt"/>
                <a:ea typeface="+mj-ea"/>
                <a:cs typeface="+mj-cs"/>
              </a:rPr>
              <a:t>было проведено 234 мероприятия, </a:t>
            </a:r>
          </a:p>
          <a:p>
            <a:pPr algn="ctr"/>
            <a:r>
              <a:rPr lang="ru-RU" sz="2000" b="1" dirty="0">
                <a:latin typeface="+mj-lt"/>
                <a:ea typeface="+mj-ea"/>
                <a:cs typeface="+mj-cs"/>
              </a:rPr>
              <a:t>участниками которых стали 5 586 человек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Книги о Великой Отечественной </a:t>
            </a:r>
            <a:r>
              <a:rPr lang="ru-RU" sz="26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войне нужно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читать,</a:t>
            </a:r>
          </a:p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чтобы не оборвать </a:t>
            </a:r>
            <a:r>
              <a:rPr lang="ru-RU" sz="26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нить памяти о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доблести солдат, </a:t>
            </a:r>
          </a:p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подаривших людям Жизнь </a:t>
            </a:r>
            <a:r>
              <a:rPr lang="ru-RU" sz="26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Мир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sz="2600" b="1" dirty="0">
              <a:solidFill>
                <a:srgbClr val="666666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sz="2000" b="1" dirty="0">
              <a:solidFill>
                <a:srgbClr val="6666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7723" y="285728"/>
            <a:ext cx="426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Акция «Читаем детям о войне» 2019 год</a:t>
            </a:r>
          </a:p>
        </p:txBody>
      </p:sp>
      <p:pic>
        <p:nvPicPr>
          <p:cNvPr id="4" name="Рисунок 3" descr="СБ.Читаем детям о войне1.jpg"/>
          <p:cNvPicPr>
            <a:picLocks noChangeAspect="1"/>
          </p:cNvPicPr>
          <p:nvPr/>
        </p:nvPicPr>
        <p:blipFill>
          <a:blip r:embed="rId4" cstate="screen">
            <a:lum bright="3000" contrast="20000"/>
          </a:blip>
          <a:stretch>
            <a:fillRect/>
          </a:stretch>
        </p:blipFill>
        <p:spPr>
          <a:xfrm>
            <a:off x="4716016" y="4149080"/>
            <a:ext cx="4101696" cy="2304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СБ.Читаем детям о войне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4143380"/>
            <a:ext cx="4095999" cy="2304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ЦБ.Читаем детям о войне.jpg"/>
          <p:cNvPicPr>
            <a:picLocks noChangeAspect="1"/>
          </p:cNvPicPr>
          <p:nvPr/>
        </p:nvPicPr>
        <p:blipFill>
          <a:blip r:embed="rId6" cstate="screen">
            <a:lum bright="5000"/>
          </a:blip>
          <a:stretch>
            <a:fillRect/>
          </a:stretch>
        </p:blipFill>
        <p:spPr>
          <a:xfrm>
            <a:off x="827584" y="967070"/>
            <a:ext cx="7488832" cy="301308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285728"/>
            <a:ext cx="428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Всероссийская акция «Блокадный хлеб»</a:t>
            </a:r>
          </a:p>
        </p:txBody>
      </p:sp>
      <p:pic>
        <p:nvPicPr>
          <p:cNvPr id="4" name="Рисунок 3" descr="ЦДБ.Блокадный хлеб.jpg"/>
          <p:cNvPicPr>
            <a:picLocks noChangeAspect="1"/>
          </p:cNvPicPr>
          <p:nvPr/>
        </p:nvPicPr>
        <p:blipFill>
          <a:blip r:embed="rId4" cstate="screen">
            <a:lum bright="-2000" contrast="11000"/>
          </a:blip>
          <a:stretch>
            <a:fillRect/>
          </a:stretch>
        </p:blipFill>
        <p:spPr>
          <a:xfrm>
            <a:off x="611560" y="3929066"/>
            <a:ext cx="3915288" cy="268870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ЦДБ.Блокадный хлеб1.jpg"/>
          <p:cNvPicPr>
            <a:picLocks noChangeAspect="1"/>
          </p:cNvPicPr>
          <p:nvPr/>
        </p:nvPicPr>
        <p:blipFill>
          <a:blip r:embed="rId5" cstate="screen">
            <a:lum bright="-2000" contrast="11000"/>
          </a:blip>
          <a:stretch>
            <a:fillRect/>
          </a:stretch>
        </p:blipFill>
        <p:spPr>
          <a:xfrm>
            <a:off x="4786314" y="3929065"/>
            <a:ext cx="3746126" cy="268960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ЦДБ.Блокадный хлеб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42976" y="1000108"/>
            <a:ext cx="4414489" cy="262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GR0LptQwicU.jpg"/>
          <p:cNvPicPr>
            <a:picLocks noChangeAspect="1"/>
          </p:cNvPicPr>
          <p:nvPr/>
        </p:nvPicPr>
        <p:blipFill>
          <a:blip r:embed="rId7" cstate="screen">
            <a:lum contrast="20000"/>
          </a:blip>
          <a:stretch>
            <a:fillRect/>
          </a:stretch>
        </p:blipFill>
        <p:spPr>
          <a:xfrm>
            <a:off x="5929322" y="1000108"/>
            <a:ext cx="1971000" cy="262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0496" y="285728"/>
            <a:ext cx="4909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Всероссийская акция </a:t>
            </a:r>
          </a:p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«200 минут чтения: Сталинграду посвящается»</a:t>
            </a:r>
          </a:p>
        </p:txBody>
      </p:sp>
      <p:pic>
        <p:nvPicPr>
          <p:cNvPr id="8" name="Рисунок 7" descr="СБ.Сталинград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162826" y="1273699"/>
            <a:ext cx="3513630" cy="52096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 descr="СБ.Сталинград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2746" y="3946877"/>
            <a:ext cx="4509294" cy="253647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ЦБ.Сталинград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2746" y="1273699"/>
            <a:ext cx="4509294" cy="25153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9256" y="285728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Литературный десант </a:t>
            </a:r>
          </a:p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Неклюдовская библиотека №</a:t>
            </a:r>
            <a:r>
              <a:rPr lang="en-US" b="1" dirty="0">
                <a:latin typeface="+mj-lt"/>
                <a:ea typeface="+mj-ea"/>
                <a:cs typeface="+mj-cs"/>
              </a:rPr>
              <a:t> </a:t>
            </a:r>
            <a:r>
              <a:rPr lang="ru-RU" b="1" dirty="0"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5" name="Рисунок 4" descr="Нек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7" y="1214422"/>
            <a:ext cx="2944337" cy="529099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4" name="Picture 2" descr="https://sun9-57.userapi.com/c858128/v858128605/17518b/bteol8oyco4.jpg"/>
          <p:cNvPicPr>
            <a:picLocks noChangeAspect="1" noChangeArrowheads="1"/>
          </p:cNvPicPr>
          <p:nvPr/>
        </p:nvPicPr>
        <p:blipFill>
          <a:blip r:embed="rId5" cstate="screen">
            <a:lum bright="11000" contrast="7000"/>
          </a:blip>
          <a:srcRect/>
          <a:stretch>
            <a:fillRect/>
          </a:stretch>
        </p:blipFill>
        <p:spPr bwMode="auto">
          <a:xfrm>
            <a:off x="477572" y="1214422"/>
            <a:ext cx="4958524" cy="257461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6" name="Picture 4" descr="https://sun9-29.userapi.com/c858128/v858128605/175194/9jrhi9fjaA0.jpg"/>
          <p:cNvPicPr>
            <a:picLocks noChangeAspect="1" noChangeArrowheads="1"/>
          </p:cNvPicPr>
          <p:nvPr/>
        </p:nvPicPr>
        <p:blipFill>
          <a:blip r:embed="rId6" cstate="screen">
            <a:lum bright="11000" contrast="12000"/>
          </a:blip>
          <a:srcRect/>
          <a:stretch>
            <a:fillRect/>
          </a:stretch>
        </p:blipFill>
        <p:spPr bwMode="auto">
          <a:xfrm>
            <a:off x="477572" y="3880311"/>
            <a:ext cx="4958524" cy="262510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00364" y="214290"/>
            <a:ext cx="571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Информирование о произведениях, посвященных Великой Отечественной войне</a:t>
            </a:r>
          </a:p>
        </p:txBody>
      </p:sp>
      <p:pic>
        <p:nvPicPr>
          <p:cNvPr id="9" name="Рисунок 8" descr="y4K1Y4rG2kc.jpg"/>
          <p:cNvPicPr>
            <a:picLocks noChangeAspect="1"/>
          </p:cNvPicPr>
          <p:nvPr/>
        </p:nvPicPr>
        <p:blipFill>
          <a:blip r:embed="rId4" cstate="screen">
            <a:lum bright="10000" contrast="5000"/>
          </a:blip>
          <a:stretch>
            <a:fillRect/>
          </a:stretch>
        </p:blipFill>
        <p:spPr>
          <a:xfrm>
            <a:off x="276130" y="1268760"/>
            <a:ext cx="3207300" cy="51189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CYZHc2i7_Zo.jpg"/>
          <p:cNvPicPr>
            <a:picLocks noChangeAspect="1"/>
          </p:cNvPicPr>
          <p:nvPr/>
        </p:nvPicPr>
        <p:blipFill>
          <a:blip r:embed="rId5" cstate="screen">
            <a:lum bright="4000" contrast="9000"/>
          </a:blip>
          <a:srcRect/>
          <a:stretch>
            <a:fillRect/>
          </a:stretch>
        </p:blipFill>
        <p:spPr>
          <a:xfrm>
            <a:off x="3779912" y="1628800"/>
            <a:ext cx="5087958" cy="44243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pic>
        <p:nvPicPr>
          <p:cNvPr id="8" name="Рисунок 7" descr="ЦБ.Гранин 1.jpg"/>
          <p:cNvPicPr>
            <a:picLocks noChangeAspect="1"/>
          </p:cNvPicPr>
          <p:nvPr/>
        </p:nvPicPr>
        <p:blipFill>
          <a:blip r:embed="rId4" cstate="screen">
            <a:lum bright="9000" contrast="13000"/>
          </a:blip>
          <a:stretch>
            <a:fillRect/>
          </a:stretch>
        </p:blipFill>
        <p:spPr>
          <a:xfrm>
            <a:off x="323528" y="3789040"/>
            <a:ext cx="4728076" cy="27568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ЦБ.Читаем детям о войне2.jpg"/>
          <p:cNvPicPr>
            <a:picLocks noChangeAspect="1"/>
          </p:cNvPicPr>
          <p:nvPr/>
        </p:nvPicPr>
        <p:blipFill>
          <a:blip r:embed="rId5" cstate="screen">
            <a:lum bright="20000" contrast="13000"/>
          </a:blip>
          <a:stretch>
            <a:fillRect/>
          </a:stretch>
        </p:blipFill>
        <p:spPr>
          <a:xfrm>
            <a:off x="332332" y="1071546"/>
            <a:ext cx="4719272" cy="257347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072198" y="285728"/>
            <a:ext cx="2720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  <a:ea typeface="+mj-ea"/>
                <a:cs typeface="+mj-cs"/>
              </a:rPr>
              <a:t>Центральная библиотека</a:t>
            </a:r>
          </a:p>
        </p:txBody>
      </p:sp>
      <p:pic>
        <p:nvPicPr>
          <p:cNvPr id="1026" name="Picture 2" descr="Приставкин А. Собрание соч. Т. 2. Ночевала тучка золотая, Кукушата ...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70807" y="1052736"/>
            <a:ext cx="3449665" cy="5333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СКИЕ БИБЛИОТЕК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80"/>
          <a:stretch>
            <a:fillRect/>
          </a:stretch>
        </p:blipFill>
        <p:spPr>
          <a:xfrm>
            <a:off x="0" y="0"/>
            <a:ext cx="2462304" cy="1000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2014" y="285728"/>
            <a:ext cx="3105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+mj-lt"/>
                <a:ea typeface="+mj-ea"/>
                <a:cs typeface="+mj-cs"/>
              </a:rPr>
              <a:t>Стеклозаводская библиотека</a:t>
            </a:r>
          </a:p>
        </p:txBody>
      </p:sp>
      <p:pic>
        <p:nvPicPr>
          <p:cNvPr id="4" name="Рисунок 3" descr="СБ.Читаем детям о войне.jpg"/>
          <p:cNvPicPr>
            <a:picLocks noChangeAspect="1"/>
          </p:cNvPicPr>
          <p:nvPr/>
        </p:nvPicPr>
        <p:blipFill>
          <a:blip r:embed="rId4" cstate="screen">
            <a:lum bright="8000" contrast="-10000"/>
          </a:blip>
          <a:stretch>
            <a:fillRect/>
          </a:stretch>
        </p:blipFill>
        <p:spPr>
          <a:xfrm>
            <a:off x="705562" y="1071546"/>
            <a:ext cx="4831100" cy="271749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СБ.Читаем детям о войне2.jpg"/>
          <p:cNvPicPr>
            <a:picLocks noChangeAspect="1"/>
          </p:cNvPicPr>
          <p:nvPr/>
        </p:nvPicPr>
        <p:blipFill>
          <a:blip r:embed="rId5" cstate="screen">
            <a:lum bright="16000" contrast="15000"/>
          </a:blip>
          <a:stretch>
            <a:fillRect/>
          </a:stretch>
        </p:blipFill>
        <p:spPr>
          <a:xfrm>
            <a:off x="705562" y="3929066"/>
            <a:ext cx="4831100" cy="271749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4578" name="Picture 2" descr="Книга: &quot;Облачный полк&quot; - Эдуард Веркин. Купить книгу, читать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4357" y="1071545"/>
            <a:ext cx="1841348" cy="2717493"/>
          </a:xfrm>
          <a:prstGeom prst="rect">
            <a:avLst/>
          </a:prstGeom>
          <a:noFill/>
        </p:spPr>
      </p:pic>
      <p:sp>
        <p:nvSpPr>
          <p:cNvPr id="24580" name="AutoShape 4" descr="Мальчик в полосатой пижаме - Джон Бо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Книга «Мальчик в полосатой пижаме», автор Джон Бойн – купить по ...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6688" y="3929065"/>
            <a:ext cx="1841348" cy="2717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268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Arial</vt:lpstr>
      <vt:lpstr>Тема Office</vt:lpstr>
      <vt:lpstr>«Военная история России»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</cp:lastModifiedBy>
  <cp:revision>61</cp:revision>
  <dcterms:created xsi:type="dcterms:W3CDTF">2020-05-18T09:06:23Z</dcterms:created>
  <dcterms:modified xsi:type="dcterms:W3CDTF">2021-02-12T08:59:22Z</dcterms:modified>
</cp:coreProperties>
</file>