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8" r:id="rId2"/>
    <p:sldId id="341" r:id="rId3"/>
    <p:sldId id="329" r:id="rId4"/>
    <p:sldId id="353" r:id="rId5"/>
    <p:sldId id="354" r:id="rId6"/>
    <p:sldId id="362" r:id="rId7"/>
    <p:sldId id="355" r:id="rId8"/>
    <p:sldId id="356" r:id="rId9"/>
    <p:sldId id="357" r:id="rId10"/>
    <p:sldId id="358" r:id="rId11"/>
    <p:sldId id="359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65" r:id="rId24"/>
    <p:sldId id="363" r:id="rId25"/>
    <p:sldId id="3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BC9ED8-7F5F-42A7-A3B7-F40431059187}">
          <p14:sldIdLst>
            <p14:sldId id="328"/>
            <p14:sldId id="341"/>
            <p14:sldId id="329"/>
            <p14:sldId id="353"/>
            <p14:sldId id="354"/>
            <p14:sldId id="362"/>
            <p14:sldId id="355"/>
            <p14:sldId id="356"/>
            <p14:sldId id="357"/>
            <p14:sldId id="358"/>
            <p14:sldId id="359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65"/>
            <p14:sldId id="363"/>
            <p14:sldId id="364"/>
          </p14:sldIdLst>
        </p14:section>
        <p14:section name="Раздел без заголовка" id="{E6683770-FB63-46FA-A9A5-54BF26EE18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UEGE.RU" initials="FLUEGE.RU" lastIdx="2" clrIdx="0">
    <p:extLst>
      <p:ext uri="{19B8F6BF-5375-455C-9EA6-DF929625EA0E}">
        <p15:presenceInfo xmlns:p15="http://schemas.microsoft.com/office/powerpoint/2012/main" userId="FLUEGE.R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7D2B1"/>
    <a:srgbClr val="FFFF66"/>
    <a:srgbClr val="FFFFFF"/>
    <a:srgbClr val="FFFFCC"/>
    <a:srgbClr val="000000"/>
    <a:srgbClr val="50363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87477" autoAdjust="0"/>
  </p:normalViewPr>
  <p:slideViewPr>
    <p:cSldViewPr>
      <p:cViewPr varScale="1">
        <p:scale>
          <a:sx n="81" d="100"/>
          <a:sy n="81" d="100"/>
        </p:scale>
        <p:origin x="8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A8C94-7EF8-4EC1-8CFA-688A04C7431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3ADF-788B-4B9B-9D5F-E7A587C28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3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0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1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7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38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9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71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52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57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5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33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20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98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24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15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7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3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5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1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9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A3ADF-788B-4B9B-9D5F-E7A587C289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8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9FD4-D0BB-4F0A-AA91-190D46EB757E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2C878-F6A0-4CEF-9F9E-D100A518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4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8660" y="0"/>
            <a:ext cx="8726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n w="3200">
                  <a:solidFill>
                    <a:schemeClr val="tx2">
                      <a:lumMod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latin typeface="Minion Pro Cond" panose="02040706060306020203" pitchFamily="18" charset="0"/>
                <a:cs typeface="Arial" charset="0"/>
              </a:rPr>
              <a:t>ГБУК НО «Нижегородская государственная областная универсальная научная библиотека им. В.И. Ленина»</a:t>
            </a:r>
            <a:br>
              <a:rPr lang="ru-RU" altLang="ru-RU" sz="2400" b="1" dirty="0">
                <a:ln w="3200">
                  <a:solidFill>
                    <a:schemeClr val="tx2">
                      <a:lumMod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latin typeface="Minion Pro Cond" panose="02040706060306020203" pitchFamily="18" charset="0"/>
                <a:cs typeface="Arial" charset="0"/>
              </a:rPr>
            </a:br>
            <a:endParaRPr lang="ru-RU" altLang="ru-RU" sz="2400" b="1" dirty="0">
              <a:ln w="3200">
                <a:solidFill>
                  <a:schemeClr val="tx2">
                    <a:lumMod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50000"/>
                </a:schemeClr>
              </a:solidFill>
              <a:latin typeface="Minion Pro Cond" panose="020407060603060202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858A92-01AC-4BCD-A390-E0D8BDA469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-212219"/>
            <a:ext cx="1638945" cy="1167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370CAF-9FF1-4004-8253-1E05BED6C8B7}"/>
              </a:ext>
            </a:extLst>
          </p:cNvPr>
          <p:cNvSpPr txBox="1"/>
          <p:nvPr/>
        </p:nvSpPr>
        <p:spPr>
          <a:xfrm>
            <a:off x="-15240" y="1603484"/>
            <a:ext cx="12222480" cy="37856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inion Pro Cond" panose="02040706060306020203" pitchFamily="18" charset="0"/>
                <a:cs typeface="Calibri Light" panose="020F0302020204030204" pitchFamily="34" charset="0"/>
              </a:rPr>
              <a:t>Фонд Нижегородской государственной областной универсальной научной библиотеки </a:t>
            </a:r>
          </a:p>
          <a:p>
            <a:pPr algn="ctr">
              <a:spcAft>
                <a:spcPts val="1200"/>
              </a:spcAft>
            </a:pPr>
            <a:r>
              <a:rPr lang="ru-RU" sz="44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inion Pro Cond" panose="02040706060306020203" pitchFamily="18" charset="0"/>
                <a:cs typeface="Calibri Light" panose="020F0302020204030204" pitchFamily="34" charset="0"/>
              </a:rPr>
              <a:t>в период Великой Отечественной войны:</a:t>
            </a:r>
          </a:p>
          <a:p>
            <a:pPr algn="ctr">
              <a:spcAft>
                <a:spcPts val="1200"/>
              </a:spcAft>
            </a:pPr>
            <a:r>
              <a:rPr lang="ru-RU" sz="4400" b="1" dirty="0">
                <a:ln w="6600">
                  <a:noFill/>
                  <a:prstDash val="solid"/>
                </a:ln>
                <a:solidFill>
                  <a:srgbClr val="990000"/>
                </a:solidFill>
                <a:latin typeface="Minion Pro Cond" panose="02040706060306020203" pitchFamily="18" charset="0"/>
                <a:cs typeface="Calibri Light" panose="020F0302020204030204" pitchFamily="34" charset="0"/>
              </a:rPr>
              <a:t>цифровые решения по сохранению памяти военных лет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5B3A9FD-3D09-4AF6-B7C4-070F6444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647537" y="72512"/>
            <a:ext cx="8487063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-209973"/>
            <a:ext cx="1272629" cy="906797"/>
          </a:xfrm>
          <a:prstGeom prst="rect">
            <a:avLst/>
          </a:prstGeom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3581400" y="6338068"/>
            <a:ext cx="848706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2000" b="1" dirty="0">
                <a:latin typeface="Minion Pro" panose="02040503050306020203" pitchFamily="18" charset="0"/>
              </a:rPr>
              <a:t>http://www.nounb.sci-nnov.ru/fulltext/periodic/index1917.html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9A02B5-E706-42C6-8047-8479BF99787C}"/>
              </a:ext>
            </a:extLst>
          </p:cNvPr>
          <p:cNvSpPr txBox="1"/>
          <p:nvPr/>
        </p:nvSpPr>
        <p:spPr>
          <a:xfrm>
            <a:off x="3722727" y="876504"/>
            <a:ext cx="5534749" cy="54784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Главными задачами газеты 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«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Большевистский путь» в годы Великой Отечественной войны были: информация о положении на фронтах и мобилизация населения на помощь Красной Армии. В газете появились новые рубрики: </a:t>
            </a:r>
          </a:p>
          <a:p>
            <a:pPr algn="ctr"/>
            <a:r>
              <a:rPr lang="ru-RU" sz="2500" b="1" dirty="0">
                <a:solidFill>
                  <a:srgbClr val="990000"/>
                </a:solidFill>
                <a:latin typeface="Minion Pro" panose="02040503050306020203" pitchFamily="18" charset="0"/>
              </a:rPr>
              <a:t>«От советского Информбюро», </a:t>
            </a:r>
          </a:p>
          <a:p>
            <a:pPr algn="ctr"/>
            <a:r>
              <a:rPr lang="ru-RU" sz="2500" b="1" dirty="0">
                <a:solidFill>
                  <a:srgbClr val="990000"/>
                </a:solidFill>
                <a:latin typeface="Minion Pro" panose="02040503050306020203" pitchFamily="18" charset="0"/>
              </a:rPr>
              <a:t>«В последний час» (о событиях                             в действующей армии), </a:t>
            </a:r>
          </a:p>
          <a:p>
            <a:pPr algn="ctr"/>
            <a:r>
              <a:rPr lang="ru-RU" sz="2500" b="1" dirty="0">
                <a:solidFill>
                  <a:srgbClr val="990000"/>
                </a:solidFill>
                <a:latin typeface="Minion Pro" panose="02040503050306020203" pitchFamily="18" charset="0"/>
              </a:rPr>
              <a:t>«Боевые эпизоды» (о наиболее значимых и героических моментах боевых действий), </a:t>
            </a:r>
          </a:p>
          <a:p>
            <a:pPr algn="ctr"/>
            <a:r>
              <a:rPr lang="ru-RU" sz="2500" b="1" dirty="0">
                <a:solidFill>
                  <a:srgbClr val="990000"/>
                </a:solidFill>
                <a:latin typeface="Minion Pro" panose="02040503050306020203" pitchFamily="18" charset="0"/>
              </a:rPr>
              <a:t>«Письмо с фронта»</a:t>
            </a:r>
            <a:endParaRPr lang="ru-RU" sz="2500" dirty="0">
              <a:solidFill>
                <a:srgbClr val="990000"/>
              </a:solidFill>
              <a:latin typeface="Minion Pro" panose="02040503050306020203" pitchFamily="18" charset="0"/>
            </a:endParaRPr>
          </a:p>
        </p:txBody>
      </p:sp>
      <p:pic>
        <p:nvPicPr>
          <p:cNvPr id="24" name="Picture 2" descr="C:\Users\1\Desktop\Газеты\путь1.jpg">
            <a:extLst>
              <a:ext uri="{FF2B5EF4-FFF2-40B4-BE49-F238E27FC236}">
                <a16:creationId xmlns:a16="http://schemas.microsoft.com/office/drawing/2014/main" xmlns="" id="{4790348E-5DA2-432C-8D7D-7A106D90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1" y="1060627"/>
            <a:ext cx="3622474" cy="502653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1\Desktop\Газеты\путь2.jpg">
            <a:extLst>
              <a:ext uri="{FF2B5EF4-FFF2-40B4-BE49-F238E27FC236}">
                <a16:creationId xmlns:a16="http://schemas.microsoft.com/office/drawing/2014/main" xmlns="" id="{2405FBA4-69F0-431A-944D-FC0CA573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344" y="1846847"/>
            <a:ext cx="1963527" cy="29239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1\Desktop\Газеты\путь2.jpg">
            <a:extLst>
              <a:ext uri="{FF2B5EF4-FFF2-40B4-BE49-F238E27FC236}">
                <a16:creationId xmlns:a16="http://schemas.microsoft.com/office/drawing/2014/main" xmlns="" id="{A40A8A2B-A325-41CF-B724-F61D393EE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558" y="3285143"/>
            <a:ext cx="1963528" cy="29239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146">
        <p14:ferris dir="l"/>
      </p:transition>
    </mc:Choice>
    <mc:Fallback xmlns="">
      <p:transition spd="slow" advTm="211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869804" y="64488"/>
            <a:ext cx="8452389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-133202"/>
            <a:ext cx="1272629" cy="906797"/>
          </a:xfrm>
          <a:prstGeom prst="rect">
            <a:avLst/>
          </a:prstGeom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3581400" y="6338068"/>
            <a:ext cx="848706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2000" b="1" dirty="0">
                <a:latin typeface="Minion Pro" panose="02040503050306020203" pitchFamily="18" charset="0"/>
              </a:rPr>
              <a:t>http://www.nounb.sci-nnov.ru/fulltext/periodic/index1917.html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EF2A5F-D59F-4385-BB6C-80811957A935}"/>
              </a:ext>
            </a:extLst>
          </p:cNvPr>
          <p:cNvSpPr txBox="1"/>
          <p:nvPr/>
        </p:nvSpPr>
        <p:spPr>
          <a:xfrm>
            <a:off x="3610714" y="1512518"/>
            <a:ext cx="49705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Используя печатное слово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 как призыв 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к самоотверженному труду, сотрудники газеты «Борьба» весь период войны были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 со своими читателями. 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Они делали все, чтобы жители района ни на минуту                              не сомневались 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в победе над врагом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inion Pro" panose="02040503050306020203" pitchFamily="18" charset="0"/>
            </a:endParaRPr>
          </a:p>
        </p:txBody>
      </p:sp>
      <p:pic>
        <p:nvPicPr>
          <p:cNvPr id="9" name="Picture 3" descr="C:\Users\1\Desktop\Газеты\борьба2.jpg">
            <a:extLst>
              <a:ext uri="{FF2B5EF4-FFF2-40B4-BE49-F238E27FC236}">
                <a16:creationId xmlns:a16="http://schemas.microsoft.com/office/drawing/2014/main" xmlns="" id="{EDE3CFA4-F042-418E-B666-A337275D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1" y="931130"/>
            <a:ext cx="3494525" cy="51867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1\Desktop\Газеты\борьба3.jpg">
            <a:extLst>
              <a:ext uri="{FF2B5EF4-FFF2-40B4-BE49-F238E27FC236}">
                <a16:creationId xmlns:a16="http://schemas.microsoft.com/office/drawing/2014/main" xmlns="" id="{474726F9-D8DD-4835-BFDF-4A3C088A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68" y="1785098"/>
            <a:ext cx="2966865" cy="44428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953">
        <p14:ferris dir="l"/>
      </p:transition>
    </mc:Choice>
    <mc:Fallback xmlns="">
      <p:transition spd="slow" advTm="209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58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Снимок0.PNG">
            <a:extLst>
              <a:ext uri="{FF2B5EF4-FFF2-40B4-BE49-F238E27FC236}">
                <a16:creationId xmlns:a16="http://schemas.microsoft.com/office/drawing/2014/main" xmlns="" id="{7B5F6223-AB57-4E4E-8159-0E368718D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5668" r="4191" b="20087"/>
          <a:stretch/>
        </p:blipFill>
        <p:spPr>
          <a:xfrm>
            <a:off x="4959626" y="801742"/>
            <a:ext cx="5293619" cy="1823059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7AB3E5-6E02-423F-8642-58ED9C6CE7C7}"/>
              </a:ext>
            </a:extLst>
          </p:cNvPr>
          <p:cNvSpPr txBox="1"/>
          <p:nvPr/>
        </p:nvSpPr>
        <p:spPr>
          <a:xfrm>
            <a:off x="96641" y="990026"/>
            <a:ext cx="472844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Коллекция содержит уникальные книги, изданные </a:t>
            </a:r>
          </a:p>
          <a:p>
            <a:pPr algn="ctr"/>
            <a:r>
              <a:rPr lang="ru-RU" sz="24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 в г. Горьком в годы </a:t>
            </a:r>
          </a:p>
          <a:p>
            <a:pPr algn="ctr"/>
            <a:r>
              <a:rPr lang="ru-RU" sz="24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Великой Отечественной войны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7E987E8-CA57-4EA4-B5D1-407F43005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40077" y="-165269"/>
            <a:ext cx="1272629" cy="906797"/>
          </a:xfrm>
          <a:prstGeom prst="rect">
            <a:avLst/>
          </a:prstGeom>
        </p:spPr>
      </p:pic>
      <p:pic>
        <p:nvPicPr>
          <p:cNvPr id="14" name="Picture 2" descr="C:\Users\1\Desktop\Скриншоты\Приказ Сталина.jpg">
            <a:extLst>
              <a:ext uri="{FF2B5EF4-FFF2-40B4-BE49-F238E27FC236}">
                <a16:creationId xmlns:a16="http://schemas.microsoft.com/office/drawing/2014/main" xmlns="" id="{AB8D7955-6342-4153-A85A-BBA208E4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" y="2929018"/>
            <a:ext cx="2144446" cy="339622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1\Desktop\Войной испытанные строки\конституция.jpg">
            <a:extLst>
              <a:ext uri="{FF2B5EF4-FFF2-40B4-BE49-F238E27FC236}">
                <a16:creationId xmlns:a16="http://schemas.microsoft.com/office/drawing/2014/main" xmlns="" id="{9E065652-C5E2-40E5-8019-6E1B6E5BD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72" y="3351830"/>
            <a:ext cx="2362588" cy="339622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esktop\Войной испытанные строки\великая война народа.jpg">
            <a:extLst>
              <a:ext uri="{FF2B5EF4-FFF2-40B4-BE49-F238E27FC236}">
                <a16:creationId xmlns:a16="http://schemas.microsoft.com/office/drawing/2014/main" xmlns="" id="{7CB22664-7225-4B89-BF77-674F6ACE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65" y="2771528"/>
            <a:ext cx="2282270" cy="339622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209F60-AE99-47D6-B121-730934EE2FC6}"/>
              </a:ext>
            </a:extLst>
          </p:cNvPr>
          <p:cNvSpPr txBox="1"/>
          <p:nvPr/>
        </p:nvSpPr>
        <p:spPr>
          <a:xfrm>
            <a:off x="7312097" y="2474431"/>
            <a:ext cx="4728440" cy="36933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1800" b="1" dirty="0"/>
          </a:p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Представлены издания центральных и местных органов власти, приказы, постановления </a:t>
            </a:r>
          </a:p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и выступления Верховного Главнокомандующего </a:t>
            </a:r>
          </a:p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И.В. Сталина, выступления министра иностранных дел </a:t>
            </a:r>
          </a:p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В.М. Молотова,  </a:t>
            </a:r>
          </a:p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а также текст Конституции СССР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7733D053-E1C4-4975-9AE4-FB191F1FB572}"/>
              </a:ext>
            </a:extLst>
          </p:cNvPr>
          <p:cNvSpPr/>
          <p:nvPr/>
        </p:nvSpPr>
        <p:spPr>
          <a:xfrm>
            <a:off x="5638800" y="6298435"/>
            <a:ext cx="6325674" cy="478809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nion Pro" panose="02040503050306020203" pitchFamily="18" charset="0"/>
              </a:rPr>
              <a:t>http://www.nounb.scinnov.ru/elib/colls/warstr.php</a:t>
            </a:r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xmlns="" id="{F7A81786-2230-4D3C-8E77-857111DC28B2}"/>
              </a:ext>
            </a:extLst>
          </p:cNvPr>
          <p:cNvSpPr/>
          <p:nvPr/>
        </p:nvSpPr>
        <p:spPr>
          <a:xfrm>
            <a:off x="1252981" y="109949"/>
            <a:ext cx="8925847" cy="48255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/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effectLst/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000">
        <p14:ferris dir="l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58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Снимок0.PNG">
            <a:extLst>
              <a:ext uri="{FF2B5EF4-FFF2-40B4-BE49-F238E27FC236}">
                <a16:creationId xmlns:a16="http://schemas.microsoft.com/office/drawing/2014/main" xmlns="" id="{7B5F6223-AB57-4E4E-8159-0E368718D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5668" r="4191" b="20087"/>
          <a:stretch/>
        </p:blipFill>
        <p:spPr>
          <a:xfrm>
            <a:off x="5005247" y="730644"/>
            <a:ext cx="5068931" cy="1745679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7AB3E5-6E02-423F-8642-58ED9C6CE7C7}"/>
              </a:ext>
            </a:extLst>
          </p:cNvPr>
          <p:cNvSpPr txBox="1"/>
          <p:nvPr/>
        </p:nvSpPr>
        <p:spPr>
          <a:xfrm>
            <a:off x="247002" y="1235057"/>
            <a:ext cx="4538174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5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«Библиотека народного ополчения»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7733D053-E1C4-4975-9AE4-FB191F1FB572}"/>
              </a:ext>
            </a:extLst>
          </p:cNvPr>
          <p:cNvSpPr/>
          <p:nvPr/>
        </p:nvSpPr>
        <p:spPr>
          <a:xfrm>
            <a:off x="5809558" y="6328670"/>
            <a:ext cx="626002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nion Pro" panose="02040503050306020203" pitchFamily="18" charset="0"/>
              </a:rPr>
              <a:t>http://www.nounb.scinnov.ru/elib/colls/warstr.php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A476C4-92FE-49C3-B9C0-901430D4F365}"/>
              </a:ext>
            </a:extLst>
          </p:cNvPr>
          <p:cNvSpPr txBox="1"/>
          <p:nvPr/>
        </p:nvSpPr>
        <p:spPr>
          <a:xfrm>
            <a:off x="7688767" y="2872484"/>
            <a:ext cx="412304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 </a:t>
            </a:r>
            <a:r>
              <a:rPr lang="ru-RU" sz="2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Содержит обучающие материалы по защите гражданского населения, </a:t>
            </a:r>
          </a:p>
          <a:p>
            <a:pPr algn="ctr"/>
            <a:r>
              <a:rPr lang="ru-RU" sz="2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 оказанию первой помощи, ведению  боевых действий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Minion Pro" panose="02040503050306020203" pitchFamily="18" charset="0"/>
            </a:endParaRPr>
          </a:p>
        </p:txBody>
      </p:sp>
      <p:pic>
        <p:nvPicPr>
          <p:cNvPr id="19" name="Picture 5" descr="C:\Users\1\Desktop\Войной испытанные строки\уничтожай танки.jpg">
            <a:extLst>
              <a:ext uri="{FF2B5EF4-FFF2-40B4-BE49-F238E27FC236}">
                <a16:creationId xmlns:a16="http://schemas.microsoft.com/office/drawing/2014/main" xmlns="" id="{18D5F1B5-3B3A-42A7-BEDE-F175CC9E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" y="2305890"/>
            <a:ext cx="2562940" cy="399470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1\Desktop\Войной испытанные строки\врем.инструкция.jpg">
            <a:extLst>
              <a:ext uri="{FF2B5EF4-FFF2-40B4-BE49-F238E27FC236}">
                <a16:creationId xmlns:a16="http://schemas.microsoft.com/office/drawing/2014/main" xmlns="" id="{6B5FECF5-D694-4B0C-967B-FEC948B6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7" y="3530414"/>
            <a:ext cx="2111980" cy="302397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1\Desktop\Войной испытанные строки\будь готов.jpg">
            <a:extLst>
              <a:ext uri="{FF2B5EF4-FFF2-40B4-BE49-F238E27FC236}">
                <a16:creationId xmlns:a16="http://schemas.microsoft.com/office/drawing/2014/main" xmlns="" id="{11C0D227-3F16-4D9A-A811-49F193B7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77" y="2589187"/>
            <a:ext cx="2365746" cy="368333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371599" y="64259"/>
            <a:ext cx="8747117" cy="51305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4727" y="-90582"/>
            <a:ext cx="1272629" cy="9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000">
        <p14:ferris dir="l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58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Снимок0.PNG">
            <a:extLst>
              <a:ext uri="{FF2B5EF4-FFF2-40B4-BE49-F238E27FC236}">
                <a16:creationId xmlns:a16="http://schemas.microsoft.com/office/drawing/2014/main" xmlns="" id="{7B5F6223-AB57-4E4E-8159-0E368718D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5668" r="4191" b="20087"/>
          <a:stretch/>
        </p:blipFill>
        <p:spPr>
          <a:xfrm>
            <a:off x="4664901" y="699372"/>
            <a:ext cx="5068931" cy="1745679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7AB3E5-6E02-423F-8642-58ED9C6CE7C7}"/>
              </a:ext>
            </a:extLst>
          </p:cNvPr>
          <p:cNvSpPr txBox="1"/>
          <p:nvPr/>
        </p:nvSpPr>
        <p:spPr>
          <a:xfrm>
            <a:off x="126727" y="996031"/>
            <a:ext cx="4538174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«Промышленность, транспорт, сельское хозяйство»</a:t>
            </a:r>
            <a:endParaRPr lang="ru-RU" sz="2500" b="1" dirty="0">
              <a:ln w="0"/>
              <a:solidFill>
                <a:srgbClr val="99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nion Pro" panose="02040503050306020203" pitchFamily="18" charset="0"/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7733D053-E1C4-4975-9AE4-FB191F1FB572}"/>
              </a:ext>
            </a:extLst>
          </p:cNvPr>
          <p:cNvSpPr/>
          <p:nvPr/>
        </p:nvSpPr>
        <p:spPr>
          <a:xfrm>
            <a:off x="5791200" y="6340702"/>
            <a:ext cx="626002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nion Pro" panose="02040503050306020203" pitchFamily="18" charset="0"/>
              </a:rPr>
              <a:t>http://www.nounb.scinnov.ru/elib/colls/warstr.php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A476C4-92FE-49C3-B9C0-901430D4F365}"/>
              </a:ext>
            </a:extLst>
          </p:cNvPr>
          <p:cNvSpPr txBox="1"/>
          <p:nvPr/>
        </p:nvSpPr>
        <p:spPr>
          <a:xfrm>
            <a:off x="7658321" y="2599730"/>
            <a:ext cx="4123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 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Minion Pro" panose="02040503050306020203" pitchFamily="18" charset="0"/>
            </a:endParaRPr>
          </a:p>
        </p:txBody>
      </p:sp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371600" y="64259"/>
            <a:ext cx="8686800" cy="45971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80335" y="-210043"/>
            <a:ext cx="1272629" cy="906797"/>
          </a:xfrm>
          <a:prstGeom prst="rect">
            <a:avLst/>
          </a:prstGeom>
        </p:spPr>
      </p:pic>
      <p:pic>
        <p:nvPicPr>
          <p:cNvPr id="14" name="Picture 3" descr="C:\Users\1\Desktop\Войной испытанные строки\к новым успехам земледелия.jpg">
            <a:extLst>
              <a:ext uri="{FF2B5EF4-FFF2-40B4-BE49-F238E27FC236}">
                <a16:creationId xmlns:a16="http://schemas.microsoft.com/office/drawing/2014/main" xmlns="" id="{132B20A5-6569-44A1-8114-1A8C3298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" y="2599730"/>
            <a:ext cx="2088245" cy="3373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C:\Users\1\Desktop\Скриншоты\Об уборке урожая.jpg">
            <a:extLst>
              <a:ext uri="{FF2B5EF4-FFF2-40B4-BE49-F238E27FC236}">
                <a16:creationId xmlns:a16="http://schemas.microsoft.com/office/drawing/2014/main" xmlns="" id="{84DEAFE6-E3DC-44D9-8A32-57652A7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04" y="3826042"/>
            <a:ext cx="1945840" cy="296609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esktop\Войной испытанные строки\Бюджет обалсти.jpg">
            <a:extLst>
              <a:ext uri="{FF2B5EF4-FFF2-40B4-BE49-F238E27FC236}">
                <a16:creationId xmlns:a16="http://schemas.microsoft.com/office/drawing/2014/main" xmlns="" id="{549C5C1E-5B2B-47FB-9B69-D598A7CF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82" y="2741710"/>
            <a:ext cx="2230778" cy="337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4" descr="C:\Users\1\Desktop\Скриншоты\Правила движенияпо улицам.jpg">
            <a:extLst>
              <a:ext uri="{FF2B5EF4-FFF2-40B4-BE49-F238E27FC236}">
                <a16:creationId xmlns:a16="http://schemas.microsoft.com/office/drawing/2014/main" xmlns="" id="{08AA5866-8CBC-421B-8A98-A0239C079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4014" r="10202" b="5841"/>
          <a:stretch/>
        </p:blipFill>
        <p:spPr bwMode="auto">
          <a:xfrm>
            <a:off x="6614198" y="2657524"/>
            <a:ext cx="2088246" cy="35934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43DD42-7754-4BD0-8F5D-2B3D6C2060B0}"/>
              </a:ext>
            </a:extLst>
          </p:cNvPr>
          <p:cNvSpPr txBox="1"/>
          <p:nvPr/>
        </p:nvSpPr>
        <p:spPr>
          <a:xfrm>
            <a:off x="8888723" y="2711819"/>
            <a:ext cx="2944939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200" b="1" dirty="0">
                <a:latin typeface="Minion Pro" panose="02040503050306020203" pitchFamily="18" charset="0"/>
              </a:rPr>
              <a:t>Содержит издания прикладного, практического значения, посвященные оптимизации работы промышленности, транспорта, сельского хозяйства в условиях военного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6317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000">
        <p14:ferris dir="l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58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Снимок0.PNG">
            <a:extLst>
              <a:ext uri="{FF2B5EF4-FFF2-40B4-BE49-F238E27FC236}">
                <a16:creationId xmlns:a16="http://schemas.microsoft.com/office/drawing/2014/main" xmlns="" id="{7B5F6223-AB57-4E4E-8159-0E368718D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5668" r="4191" b="20087"/>
          <a:stretch/>
        </p:blipFill>
        <p:spPr>
          <a:xfrm>
            <a:off x="5120426" y="683998"/>
            <a:ext cx="5068931" cy="1745679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7AB3E5-6E02-423F-8642-58ED9C6CE7C7}"/>
              </a:ext>
            </a:extLst>
          </p:cNvPr>
          <p:cNvSpPr txBox="1"/>
          <p:nvPr/>
        </p:nvSpPr>
        <p:spPr>
          <a:xfrm>
            <a:off x="119409" y="1405408"/>
            <a:ext cx="496287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«Художественная литература»</a:t>
            </a:r>
            <a:endParaRPr lang="ru-RU" sz="2500" b="1" dirty="0">
              <a:ln w="0"/>
              <a:solidFill>
                <a:srgbClr val="99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nion Pro" panose="02040503050306020203" pitchFamily="18" charset="0"/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7733D053-E1C4-4975-9AE4-FB191F1FB572}"/>
              </a:ext>
            </a:extLst>
          </p:cNvPr>
          <p:cNvSpPr/>
          <p:nvPr/>
        </p:nvSpPr>
        <p:spPr>
          <a:xfrm>
            <a:off x="5791200" y="6258542"/>
            <a:ext cx="626002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nion Pro" panose="02040503050306020203" pitchFamily="18" charset="0"/>
              </a:rPr>
              <a:t>http://www.nounb.scinnov.ru/elib/colls/warstr.php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A476C4-92FE-49C3-B9C0-901430D4F365}"/>
              </a:ext>
            </a:extLst>
          </p:cNvPr>
          <p:cNvSpPr txBox="1"/>
          <p:nvPr/>
        </p:nvSpPr>
        <p:spPr>
          <a:xfrm>
            <a:off x="7520760" y="2458155"/>
            <a:ext cx="45304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Minion Pro" panose="02040503050306020203" pitchFamily="18" charset="0"/>
              </a:rPr>
              <a:t>Среди книг, изданных в Горьком </a:t>
            </a:r>
          </a:p>
          <a:p>
            <a:pPr algn="ctr"/>
            <a:r>
              <a:rPr lang="ru-RU" sz="2200" b="1" dirty="0">
                <a:latin typeface="Minion Pro" panose="02040503050306020203" pitchFamily="18" charset="0"/>
              </a:rPr>
              <a:t>в военное время, есть и сборники стихов, художественной прозы </a:t>
            </a:r>
          </a:p>
          <a:p>
            <a:pPr algn="ctr"/>
            <a:r>
              <a:rPr lang="ru-RU" sz="2200" b="1" dirty="0">
                <a:latin typeface="Minion Pro" panose="02040503050306020203" pitchFamily="18" charset="0"/>
              </a:rPr>
              <a:t>и публицистики. Большое распространение и огромную популярность в годы Великой Отечественной войны получил жанр  злободневного художественного очерка. </a:t>
            </a:r>
          </a:p>
          <a:p>
            <a:pPr algn="ctr"/>
            <a:r>
              <a:rPr lang="ru-RU" sz="2200" b="1" dirty="0">
                <a:latin typeface="Minion Pro" panose="02040503050306020203" pitchFamily="18" charset="0"/>
              </a:rPr>
              <a:t>Среди них и очерк А. Толстого </a:t>
            </a:r>
          </a:p>
          <a:p>
            <a:pPr algn="ctr"/>
            <a:r>
              <a:rPr lang="ru-RU" sz="2200" b="1" dirty="0">
                <a:latin typeface="Minion Pro" panose="02040503050306020203" pitchFamily="18" charset="0"/>
              </a:rPr>
              <a:t>«Я призываю к ненависти»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Minion Pro" panose="02040503050306020203" pitchFamily="18" charset="0"/>
            </a:endParaRPr>
          </a:p>
        </p:txBody>
      </p:sp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343182" y="118301"/>
            <a:ext cx="8821554" cy="460293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24628" y="-172491"/>
            <a:ext cx="1272629" cy="906797"/>
          </a:xfrm>
          <a:prstGeom prst="rect">
            <a:avLst/>
          </a:prstGeom>
        </p:spPr>
      </p:pic>
      <p:pic>
        <p:nvPicPr>
          <p:cNvPr id="19" name="Picture 2" descr="C:\Users\1\Desktop\Войной испытанные строки\Пушкин.jpg">
            <a:extLst>
              <a:ext uri="{FF2B5EF4-FFF2-40B4-BE49-F238E27FC236}">
                <a16:creationId xmlns:a16="http://schemas.microsoft.com/office/drawing/2014/main" xmlns="" id="{E5B2CB23-59DB-4331-A9BA-57232DBC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3" y="2298546"/>
            <a:ext cx="2409558" cy="352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7" descr="C:\Users\1\Desktop\Войной испытанные строки\Толстой.jpg">
            <a:extLst>
              <a:ext uri="{FF2B5EF4-FFF2-40B4-BE49-F238E27FC236}">
                <a16:creationId xmlns:a16="http://schemas.microsoft.com/office/drawing/2014/main" xmlns="" id="{379A4D87-91AD-4135-AA8D-094E1464E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62" y="3180960"/>
            <a:ext cx="2306081" cy="352901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1\Desktop\Войной испытанные строки\Горький.jpg">
            <a:extLst>
              <a:ext uri="{FF2B5EF4-FFF2-40B4-BE49-F238E27FC236}">
                <a16:creationId xmlns:a16="http://schemas.microsoft.com/office/drawing/2014/main" xmlns="" id="{54EC2A2C-E090-4A0C-8C9A-7DE2E1BE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30" y="2599730"/>
            <a:ext cx="2163214" cy="3570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68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000">
        <p14:ferris dir="l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58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Снимок0.PNG">
            <a:extLst>
              <a:ext uri="{FF2B5EF4-FFF2-40B4-BE49-F238E27FC236}">
                <a16:creationId xmlns:a16="http://schemas.microsoft.com/office/drawing/2014/main" xmlns="" id="{7B5F6223-AB57-4E4E-8159-0E368718D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5668" r="4191" b="20087"/>
          <a:stretch/>
        </p:blipFill>
        <p:spPr>
          <a:xfrm>
            <a:off x="4724200" y="699290"/>
            <a:ext cx="5068931" cy="1745679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7AB3E5-6E02-423F-8642-58ED9C6CE7C7}"/>
              </a:ext>
            </a:extLst>
          </p:cNvPr>
          <p:cNvSpPr txBox="1"/>
          <p:nvPr/>
        </p:nvSpPr>
        <p:spPr>
          <a:xfrm>
            <a:off x="80779" y="1370159"/>
            <a:ext cx="453817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«Издания Н.И. Кочина»</a:t>
            </a:r>
            <a:endParaRPr lang="ru-RU" sz="2500" b="1" dirty="0">
              <a:ln w="0"/>
              <a:solidFill>
                <a:srgbClr val="99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nion Pro" panose="02040503050306020203" pitchFamily="18" charset="0"/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7733D053-E1C4-4975-9AE4-FB191F1FB572}"/>
              </a:ext>
            </a:extLst>
          </p:cNvPr>
          <p:cNvSpPr/>
          <p:nvPr/>
        </p:nvSpPr>
        <p:spPr>
          <a:xfrm>
            <a:off x="5791200" y="6293049"/>
            <a:ext cx="626002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nion Pro" panose="02040503050306020203" pitchFamily="18" charset="0"/>
              </a:rPr>
              <a:t>http://www.nounb.scinnov.ru/elib/colls/warstr.php</a:t>
            </a:r>
          </a:p>
        </p:txBody>
      </p:sp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511380" y="147635"/>
            <a:ext cx="8534400" cy="46266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61168" y="-186747"/>
            <a:ext cx="1272629" cy="906797"/>
          </a:xfrm>
          <a:prstGeom prst="rect">
            <a:avLst/>
          </a:prstGeom>
        </p:spPr>
      </p:pic>
      <p:pic>
        <p:nvPicPr>
          <p:cNvPr id="14" name="Picture 2" descr="C:\Users\1\Desktop\Войной испытанные строки\немцы грабят.jpg">
            <a:extLst>
              <a:ext uri="{FF2B5EF4-FFF2-40B4-BE49-F238E27FC236}">
                <a16:creationId xmlns:a16="http://schemas.microsoft.com/office/drawing/2014/main" xmlns="" id="{504ED746-D8C0-4926-AC28-A387C8F4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" y="2367771"/>
            <a:ext cx="2170147" cy="33888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esktop\Скриншоты\Кочин.jpg">
            <a:extLst>
              <a:ext uri="{FF2B5EF4-FFF2-40B4-BE49-F238E27FC236}">
                <a16:creationId xmlns:a16="http://schemas.microsoft.com/office/drawing/2014/main" xmlns="" id="{1941AC30-1591-4767-BFB7-744D0782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56" y="3381347"/>
            <a:ext cx="2244282" cy="33631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\Desktop\Войной испытанные строки\за отчизну.jpg">
            <a:extLst>
              <a:ext uri="{FF2B5EF4-FFF2-40B4-BE49-F238E27FC236}">
                <a16:creationId xmlns:a16="http://schemas.microsoft.com/office/drawing/2014/main" xmlns="" id="{46BEA97F-1582-4A2C-A0DF-FDE86AC4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52" y="2714945"/>
            <a:ext cx="2269444" cy="30416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CB394A-1DAC-4EDF-A145-CBB08DDF9836}"/>
              </a:ext>
            </a:extLst>
          </p:cNvPr>
          <p:cNvSpPr txBox="1"/>
          <p:nvPr/>
        </p:nvSpPr>
        <p:spPr>
          <a:xfrm>
            <a:off x="6954196" y="2476620"/>
            <a:ext cx="5229651" cy="38164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200" b="1" dirty="0">
                <a:latin typeface="Minion Pro" panose="02040503050306020203" pitchFamily="18" charset="0"/>
              </a:rPr>
              <a:t>В коллекции «Войной испытанные строки»  представлены и издания нашего земляка </a:t>
            </a:r>
          </a:p>
          <a:p>
            <a:pPr algn="ctr"/>
            <a:r>
              <a:rPr lang="ru-RU" sz="2200" b="1" dirty="0">
                <a:latin typeface="Minion Pro" panose="02040503050306020203" pitchFamily="18" charset="0"/>
              </a:rPr>
              <a:t>– Николая Ивановича Кочина. </a:t>
            </a:r>
          </a:p>
          <a:p>
            <a:pPr algn="ctr"/>
            <a:r>
              <a:rPr lang="ru-RU" sz="2200" b="1" dirty="0">
                <a:latin typeface="Minion Pro" panose="02040503050306020203" pitchFamily="18" charset="0"/>
              </a:rPr>
              <a:t>В годы войны он обратился  </a:t>
            </a:r>
          </a:p>
          <a:p>
            <a:pPr algn="ctr"/>
            <a:r>
              <a:rPr lang="ru-RU" sz="2200" b="1" dirty="0">
                <a:latin typeface="Minion Pro" panose="02040503050306020203" pitchFamily="18" charset="0"/>
              </a:rPr>
              <a:t>к публицистике, выступив автором очерков «Деревня в дни войны»  </a:t>
            </a:r>
          </a:p>
          <a:p>
            <a:pPr algn="ctr"/>
            <a:r>
              <a:rPr lang="ru-RU" sz="2200" b="1" dirty="0">
                <a:latin typeface="Minion Pro" panose="02040503050306020203" pitchFamily="18" charset="0"/>
              </a:rPr>
              <a:t>и «Как немцы грабят советскую деревню», </a:t>
            </a:r>
          </a:p>
          <a:p>
            <a:pPr algn="ctr"/>
            <a:r>
              <a:rPr lang="ru-RU" sz="2200" b="1" dirty="0">
                <a:latin typeface="Minion Pro" panose="02040503050306020203" pitchFamily="18" charset="0"/>
              </a:rPr>
              <a:t>под его редакцией вышел сборник песен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1676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000">
        <p14:ferris dir="l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7733D053-E1C4-4975-9AE4-FB191F1FB572}"/>
              </a:ext>
            </a:extLst>
          </p:cNvPr>
          <p:cNvSpPr/>
          <p:nvPr/>
        </p:nvSpPr>
        <p:spPr>
          <a:xfrm>
            <a:off x="5511277" y="6267814"/>
            <a:ext cx="626002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Minion Pro" panose="02040503050306020203" pitchFamily="18" charset="0"/>
              </a:rPr>
              <a:t>http://www.nounb.sci-nnov.ru/elib/colls/blokada.php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454168" y="77190"/>
            <a:ext cx="8675996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69169" y="-168084"/>
            <a:ext cx="1272629" cy="906797"/>
          </a:xfrm>
          <a:prstGeom prst="rect">
            <a:avLst/>
          </a:prstGeom>
        </p:spPr>
      </p:pic>
      <p:pic>
        <p:nvPicPr>
          <p:cNvPr id="14" name="Рисунок 13" descr="Снимок000.PNG">
            <a:extLst>
              <a:ext uri="{FF2B5EF4-FFF2-40B4-BE49-F238E27FC236}">
                <a16:creationId xmlns:a16="http://schemas.microsoft.com/office/drawing/2014/main" xmlns="" id="{C4076417-7A07-4A9B-B494-7C40C23DAD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8478"/>
          <a:stretch/>
        </p:blipFill>
        <p:spPr>
          <a:xfrm>
            <a:off x="4742658" y="770678"/>
            <a:ext cx="5387506" cy="205883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E05FEF-4B96-4D15-838E-480D37A14B6C}"/>
              </a:ext>
            </a:extLst>
          </p:cNvPr>
          <p:cNvSpPr txBox="1"/>
          <p:nvPr/>
        </p:nvSpPr>
        <p:spPr>
          <a:xfrm>
            <a:off x="94879" y="820068"/>
            <a:ext cx="447132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Коллекция</a:t>
            </a:r>
          </a:p>
          <a:p>
            <a:pPr algn="ctr"/>
            <a:r>
              <a:rPr lang="ru-RU" sz="2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включает материалы, посвященные эвакуации детей блокадного Ленинграда </a:t>
            </a:r>
          </a:p>
          <a:p>
            <a:pPr algn="ctr"/>
            <a:r>
              <a:rPr lang="ru-RU" sz="2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и пребыванию </a:t>
            </a:r>
          </a:p>
          <a:p>
            <a:pPr algn="ctr"/>
            <a:r>
              <a:rPr lang="ru-RU" sz="2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их на нижегородской земле</a:t>
            </a:r>
          </a:p>
        </p:txBody>
      </p:sp>
      <p:pic>
        <p:nvPicPr>
          <p:cNvPr id="16" name="Picture 2" descr="wyobAOjO5ZE.jpg">
            <a:extLst>
              <a:ext uri="{FF2B5EF4-FFF2-40B4-BE49-F238E27FC236}">
                <a16:creationId xmlns:a16="http://schemas.microsoft.com/office/drawing/2014/main" xmlns="" id="{61F62352-79A0-4C1F-A72C-EEEA6808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" y="3025081"/>
            <a:ext cx="4805987" cy="382045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3B03715-637F-4AEB-B309-097648DBFFAE}"/>
              </a:ext>
            </a:extLst>
          </p:cNvPr>
          <p:cNvSpPr txBox="1"/>
          <p:nvPr/>
        </p:nvSpPr>
        <p:spPr>
          <a:xfrm>
            <a:off x="5410200" y="3025081"/>
            <a:ext cx="6361100" cy="31085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Среди эвакуированных в Горьковскую область детей была и Таня Савичева. Всему миру известен дневник  этой ленинградской школьницы.   </a:t>
            </a:r>
          </a:p>
          <a:p>
            <a:pPr algn="ctr"/>
            <a:r>
              <a:rPr lang="ru-RU" sz="2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Девять страничек из дневника Тани стали обвинительным документом </a:t>
            </a:r>
          </a:p>
          <a:p>
            <a:pPr algn="ctr"/>
            <a:r>
              <a:rPr lang="ru-RU" sz="2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на Нюрнбергском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42017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000">
        <p14:ferris dir="l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7733D053-E1C4-4975-9AE4-FB191F1FB572}"/>
              </a:ext>
            </a:extLst>
          </p:cNvPr>
          <p:cNvSpPr/>
          <p:nvPr/>
        </p:nvSpPr>
        <p:spPr>
          <a:xfrm>
            <a:off x="5737167" y="6312557"/>
            <a:ext cx="626002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Minion Pro" panose="02040503050306020203" pitchFamily="18" charset="0"/>
              </a:rPr>
              <a:t>http://www.nounb.sci-nnov.ru/elib/colls/blokada.php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682211" y="64490"/>
            <a:ext cx="8590556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11921" y="-152094"/>
            <a:ext cx="1272629" cy="906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456531-6574-4A48-BC48-3F9224CC65EE}"/>
              </a:ext>
            </a:extLst>
          </p:cNvPr>
          <p:cNvSpPr txBox="1"/>
          <p:nvPr/>
        </p:nvSpPr>
        <p:spPr>
          <a:xfrm>
            <a:off x="5501622" y="3342279"/>
            <a:ext cx="6673707" cy="25699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3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О том, как жилось детям, эвакуированным </a:t>
            </a:r>
          </a:p>
          <a:p>
            <a:pPr algn="ctr"/>
            <a:r>
              <a:rPr lang="ru-RU" sz="23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 из блокадного Ленинграда,  на нижегородской земле вы сможете узнать, перелистав страницы «Горьковской коммуны» </a:t>
            </a:r>
          </a:p>
          <a:p>
            <a:pPr algn="ctr"/>
            <a:r>
              <a:rPr lang="ru-RU" sz="23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и районных газет Горьковской области военной поры. Электронная библиотека делится </a:t>
            </a:r>
          </a:p>
          <a:p>
            <a:pPr algn="ctr"/>
            <a:r>
              <a:rPr lang="ru-RU" sz="23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с вами этими свидетельствами истории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741E47-7BF2-420D-908D-37CD8B220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29" t="6218" r="12038" b="5872"/>
          <a:stretch/>
        </p:blipFill>
        <p:spPr>
          <a:xfrm>
            <a:off x="16671" y="2814208"/>
            <a:ext cx="5517855" cy="3949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Рисунок 13" descr="Снимок000.PNG">
            <a:extLst>
              <a:ext uri="{FF2B5EF4-FFF2-40B4-BE49-F238E27FC236}">
                <a16:creationId xmlns:a16="http://schemas.microsoft.com/office/drawing/2014/main" xmlns="" id="{C4076417-7A07-4A9B-B494-7C40C23DAD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8478"/>
          <a:stretch/>
        </p:blipFill>
        <p:spPr>
          <a:xfrm>
            <a:off x="5167367" y="775467"/>
            <a:ext cx="5105400" cy="195102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C110D7B-61E1-42D2-9CF4-B4478BF3042A}"/>
              </a:ext>
            </a:extLst>
          </p:cNvPr>
          <p:cNvSpPr txBox="1"/>
          <p:nvPr/>
        </p:nvSpPr>
        <p:spPr>
          <a:xfrm>
            <a:off x="17300" y="953987"/>
            <a:ext cx="5105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Коллекция содержит п</a:t>
            </a:r>
            <a:r>
              <a:rPr lang="ru-RU" sz="2400" b="1" i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убликации, связанные </a:t>
            </a:r>
          </a:p>
          <a:p>
            <a:pPr algn="ctr"/>
            <a:r>
              <a:rPr lang="ru-RU" sz="2400" b="1" i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с помощью горьковчан блокадному Ленинграду</a:t>
            </a:r>
            <a:endParaRPr lang="ru-RU" sz="24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000">
        <p14:ferris dir="l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682210" y="64490"/>
            <a:ext cx="8528589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1656" y="-133942"/>
            <a:ext cx="1272629" cy="906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456531-6574-4A48-BC48-3F9224CC65EE}"/>
              </a:ext>
            </a:extLst>
          </p:cNvPr>
          <p:cNvSpPr txBox="1"/>
          <p:nvPr/>
        </p:nvSpPr>
        <p:spPr>
          <a:xfrm>
            <a:off x="6926351" y="4495593"/>
            <a:ext cx="504995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В Горьковской области нашли приют 5500 детей блокадного Ленинграда. </a:t>
            </a:r>
          </a:p>
          <a:p>
            <a:pPr algn="ctr"/>
            <a:r>
              <a:rPr lang="ru-RU" sz="2500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Для них были открыты </a:t>
            </a:r>
          </a:p>
          <a:p>
            <a:pPr algn="ctr"/>
            <a:r>
              <a:rPr lang="ru-RU" sz="2500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" panose="02040503050306020203" pitchFamily="18" charset="0"/>
              </a:rPr>
              <a:t>42 детских дома по всей области</a:t>
            </a:r>
          </a:p>
        </p:txBody>
      </p:sp>
      <p:pic>
        <p:nvPicPr>
          <p:cNvPr id="11" name="Picture 4" descr="https://avatars.mds.yandex.net/get-pdb/1880053/386779fa-4aba-4486-b3f2-a3f28993588e/s1200?webp=false">
            <a:extLst>
              <a:ext uri="{FF2B5EF4-FFF2-40B4-BE49-F238E27FC236}">
                <a16:creationId xmlns:a16="http://schemas.microsoft.com/office/drawing/2014/main" xmlns="" id="{C3CD65D1-96ED-470A-9D46-00A1EBD6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68" y="3315790"/>
            <a:ext cx="4445246" cy="325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6" descr="https://avatars.mds.yandex.net/get-zen_doc/1108934/pub_5d04c5d0af8bd4147ddca7b9_5d04c6ad62f9700db603ea6f/scale_1200">
            <a:extLst>
              <a:ext uri="{FF2B5EF4-FFF2-40B4-BE49-F238E27FC236}">
                <a16:creationId xmlns:a16="http://schemas.microsoft.com/office/drawing/2014/main" xmlns="" id="{6985C95B-5891-4F29-892C-A26CBB07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73" y="695439"/>
            <a:ext cx="4445246" cy="3333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8" descr="https://avatars.mds.yandex.net/get-pdb/2059105/47261c8f-be90-40c3-8d08-90bd3e1b95a3/s1200?webp=false">
            <a:extLst>
              <a:ext uri="{FF2B5EF4-FFF2-40B4-BE49-F238E27FC236}">
                <a16:creationId xmlns:a16="http://schemas.microsoft.com/office/drawing/2014/main" xmlns="" id="{A89D4F50-A8DE-430B-B44D-791E9A19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5" y="833826"/>
            <a:ext cx="4648772" cy="325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78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4000">
        <p14:ferris dir="l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2D3327-A5B8-4729-843E-3CA73C7D4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80" t="8228" r="19736" b="15556"/>
          <a:stretch/>
        </p:blipFill>
        <p:spPr>
          <a:xfrm>
            <a:off x="5156561" y="284480"/>
            <a:ext cx="6597067" cy="6427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1B0A56F-A69B-4D91-B70A-F006C67B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915EC5-3FE4-48A9-ADA5-EB950FB373F9}"/>
              </a:ext>
            </a:extLst>
          </p:cNvPr>
          <p:cNvSpPr txBox="1"/>
          <p:nvPr/>
        </p:nvSpPr>
        <p:spPr>
          <a:xfrm>
            <a:off x="838200" y="3044081"/>
            <a:ext cx="11201400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inion Pro Med" panose="02040503050306020203" pitchFamily="18" charset="0"/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E21FC0F-0AD9-4F0F-A519-2669221E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2" y="-443519"/>
            <a:ext cx="3168316" cy="31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CADEB0-27B3-4511-BF12-74138843C5E5}"/>
              </a:ext>
            </a:extLst>
          </p:cNvPr>
          <p:cNvSpPr txBox="1"/>
          <p:nvPr/>
        </p:nvSpPr>
        <p:spPr>
          <a:xfrm>
            <a:off x="61320" y="2362200"/>
            <a:ext cx="50952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С целью сохранения памяти героических страниц истории Нижегородская государственная областная универсальная научная библиотека им. В.И. Ленина</a:t>
            </a:r>
          </a:p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осуществляет оцифровку сформированного документального наследия </a:t>
            </a:r>
          </a:p>
          <a:p>
            <a:pPr algn="ctr"/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военных лет </a:t>
            </a:r>
            <a:endParaRPr lang="ru-RU" sz="2400" dirty="0">
              <a:latin typeface="Minion Pro Med" panose="02040503050306020203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F0F5A61-BBDD-4DF1-A390-698EBEE78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059928"/>
            <a:ext cx="2209800" cy="17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000">
        <p14:ferris dir="l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737022" y="101987"/>
            <a:ext cx="8492340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0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05784" y="-205910"/>
            <a:ext cx="1272629" cy="906797"/>
          </a:xfrm>
          <a:prstGeom prst="rect">
            <a:avLst/>
          </a:prstGeom>
        </p:spPr>
      </p:pic>
      <p:pic>
        <p:nvPicPr>
          <p:cNvPr id="16" name="Picture 2" descr="C:\Users\1\Desktop\Дети блокады\эвакуированные.jpg">
            <a:extLst>
              <a:ext uri="{FF2B5EF4-FFF2-40B4-BE49-F238E27FC236}">
                <a16:creationId xmlns:a16="http://schemas.microsoft.com/office/drawing/2014/main" xmlns="" id="{48B97C1A-DBD3-4044-B5FC-EF28B0E2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719082"/>
            <a:ext cx="5105400" cy="35410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\Desktop\Дети блокады\сироты нашли семью.jpg">
            <a:extLst>
              <a:ext uri="{FF2B5EF4-FFF2-40B4-BE49-F238E27FC236}">
                <a16:creationId xmlns:a16="http://schemas.microsoft.com/office/drawing/2014/main" xmlns="" id="{E9C85020-9416-4AA7-BD48-77A62F29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0" y="849218"/>
            <a:ext cx="2560287" cy="53339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Снимок000.PNG">
            <a:extLst>
              <a:ext uri="{FF2B5EF4-FFF2-40B4-BE49-F238E27FC236}">
                <a16:creationId xmlns:a16="http://schemas.microsoft.com/office/drawing/2014/main" xmlns="" id="{DF2F9DA3-9869-4AAF-BD76-5DC4DC0421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8478"/>
          <a:stretch/>
        </p:blipFill>
        <p:spPr>
          <a:xfrm>
            <a:off x="5091878" y="682035"/>
            <a:ext cx="5105400" cy="195102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DC8800-EBF1-40BC-99A1-D0E5A807B871}"/>
              </a:ext>
            </a:extLst>
          </p:cNvPr>
          <p:cNvSpPr txBox="1"/>
          <p:nvPr/>
        </p:nvSpPr>
        <p:spPr>
          <a:xfrm>
            <a:off x="6896100" y="6245275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 err="1">
                <a:solidFill>
                  <a:srgbClr val="990000"/>
                </a:solidFill>
                <a:effectLst/>
                <a:latin typeface="Minion Pro" panose="02040503050306020203" pitchFamily="18" charset="0"/>
                <a:cs typeface="Microsoft New Tai Lue" panose="020B0502040204020203" pitchFamily="34" charset="0"/>
              </a:rPr>
              <a:t>Хентова</a:t>
            </a:r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  <a:cs typeface="Microsoft New Tai Lue" panose="020B0502040204020203" pitchFamily="34" charset="0"/>
              </a:rPr>
              <a:t> С. Эвакуированные // Горьковская коммуна.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  <a:cs typeface="Microsoft New Tai Lue" panose="020B0502040204020203" pitchFamily="34" charset="0"/>
              </a:rPr>
              <a:t> — 1942. —  30 октября. — С. 2.</a:t>
            </a:r>
            <a:endParaRPr lang="ru-RU" sz="1600" b="1" dirty="0">
              <a:solidFill>
                <a:srgbClr val="990000"/>
              </a:solidFill>
              <a:latin typeface="Minion Pro" panose="02040503050306020203" pitchFamily="18" charset="0"/>
              <a:cs typeface="Microsoft New Tai Lue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1D8DF80-68B5-441C-8ED1-4AE6EDD34B44}"/>
              </a:ext>
            </a:extLst>
          </p:cNvPr>
          <p:cNvSpPr txBox="1"/>
          <p:nvPr/>
        </p:nvSpPr>
        <p:spPr>
          <a:xfrm>
            <a:off x="-105784" y="6245275"/>
            <a:ext cx="4762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Сироты нашли семью // Комсомольская правда.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 — 1943. — 3 сентября. — С. 3.</a:t>
            </a:r>
            <a:endParaRPr lang="ru-RU" sz="1600" b="1" dirty="0">
              <a:solidFill>
                <a:srgbClr val="990000"/>
              </a:solidFill>
              <a:latin typeface="Minion Pro" panose="02040503050306020203" pitchFamily="18" charset="0"/>
            </a:endParaRPr>
          </a:p>
        </p:txBody>
      </p:sp>
      <p:pic>
        <p:nvPicPr>
          <p:cNvPr id="24" name="Picture 10" descr="https://3.downloader.disk.yandex.ru/preview/6dce7d6386b5855df7df18d14737ccb009d612b3435fe5b54fd094e50e9fd466/5e9eeba5/IbKCxlSLfitPIVRfLhOco356Cg2ONOBv1FXq0iT7sTh31zIFLCWSBHxwB85EaRZEq_J6bpmRyOJonT3VoXnDag%3D%3D?uid=0&amp;filename=518_1699950680_big.jpg&amp;disposition=inline&amp;hash=&amp;limit=0&amp;content_type=image%2Fjpeg&amp;owner_uid=0&amp;tknv=v2&amp;size=1280x656">
            <a:extLst>
              <a:ext uri="{FF2B5EF4-FFF2-40B4-BE49-F238E27FC236}">
                <a16:creationId xmlns:a16="http://schemas.microsoft.com/office/drawing/2014/main" xmlns="" id="{B0111A58-4744-404A-9424-BD29E8CF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21" y="2946158"/>
            <a:ext cx="3848044" cy="2557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58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14:ferris dir="l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371600" y="64490"/>
            <a:ext cx="8839199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4728" y="-184575"/>
            <a:ext cx="1272629" cy="906797"/>
          </a:xfrm>
          <a:prstGeom prst="rect">
            <a:avLst/>
          </a:prstGeom>
        </p:spPr>
      </p:pic>
      <p:pic>
        <p:nvPicPr>
          <p:cNvPr id="11" name="Picture 4" descr="C:\Users\1\Desktop\Дети блокады\дружные ребята.jpg">
            <a:extLst>
              <a:ext uri="{FF2B5EF4-FFF2-40B4-BE49-F238E27FC236}">
                <a16:creationId xmlns:a16="http://schemas.microsoft.com/office/drawing/2014/main" xmlns="" id="{B9613527-1EA0-4FCE-B9AA-8216672D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32" y="2728379"/>
            <a:ext cx="4949775" cy="354484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720DEE-DF67-45BD-9762-09B1C0AC8A6E}"/>
              </a:ext>
            </a:extLst>
          </p:cNvPr>
          <p:cNvSpPr txBox="1"/>
          <p:nvPr/>
        </p:nvSpPr>
        <p:spPr>
          <a:xfrm>
            <a:off x="6126772" y="6301299"/>
            <a:ext cx="6130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 err="1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Хентова</a:t>
            </a:r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 С. "Дружные ребята" // Горьковская коммуна. 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— 1944. — 1 марта. — С. 2.</a:t>
            </a:r>
            <a:endParaRPr lang="ru-RU" sz="1600" b="1" dirty="0">
              <a:solidFill>
                <a:srgbClr val="990000"/>
              </a:solidFill>
              <a:latin typeface="Minion Pro" panose="020405030503060202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534BA8-D6AD-4114-AD1F-71F4203D69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2" y="1992369"/>
            <a:ext cx="5597687" cy="41808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D97970-5F99-4A0E-B2CA-B43EFE8F9C8F}"/>
              </a:ext>
            </a:extLst>
          </p:cNvPr>
          <p:cNvSpPr txBox="1"/>
          <p:nvPr/>
        </p:nvSpPr>
        <p:spPr>
          <a:xfrm>
            <a:off x="-14728" y="6273225"/>
            <a:ext cx="6104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 err="1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Баркина</a:t>
            </a:r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 А. Они не будут сиротами // Ударник (Дивеевский район). — 1943. — 25 ноября. — С. 2.</a:t>
            </a:r>
            <a:endParaRPr lang="ru-RU" sz="1600" b="1" dirty="0">
              <a:solidFill>
                <a:srgbClr val="990000"/>
              </a:solidFill>
              <a:latin typeface="Minion Pro" panose="02040503050306020203" pitchFamily="18" charset="0"/>
            </a:endParaRPr>
          </a:p>
        </p:txBody>
      </p:sp>
      <p:pic>
        <p:nvPicPr>
          <p:cNvPr id="18" name="Рисунок 17" descr="Снимок000.PNG">
            <a:extLst>
              <a:ext uri="{FF2B5EF4-FFF2-40B4-BE49-F238E27FC236}">
                <a16:creationId xmlns:a16="http://schemas.microsoft.com/office/drawing/2014/main" xmlns="" id="{DF2F9DA3-9869-4AAF-BD76-5DC4DC0421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8478"/>
          <a:stretch/>
        </p:blipFill>
        <p:spPr>
          <a:xfrm>
            <a:off x="5105399" y="648705"/>
            <a:ext cx="5105400" cy="195102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14:ferris dir="l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371600" y="64490"/>
            <a:ext cx="8762999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25199" y="-205501"/>
            <a:ext cx="1272629" cy="906797"/>
          </a:xfrm>
          <a:prstGeom prst="rect">
            <a:avLst/>
          </a:prstGeom>
        </p:spPr>
      </p:pic>
      <p:pic>
        <p:nvPicPr>
          <p:cNvPr id="18" name="Рисунок 17" descr="Снимок000.PNG">
            <a:extLst>
              <a:ext uri="{FF2B5EF4-FFF2-40B4-BE49-F238E27FC236}">
                <a16:creationId xmlns:a16="http://schemas.microsoft.com/office/drawing/2014/main" xmlns="" id="{DF2F9DA3-9869-4AAF-BD76-5DC4DC0421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8478"/>
          <a:stretch/>
        </p:blipFill>
        <p:spPr>
          <a:xfrm>
            <a:off x="4104376" y="660737"/>
            <a:ext cx="5105400" cy="195102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2" name="Picture 2" descr="C:\Users\1\Desktop\Дети блокады\окружим заботой.jpg">
            <a:extLst>
              <a:ext uri="{FF2B5EF4-FFF2-40B4-BE49-F238E27FC236}">
                <a16:creationId xmlns:a16="http://schemas.microsoft.com/office/drawing/2014/main" xmlns="" id="{703901F9-BDD4-41FC-B331-641DDC4C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096" y="1972573"/>
            <a:ext cx="2438183" cy="40158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1\Desktop\Дети блокады\домой  в город Ленина.jpg">
            <a:extLst>
              <a:ext uri="{FF2B5EF4-FFF2-40B4-BE49-F238E27FC236}">
                <a16:creationId xmlns:a16="http://schemas.microsoft.com/office/drawing/2014/main" xmlns="" id="{9F3844ED-63D1-4686-8323-ADA571AA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0" y="1568801"/>
            <a:ext cx="3548063" cy="44196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408F3E-66BA-4B47-811F-1C8AE96E335E}"/>
              </a:ext>
            </a:extLst>
          </p:cNvPr>
          <p:cNvSpPr txBox="1"/>
          <p:nvPr/>
        </p:nvSpPr>
        <p:spPr>
          <a:xfrm>
            <a:off x="16042" y="6027003"/>
            <a:ext cx="4763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 err="1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Кархо</a:t>
            </a:r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 Н. Домой, в город Ленина // Колхозная победа (Воскресенский район). — 1945.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 — 14 июня. — С. 2.</a:t>
            </a:r>
            <a:endParaRPr lang="ru-RU" sz="1600" b="1" dirty="0">
              <a:solidFill>
                <a:srgbClr val="990000"/>
              </a:solidFill>
              <a:latin typeface="Minion Pro" panose="020405030503060202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12C23B-A716-4DD8-AE8D-CDC9638A3274}"/>
              </a:ext>
            </a:extLst>
          </p:cNvPr>
          <p:cNvSpPr txBox="1"/>
          <p:nvPr/>
        </p:nvSpPr>
        <p:spPr>
          <a:xfrm>
            <a:off x="6934200" y="6027003"/>
            <a:ext cx="5297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Мишенков А. Окружим эвакуированных детей заботой 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и вниманием // Колхозная правда (</a:t>
            </a:r>
            <a:r>
              <a:rPr lang="ru-RU" sz="1600" b="1" i="0" dirty="0" err="1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Ардатовский</a:t>
            </a:r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 район).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  <a:effectLst/>
                <a:latin typeface="Minion Pro" panose="02040503050306020203" pitchFamily="18" charset="0"/>
              </a:rPr>
              <a:t> — 1943.— 13 января. — С. 1.</a:t>
            </a:r>
            <a:endParaRPr lang="ru-RU" sz="1600" b="1" dirty="0">
              <a:solidFill>
                <a:srgbClr val="990000"/>
              </a:solidFill>
              <a:latin typeface="Minion Pro" panose="02040503050306020203" pitchFamily="18" charset="0"/>
            </a:endParaRPr>
          </a:p>
        </p:txBody>
      </p:sp>
      <p:pic>
        <p:nvPicPr>
          <p:cNvPr id="20" name="Picture 7" descr="https://2.downloader.disk.yandex.ru/preview/dbd050ef9049dad9309a9bc2d482eb3b748f964a48501292467009793d567a7d/5e9eeba5/-7uwp3g5bTQlRbk_MKUIoms1ZHl4e78NcrlF2ZIWEDV31zIFLCWSBHxwB85EaRZEq_J6bpmRyOJonT3VoXnDag%3D%3D?uid=0&amp;filename=926_2089508906_big.jpg&amp;disposition=inline&amp;hash=&amp;limit=0&amp;content_type=image%2Fjpeg&amp;owner_uid=0&amp;tknv=v2&amp;size=1280x656">
            <a:extLst>
              <a:ext uri="{FF2B5EF4-FFF2-40B4-BE49-F238E27FC236}">
                <a16:creationId xmlns:a16="http://schemas.microsoft.com/office/drawing/2014/main" xmlns="" id="{B33AB61B-1130-43B9-9616-358B0718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99" y="2787540"/>
            <a:ext cx="4393503" cy="2965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62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14:ferris dir="l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3124200" y="83045"/>
            <a:ext cx="7092411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53497" y="-114647"/>
            <a:ext cx="1272629" cy="906797"/>
          </a:xfrm>
          <a:prstGeom prst="rect">
            <a:avLst/>
          </a:prstGeom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63298" y="6323524"/>
            <a:ext cx="6511794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http://www.nounb.sci-nnov.ru/vExp/31.php</a:t>
            </a:r>
            <a:endParaRPr lang="ru-RU" sz="2000" b="1" dirty="0">
              <a:effectLst/>
              <a:latin typeface="Minion Pro" panose="02040503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17F23-EC97-4038-9BDF-D46FF81DDCB3}"/>
              </a:ext>
            </a:extLst>
          </p:cNvPr>
          <p:cNvSpPr txBox="1"/>
          <p:nvPr/>
        </p:nvSpPr>
        <p:spPr>
          <a:xfrm>
            <a:off x="5941660" y="1734436"/>
            <a:ext cx="6161972" cy="2058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содержит фотоматериалы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и избранные статьи о жизни горьковчан,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собранные по темам: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6282D3-DC6B-4E63-8BA4-6FCD2D329E39}"/>
              </a:ext>
            </a:extLst>
          </p:cNvPr>
          <p:cNvSpPr txBox="1"/>
          <p:nvPr/>
        </p:nvSpPr>
        <p:spPr>
          <a:xfrm>
            <a:off x="400182" y="808874"/>
            <a:ext cx="9414927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Minion Pro" panose="02040503050306020203" pitchFamily="18" charset="0"/>
              </a:rPr>
              <a:t>«Хроника Великой Отечественной войны на страницах газеты «Горьковская коммуна» за 1941-1945 гг.»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919FED-FD83-4583-95F4-465E3B9B3C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26" t="16650" r="16955" b="11596"/>
          <a:stretch/>
        </p:blipFill>
        <p:spPr>
          <a:xfrm>
            <a:off x="72326" y="1676400"/>
            <a:ext cx="5503669" cy="45056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Объект 8" descr="https://sun1-15.userapi.com/GtXS2LWEIHIeIig16cYu0rlKtzscRuTwDBFJWA/_P3E7WP1Gtw.jpg">
            <a:extLst>
              <a:ext uri="{FF2B5EF4-FFF2-40B4-BE49-F238E27FC236}">
                <a16:creationId xmlns:a16="http://schemas.microsoft.com/office/drawing/2014/main" xmlns="" id="{DC86F68C-F852-4E99-B73D-DC73D84D05B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28" y="2218334"/>
            <a:ext cx="2558773" cy="400022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574268-EE7B-413F-A291-33DA20B8624A}"/>
              </a:ext>
            </a:extLst>
          </p:cNvPr>
          <p:cNvSpPr txBox="1"/>
          <p:nvPr/>
        </p:nvSpPr>
        <p:spPr>
          <a:xfrm>
            <a:off x="7353540" y="3774134"/>
            <a:ext cx="4750092" cy="30008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990000"/>
                </a:solidFill>
                <a:latin typeface="Minion Pro" panose="02040503050306020203" pitchFamily="18" charset="0"/>
              </a:rPr>
              <a:t> </a:t>
            </a:r>
            <a:r>
              <a:rPr lang="ru-RU" sz="2100" b="1" dirty="0">
                <a:solidFill>
                  <a:srgbClr val="990000"/>
                </a:solidFill>
                <a:latin typeface="Minion Pro" panose="02040503050306020203" pitchFamily="18" charset="0"/>
              </a:rPr>
              <a:t>Горьковчане на фронте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990000"/>
                </a:solidFill>
                <a:latin typeface="Minion Pro" panose="02040503050306020203" pitchFamily="18" charset="0"/>
              </a:rPr>
              <a:t> Горьковчане – ополченцы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990000"/>
                </a:solidFill>
                <a:latin typeface="Minion Pro" panose="02040503050306020203" pitchFamily="18" charset="0"/>
              </a:rPr>
              <a:t> Горьковчане – труженики тыла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990000"/>
                </a:solidFill>
                <a:latin typeface="Minion Pro" panose="02040503050306020203" pitchFamily="18" charset="0"/>
              </a:rPr>
              <a:t> Донорство и врачебное дело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990000"/>
                </a:solidFill>
                <a:latin typeface="Minion Pro" panose="02040503050306020203" pitchFamily="18" charset="0"/>
              </a:rPr>
              <a:t> Дети в войну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990000"/>
                </a:solidFill>
                <a:latin typeface="Minion Pro" panose="02040503050306020203" pitchFamily="18" charset="0"/>
              </a:rPr>
              <a:t> Сельское хозяйство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990000"/>
                </a:solidFill>
                <a:latin typeface="Minion Pro" panose="02040503050306020203" pitchFamily="18" charset="0"/>
              </a:rPr>
              <a:t> Культура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990000"/>
                </a:solidFill>
                <a:latin typeface="Minion Pro" panose="02040503050306020203" pitchFamily="18" charset="0"/>
              </a:rPr>
              <a:t> Сбор вещей для солдат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990000"/>
                </a:solidFill>
                <a:latin typeface="Minion Pro" panose="02040503050306020203" pitchFamily="18" charset="0"/>
              </a:rPr>
              <a:t> Оружие победы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2BD8692-3407-4EC7-A232-49BF474F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3250" r="6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61" y="5553097"/>
            <a:ext cx="2366074" cy="13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2000">
        <p14:ferris dir="l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2859999" y="107108"/>
            <a:ext cx="7092411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-133129"/>
            <a:ext cx="1272629" cy="906797"/>
          </a:xfrm>
          <a:prstGeom prst="rect">
            <a:avLst/>
          </a:prstGeom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5867400" y="6326690"/>
            <a:ext cx="6172200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http://www.nounb.sci-nnov.ru/vExp/36.php</a:t>
            </a:r>
            <a:endParaRPr lang="ru-RU" sz="2000" b="1" dirty="0">
              <a:solidFill>
                <a:schemeClr val="bg1"/>
              </a:solidFill>
              <a:effectLst/>
              <a:latin typeface="Minion Pro" panose="02040503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912204-DD76-4A0A-BEF7-59EFBBA1C9BD}"/>
              </a:ext>
            </a:extLst>
          </p:cNvPr>
          <p:cNvPicPr/>
          <p:nvPr/>
        </p:nvPicPr>
        <p:blipFill rotWithShape="1">
          <a:blip r:embed="rId5"/>
          <a:srcRect l="29503" t="3714" r="2512" b="27839"/>
          <a:stretch/>
        </p:blipFill>
        <p:spPr>
          <a:xfrm>
            <a:off x="3886200" y="2270856"/>
            <a:ext cx="7435403" cy="39398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79195F-F0D7-44E4-9096-B762CCF8E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2" y="1950275"/>
            <a:ext cx="3558219" cy="489191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843DEE-06CB-44F6-B905-8726A3430F64}"/>
              </a:ext>
            </a:extLst>
          </p:cNvPr>
          <p:cNvSpPr txBox="1"/>
          <p:nvPr/>
        </p:nvSpPr>
        <p:spPr>
          <a:xfrm>
            <a:off x="228601" y="717862"/>
            <a:ext cx="1015227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Minion Pro" panose="02040503050306020203" pitchFamily="18" charset="0"/>
                <a:ea typeface="Calibri" panose="020F0502020204030204" pitchFamily="34" charset="0"/>
              </a:rPr>
              <a:t>Виртуальная выставка </a:t>
            </a:r>
            <a:r>
              <a:rPr lang="ru-RU" sz="2400" b="1" dirty="0">
                <a:solidFill>
                  <a:srgbClr val="990000"/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«ЗА НАШУ ПОБЕДУ</a:t>
            </a:r>
            <a:r>
              <a:rPr lang="ru-RU" sz="2400" b="1" dirty="0">
                <a:solidFill>
                  <a:srgbClr val="990000"/>
                </a:solidFill>
                <a:effectLst/>
                <a:latin typeface="Minion Pro" panose="02040503050306020203" pitchFamily="18" charset="0"/>
                <a:ea typeface="Calibri" panose="020F0502020204030204" pitchFamily="34" charset="0"/>
              </a:rPr>
              <a:t>!»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с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Minion Pro" panose="02040503050306020203" pitchFamily="18" charset="0"/>
                <a:ea typeface="Calibri" panose="020F0502020204030204" pitchFamily="34" charset="0"/>
              </a:rPr>
              <a:t>одержит репродукции плакатов времен Великой Отечественной войны 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Minion Pro" panose="02040503050306020203" pitchFamily="18" charset="0"/>
                <a:ea typeface="Calibri" panose="020F0502020204030204" pitchFamily="34" charset="0"/>
              </a:rPr>
              <a:t>и первых послевоенных лет, хранящиеся в фондах библиотеки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12761" y="-304800"/>
            <a:ext cx="2052075" cy="14621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4EEA05-B1BB-4CA5-9306-46EC0015C1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02" t="11464" r="2808" b="17559"/>
          <a:stretch/>
        </p:blipFill>
        <p:spPr>
          <a:xfrm>
            <a:off x="2589999" y="33492"/>
            <a:ext cx="6096801" cy="311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D2EAB2-73C9-4424-BC05-CAE6DAB112D9}"/>
              </a:ext>
            </a:extLst>
          </p:cNvPr>
          <p:cNvSpPr txBox="1"/>
          <p:nvPr/>
        </p:nvSpPr>
        <p:spPr>
          <a:xfrm>
            <a:off x="-66862" y="3146548"/>
            <a:ext cx="120072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nion Pro Cond" panose="02040706060306020203" pitchFamily="18" charset="0"/>
                <a:cs typeface="Complex" panose="00000400000000000000" pitchFamily="2" charset="0"/>
              </a:rPr>
              <a:t>Ждем вас на страницах  Электронной библиотеки на сайте </a:t>
            </a:r>
          </a:p>
          <a:p>
            <a:pPr algn="ctr"/>
            <a:r>
              <a:rPr lang="ru-RU" sz="27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nion Pro Cond" panose="02040706060306020203" pitchFamily="18" charset="0"/>
                <a:cs typeface="Complex" panose="00000400000000000000" pitchFamily="2" charset="0"/>
              </a:rPr>
              <a:t>Нижегородской государственной областной  универсальной научной библиотеки</a:t>
            </a:r>
            <a:endParaRPr lang="ru-RU" sz="2700" b="1" dirty="0">
              <a:solidFill>
                <a:srgbClr val="800000"/>
              </a:solidFill>
              <a:latin typeface="Minion Pro Cond" panose="02040706060306020203" pitchFamily="18" charset="0"/>
              <a:cs typeface="Complex" panose="00000400000000000000" pitchFamily="2" charset="0"/>
            </a:endParaRPr>
          </a:p>
          <a:p>
            <a:pPr algn="ctr"/>
            <a:r>
              <a:rPr lang="en-US" sz="2700" dirty="0" smtClean="0">
                <a:ln w="11430"/>
                <a:solidFill>
                  <a:srgbClr val="990000"/>
                </a:solidFill>
                <a:cs typeface="Arial" panose="020B0604020202020204" pitchFamily="34" charset="0"/>
              </a:rPr>
              <a:t>www.nounb.ru</a:t>
            </a:r>
            <a:endParaRPr lang="ru-RU" sz="2700" dirty="0">
              <a:solidFill>
                <a:srgbClr val="990000"/>
              </a:solidFill>
              <a:cs typeface="Complex" panose="00000400000000000000" pitchFamily="2" charset="0"/>
            </a:endParaRPr>
          </a:p>
          <a:p>
            <a:pPr algn="ctr"/>
            <a:r>
              <a:rPr lang="en-US" sz="2700" dirty="0">
                <a:ln w="1270">
                  <a:noFill/>
                </a:ln>
                <a:solidFill>
                  <a:srgbClr val="990000"/>
                </a:solidFill>
              </a:rPr>
              <a:t>www.nounb.sci-nnov.ru</a:t>
            </a:r>
            <a:endParaRPr lang="ru-RU" sz="2700" dirty="0">
              <a:ln w="1270">
                <a:noFill/>
              </a:ln>
              <a:solidFill>
                <a:srgbClr val="990000"/>
              </a:solidFill>
            </a:endParaRPr>
          </a:p>
          <a:p>
            <a:pPr algn="ctr"/>
            <a:r>
              <a:rPr lang="ru-RU" sz="2700" dirty="0" smtClean="0">
                <a:ln w="0"/>
                <a:solidFill>
                  <a:schemeClr val="tx2">
                    <a:lumMod val="50000"/>
                  </a:schemeClr>
                </a:solidFill>
                <a:cs typeface="Complex" panose="00000400000000000000" pitchFamily="2" charset="0"/>
              </a:rPr>
              <a:t>в </a:t>
            </a:r>
            <a:r>
              <a:rPr lang="ru-RU" sz="2700" dirty="0">
                <a:ln w="0"/>
                <a:solidFill>
                  <a:schemeClr val="tx2">
                    <a:lumMod val="50000"/>
                  </a:schemeClr>
                </a:solidFill>
                <a:cs typeface="Complex" panose="00000400000000000000" pitchFamily="2" charset="0"/>
              </a:rPr>
              <a:t>социальных сетях</a:t>
            </a:r>
          </a:p>
          <a:p>
            <a:pPr algn="ctr"/>
            <a:r>
              <a:rPr lang="en-US" sz="2700" dirty="0">
                <a:ln w="1270">
                  <a:noFill/>
                </a:ln>
                <a:solidFill>
                  <a:srgbClr val="990000"/>
                </a:solidFill>
                <a:cs typeface="Complex" panose="00000400000000000000" pitchFamily="2" charset="0"/>
              </a:rPr>
              <a:t>www.facebook.com/nnounb/timeline</a:t>
            </a:r>
            <a:endParaRPr lang="ru-RU" sz="2700" dirty="0">
              <a:ln w="1270">
                <a:noFill/>
              </a:ln>
              <a:solidFill>
                <a:srgbClr val="990000"/>
              </a:solidFill>
              <a:cs typeface="Complex" panose="00000400000000000000" pitchFamily="2" charset="0"/>
            </a:endParaRPr>
          </a:p>
          <a:p>
            <a:pPr algn="ctr"/>
            <a:r>
              <a:rPr lang="en-US" sz="2700" dirty="0">
                <a:ln w="1270">
                  <a:noFill/>
                </a:ln>
                <a:solidFill>
                  <a:srgbClr val="990000"/>
                </a:solidFill>
                <a:cs typeface="Complex" panose="00000400000000000000" pitchFamily="2" charset="0"/>
              </a:rPr>
              <a:t>www.vk.com</a:t>
            </a:r>
            <a:r>
              <a:rPr lang="ru-RU" sz="2700" dirty="0">
                <a:ln w="1270">
                  <a:noFill/>
                </a:ln>
                <a:solidFill>
                  <a:srgbClr val="990000"/>
                </a:solidFill>
                <a:cs typeface="Complex" panose="00000400000000000000" pitchFamily="2" charset="0"/>
              </a:rPr>
              <a:t>/</a:t>
            </a:r>
            <a:r>
              <a:rPr lang="en-US" sz="2700" dirty="0" err="1">
                <a:ln w="1270">
                  <a:noFill/>
                </a:ln>
                <a:solidFill>
                  <a:srgbClr val="990000"/>
                </a:solidFill>
                <a:cs typeface="Complex" panose="00000400000000000000" pitchFamily="2" charset="0"/>
              </a:rPr>
              <a:t>nnounb</a:t>
            </a:r>
            <a:endParaRPr lang="ru-RU" sz="2700" dirty="0">
              <a:solidFill>
                <a:srgbClr val="990000"/>
              </a:solidFill>
              <a:cs typeface="Complex" panose="000004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F29CFDE-80D9-42EA-8674-579E7BA2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33250" r="6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905480"/>
            <a:ext cx="3709501" cy="20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erris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нимок000.PNG">
            <a:extLst>
              <a:ext uri="{FF2B5EF4-FFF2-40B4-BE49-F238E27FC236}">
                <a16:creationId xmlns:a16="http://schemas.microsoft.com/office/drawing/2014/main" xmlns="" id="{8DDE8996-9DC9-4EF1-9D25-996E811481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8478"/>
          <a:stretch/>
        </p:blipFill>
        <p:spPr>
          <a:xfrm>
            <a:off x="49695" y="5295141"/>
            <a:ext cx="3960871" cy="151364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15" y="1295400"/>
            <a:ext cx="11995225" cy="59558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К 75-летию Победы в Великой Отечественной войне </a:t>
            </a:r>
            <a:br>
              <a:rPr lang="ru-RU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1941-1945 гг. Электронная библиотека НГОУНБ представляет пользователям коллекции оцифрованных документов:</a:t>
            </a:r>
            <a:br>
              <a:rPr lang="ru-RU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«Нижегородская периодическая печать»</a:t>
            </a:r>
            <a:b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 «Дети блокады на нижегородской земле»</a:t>
            </a:r>
            <a:b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«Войной испытанные строки»</a:t>
            </a:r>
            <a:b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/>
            </a:r>
            <a:b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 </a:t>
            </a:r>
            <a:br>
              <a:rPr lang="ru-RU" sz="32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Снимок0.PNG">
            <a:extLst>
              <a:ext uri="{FF2B5EF4-FFF2-40B4-BE49-F238E27FC236}">
                <a16:creationId xmlns:a16="http://schemas.microsoft.com/office/drawing/2014/main" xmlns="" id="{7B5F6223-AB57-4E4E-8159-0E368718DF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5668" r="4191" b="20087"/>
          <a:stretch/>
        </p:blipFill>
        <p:spPr>
          <a:xfrm>
            <a:off x="4120000" y="5308261"/>
            <a:ext cx="4322139" cy="148849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5" name="Рисунок 14" descr="0000.PNG">
            <a:extLst>
              <a:ext uri="{FF2B5EF4-FFF2-40B4-BE49-F238E27FC236}">
                <a16:creationId xmlns:a16="http://schemas.microsoft.com/office/drawing/2014/main" xmlns="" id="{C5785CD2-4F65-43B4-BFD8-52341DAE0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9192"/>
          <a:stretch/>
        </p:blipFill>
        <p:spPr>
          <a:xfrm>
            <a:off x="8529079" y="5286265"/>
            <a:ext cx="3515841" cy="151048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Picture 2" descr="https://1.bp.blogspot.com/-Yat4n-1q2rE/XSOdd05uSmI/AAAAAAAAQmc/VN0TlRx82_I1w2G1_TGyGlaMGSUzIh0FACLcBGAs/s400/%25D1%2580%25D0%25BD.jpg">
            <a:extLst>
              <a:ext uri="{FF2B5EF4-FFF2-40B4-BE49-F238E27FC236}">
                <a16:creationId xmlns:a16="http://schemas.microsoft.com/office/drawing/2014/main" xmlns="" id="{B9E88769-5336-4A47-B293-607ADBB62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5"/>
          <a:stretch/>
        </p:blipFill>
        <p:spPr bwMode="auto">
          <a:xfrm>
            <a:off x="-90797" y="-133273"/>
            <a:ext cx="3684105" cy="2351314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4C35E2-0B12-4A8D-948E-8FFA29AAFA01}"/>
              </a:ext>
            </a:extLst>
          </p:cNvPr>
          <p:cNvSpPr txBox="1"/>
          <p:nvPr/>
        </p:nvSpPr>
        <p:spPr>
          <a:xfrm>
            <a:off x="3568148" y="114756"/>
            <a:ext cx="6629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i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Помни войну!</a:t>
            </a:r>
            <a:r>
              <a:rPr lang="ru-RU" sz="1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 </a:t>
            </a:r>
            <a:r>
              <a:rPr lang="ru-RU" sz="1800" b="1" i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Пусть далека она и туманна.</a:t>
            </a:r>
            <a:r>
              <a:rPr lang="ru-RU" sz="1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/>
            </a:r>
            <a:br>
              <a:rPr lang="ru-RU" sz="1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1800" b="1" i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Годы идут. Командиры уходят в запас.</a:t>
            </a:r>
            <a:r>
              <a:rPr lang="ru-RU" sz="1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/>
            </a:r>
            <a:br>
              <a:rPr lang="ru-RU" sz="1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1800" b="1" i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Помни войну! Это, право же, вовсе не странно -</a:t>
            </a:r>
            <a:r>
              <a:rPr lang="ru-RU" sz="1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/>
            </a:r>
            <a:br>
              <a:rPr lang="ru-RU" sz="1800" b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1800" b="1" i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Помнить все то, что когда-то касалось всех нас</a:t>
            </a:r>
            <a:r>
              <a:rPr lang="ru-RU" sz="1800" i="1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.</a:t>
            </a:r>
            <a:r>
              <a:rPr lang="ru-RU" sz="1800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/>
            </a:r>
            <a:br>
              <a:rPr lang="ru-RU" sz="1800" dirty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r>
              <a:rPr lang="ru-RU" sz="1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                                                                                            </a:t>
            </a:r>
            <a:r>
              <a:rPr lang="ru-RU" sz="18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>Юрий Визбор</a:t>
            </a:r>
            <a:r>
              <a:rPr lang="ru-RU" sz="1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  <a:t/>
            </a:r>
            <a:br>
              <a:rPr lang="ru-RU" sz="1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nion Pro Med" panose="02040503050306020203" pitchFamily="18" charset="0"/>
              </a:rPr>
            </a:br>
            <a:endParaRPr lang="ru-RU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inion Pro Med" panose="02040503050306020203" pitchFamily="18" charset="0"/>
            </a:endParaRPr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A39EADDC-C2C3-4495-80AA-E8D6FA1B6650}"/>
              </a:ext>
            </a:extLst>
          </p:cNvPr>
          <p:cNvSpPr/>
          <p:nvPr/>
        </p:nvSpPr>
        <p:spPr>
          <a:xfrm>
            <a:off x="2041512" y="3646714"/>
            <a:ext cx="331305" cy="274813"/>
          </a:xfrm>
          <a:prstGeom prst="star5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991FE903-979D-429B-AA9B-1BA59A104BD0}"/>
              </a:ext>
            </a:extLst>
          </p:cNvPr>
          <p:cNvSpPr/>
          <p:nvPr/>
        </p:nvSpPr>
        <p:spPr>
          <a:xfrm>
            <a:off x="1998660" y="4135897"/>
            <a:ext cx="331305" cy="274813"/>
          </a:xfrm>
          <a:prstGeom prst="star5">
            <a:avLst/>
          </a:prstGeom>
          <a:solidFill>
            <a:srgbClr val="FFFFFF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xmlns="" id="{7217F76B-071E-4B51-A00A-0FADFD697CE4}"/>
              </a:ext>
            </a:extLst>
          </p:cNvPr>
          <p:cNvSpPr/>
          <p:nvPr/>
        </p:nvSpPr>
        <p:spPr>
          <a:xfrm>
            <a:off x="3048000" y="4639960"/>
            <a:ext cx="331305" cy="274813"/>
          </a:xfrm>
          <a:prstGeom prst="star5">
            <a:avLst/>
          </a:prstGeom>
          <a:solidFill>
            <a:srgbClr val="FFFFFF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4000">
        <p14:ferris dir="l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682211" y="64490"/>
            <a:ext cx="8547516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-142730"/>
            <a:ext cx="1272629" cy="906797"/>
          </a:xfrm>
          <a:prstGeom prst="rect">
            <a:avLst/>
          </a:prstGeom>
        </p:spPr>
      </p:pic>
      <p:pic>
        <p:nvPicPr>
          <p:cNvPr id="13" name="Рисунок 12" descr="0000.PNG">
            <a:extLst>
              <a:ext uri="{FF2B5EF4-FFF2-40B4-BE49-F238E27FC236}">
                <a16:creationId xmlns:a16="http://schemas.microsoft.com/office/drawing/2014/main" xmlns="" id="{6537EAD5-5855-49B6-A4D6-5F4530C4C5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8321"/>
          <a:stretch/>
        </p:blipFill>
        <p:spPr>
          <a:xfrm>
            <a:off x="5199528" y="671573"/>
            <a:ext cx="5030199" cy="21262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4330816" y="6344673"/>
            <a:ext cx="772506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2000" b="1" dirty="0">
                <a:latin typeface="Minion Pro" panose="02040503050306020203" pitchFamily="18" charset="0"/>
              </a:rPr>
              <a:t>http://www.nounb.sci-nnov.ru/fulltext/periodic/index1917.html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852541D-6D4A-4DD8-931F-351FEA4109A8}"/>
              </a:ext>
            </a:extLst>
          </p:cNvPr>
          <p:cNvSpPr txBox="1"/>
          <p:nvPr/>
        </p:nvSpPr>
        <p:spPr>
          <a:xfrm>
            <a:off x="114068" y="1128401"/>
            <a:ext cx="50302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Minion Pro" panose="02040503050306020203" pitchFamily="18" charset="0"/>
              </a:rPr>
              <a:t>Единственным источником, позволяющим получить максимально широкое представление о жизни народа, страны во время войны, является периодика. 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Minion Pro" panose="02040503050306020203" pitchFamily="18" charset="0"/>
              </a:rPr>
              <a:t>В ней отражены все аспекты — события на фронте, в тылу, 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Minion Pro" panose="02040503050306020203" pitchFamily="18" charset="0"/>
              </a:rPr>
              <a:t>за границей, бытовые подробности; 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Minion Pro" panose="02040503050306020203" pitchFamily="18" charset="0"/>
              </a:rPr>
              <a:t>в периодике, как ни в чём другом, ощущается дух времени. Информация в газетах позволяла оценить, как общество относилось к тем событиям, которые для него были неведомым будущим, а для нас являются известным прошлым</a:t>
            </a:r>
          </a:p>
        </p:txBody>
      </p:sp>
      <p:pic>
        <p:nvPicPr>
          <p:cNvPr id="24" name="Рисунок 23" descr="https://sun1-88.userapi.com/rfzf5VmSMb2yZxthvYwI8XgkDITehQcYirzIvA/vlDaWFpRR3M.jpg">
            <a:extLst>
              <a:ext uri="{FF2B5EF4-FFF2-40B4-BE49-F238E27FC236}">
                <a16:creationId xmlns:a16="http://schemas.microsoft.com/office/drawing/2014/main" xmlns="" id="{A01AA5B4-262B-4A9E-99D3-030310293CF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">
            <a:off x="5493125" y="3216358"/>
            <a:ext cx="1966572" cy="2834378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Объект 8" descr="https://sun1-15.userapi.com/GtXS2LWEIHIeIig16cYu0rlKtzscRuTwDBFJWA/_P3E7WP1Gtw.jpg">
            <a:extLst>
              <a:ext uri="{FF2B5EF4-FFF2-40B4-BE49-F238E27FC236}">
                <a16:creationId xmlns:a16="http://schemas.microsoft.com/office/drawing/2014/main" xmlns="" id="{15D4CAF7-4760-4717-9461-7D7F988CD1A1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10007488" y="3192610"/>
            <a:ext cx="1746420" cy="280156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6" name="Рисунок 25" descr="https://sun1-15.userapi.com/A4aL-FXKNalAjqVrsZsOW5bVG6kM_Gkr8UG2SA/VdWUr496Eqo.jpg">
            <a:extLst>
              <a:ext uri="{FF2B5EF4-FFF2-40B4-BE49-F238E27FC236}">
                <a16:creationId xmlns:a16="http://schemas.microsoft.com/office/drawing/2014/main" xmlns="" id="{AE15F8B4-F768-4741-9CBA-CE7F4ABF04A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87" y="3435293"/>
            <a:ext cx="1660945" cy="265864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C:\Users\1\Desktop\к презентации\Борьба.jpg">
            <a:extLst>
              <a:ext uri="{FF2B5EF4-FFF2-40B4-BE49-F238E27FC236}">
                <a16:creationId xmlns:a16="http://schemas.microsoft.com/office/drawing/2014/main" xmlns="" id="{472AC44B-EA3F-4A44-B13A-4959F86B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8316845" y="3168462"/>
            <a:ext cx="1945918" cy="291887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080">
        <p14:ferris dir="l"/>
      </p:transition>
    </mc:Choice>
    <mc:Fallback xmlns="">
      <p:transition spd="slow" advTm="21080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673614" y="186921"/>
            <a:ext cx="8547516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-198089"/>
            <a:ext cx="1272629" cy="906797"/>
          </a:xfrm>
          <a:prstGeom prst="rect">
            <a:avLst/>
          </a:prstGeom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3529039" y="6219648"/>
            <a:ext cx="848706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2000" b="1" dirty="0">
                <a:latin typeface="Minion Pro" panose="02040503050306020203" pitchFamily="18" charset="0"/>
              </a:rPr>
              <a:t>http://www.nounb.sci-nnov.ru/fulltext/periodic/index1917.html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0B3D0C-BAE5-4103-95E1-3515A5B4BF0F}"/>
              </a:ext>
            </a:extLst>
          </p:cNvPr>
          <p:cNvSpPr txBox="1"/>
          <p:nvPr/>
        </p:nvSpPr>
        <p:spPr>
          <a:xfrm>
            <a:off x="5995739" y="3253271"/>
            <a:ext cx="59321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В 1941-1945 гг. областная газета </a:t>
            </a:r>
          </a:p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«Горьковская коммуна» стала для своих земляков настоящей боевой подругой. </a:t>
            </a:r>
          </a:p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Она отправлялась на фронт и поднимала дух трудящихся в тылу, не просто публиковала информацию о людях, датах и событиях,</a:t>
            </a:r>
          </a:p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Minion Pro" panose="02040503050306020203" pitchFamily="18" charset="0"/>
              </a:rPr>
              <a:t> а прокладывала путь в историю, оставаясь зеркалом каждого военного дня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Minion Pro" panose="02040503050306020203" pitchFamily="18" charset="0"/>
            </a:endParaRPr>
          </a:p>
        </p:txBody>
      </p:sp>
      <p:pic>
        <p:nvPicPr>
          <p:cNvPr id="17" name="Рисунок 16" descr="ресурс.PNG">
            <a:extLst>
              <a:ext uri="{FF2B5EF4-FFF2-40B4-BE49-F238E27FC236}">
                <a16:creationId xmlns:a16="http://schemas.microsoft.com/office/drawing/2014/main" xmlns="" id="{169E6269-EBAC-4115-BB0B-DB0D4DC66ED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116" y="3413102"/>
            <a:ext cx="5661949" cy="24612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CD9674-D531-4F04-8736-65836C9ACA00}"/>
              </a:ext>
            </a:extLst>
          </p:cNvPr>
          <p:cNvSpPr txBox="1"/>
          <p:nvPr/>
        </p:nvSpPr>
        <p:spPr>
          <a:xfrm>
            <a:off x="672409" y="1168569"/>
            <a:ext cx="3733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inion Pro" panose="02040503050306020203" pitchFamily="18" charset="0"/>
              </a:rPr>
              <a:t>Оцифрованные газеты знакомят </a:t>
            </a:r>
          </a:p>
          <a:p>
            <a:pPr algn="ctr"/>
            <a:r>
              <a:rPr lang="ru-RU" sz="2400" b="1" dirty="0">
                <a:solidFill>
                  <a:srgbClr val="990000"/>
                </a:solidFill>
                <a:latin typeface="Minion Pro" panose="02040503050306020203" pitchFamily="18" charset="0"/>
              </a:rPr>
              <a:t>с ежедневной хроникой военных лет, отраженной </a:t>
            </a:r>
          </a:p>
          <a:p>
            <a:pPr algn="ctr"/>
            <a:r>
              <a:rPr lang="ru-RU" sz="2400" b="1" dirty="0">
                <a:solidFill>
                  <a:srgbClr val="990000"/>
                </a:solidFill>
                <a:latin typeface="Minion Pro" panose="02040503050306020203" pitchFamily="18" charset="0"/>
              </a:rPr>
              <a:t>в газетной строке</a:t>
            </a:r>
            <a:endParaRPr lang="ru-RU" sz="2400" dirty="0">
              <a:solidFill>
                <a:srgbClr val="990000"/>
              </a:solidFill>
            </a:endParaRPr>
          </a:p>
        </p:txBody>
      </p:sp>
      <p:pic>
        <p:nvPicPr>
          <p:cNvPr id="12" name="Рисунок 11" descr="0000.PNG">
            <a:extLst>
              <a:ext uri="{FF2B5EF4-FFF2-40B4-BE49-F238E27FC236}">
                <a16:creationId xmlns:a16="http://schemas.microsoft.com/office/drawing/2014/main" xmlns="" id="{2B776C71-56CC-4E31-86F2-0CF0696262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8321"/>
          <a:stretch/>
        </p:blipFill>
        <p:spPr>
          <a:xfrm>
            <a:off x="5190931" y="894426"/>
            <a:ext cx="5030199" cy="21262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20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869">
        <p14:ferris dir="l"/>
      </p:transition>
    </mc:Choice>
    <mc:Fallback xmlns="">
      <p:transition spd="slow" advTm="178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3124200" y="83045"/>
            <a:ext cx="7092411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53497" y="-114647"/>
            <a:ext cx="1272629" cy="906797"/>
          </a:xfrm>
          <a:prstGeom prst="rect">
            <a:avLst/>
          </a:prstGeom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5480469" y="6323524"/>
            <a:ext cx="6511794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http://www.nounb.sci-nnov.ru/projects/pressa/index.php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1F1A51-C57B-4ED7-AA6D-2A3E5C1E3D90}"/>
              </a:ext>
            </a:extLst>
          </p:cNvPr>
          <p:cNvPicPr/>
          <p:nvPr/>
        </p:nvPicPr>
        <p:blipFill rotWithShape="1">
          <a:blip r:embed="rId5"/>
          <a:srcRect l="5976" t="12105" r="1607" b="7514"/>
          <a:stretch/>
        </p:blipFill>
        <p:spPr>
          <a:xfrm>
            <a:off x="5562600" y="1803656"/>
            <a:ext cx="6394433" cy="42526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17F23-EC97-4038-9BDF-D46FF81DDCB3}"/>
              </a:ext>
            </a:extLst>
          </p:cNvPr>
          <p:cNvSpPr txBox="1"/>
          <p:nvPr/>
        </p:nvSpPr>
        <p:spPr>
          <a:xfrm>
            <a:off x="154294" y="1627547"/>
            <a:ext cx="5327633" cy="503599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◆ </a:t>
            </a: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 список районных                                                             и многотиражных газет, выходивших </a:t>
            </a:r>
            <a:r>
              <a:rPr lang="ru-RU" sz="2000" b="1" dirty="0"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Горьковской области в 1941-1945 гг.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◆ </a:t>
            </a: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краткое описание 65 газет Горьковской области</a:t>
            </a:r>
            <a:endParaRPr lang="ru-RU" sz="2000" b="1" dirty="0">
              <a:latin typeface="Minion Pro" panose="020405030503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◆ </a:t>
            </a: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областной печати в годы Великой Отечественной войны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>
                <a:solidFill>
                  <a:srgbClr val="990000"/>
                </a:solidFill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◆</a:t>
            </a:r>
            <a:r>
              <a:rPr lang="ru-RU" sz="2000" b="1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информация </a:t>
            </a: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вкладе жителей Горьковской области в строительство военной техники фотографии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◆ </a:t>
            </a: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библиографические списки документов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страницам районной печати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990000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◆ </a:t>
            </a: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полнотекстовые материалы из районных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многотиражных газет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6282D3-DC6B-4E63-8BA4-6FCD2D329E39}"/>
              </a:ext>
            </a:extLst>
          </p:cNvPr>
          <p:cNvSpPr txBox="1"/>
          <p:nvPr/>
        </p:nvSpPr>
        <p:spPr>
          <a:xfrm>
            <a:off x="-112025" y="700899"/>
            <a:ext cx="10492897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Minion Pro" panose="02040503050306020203" pitchFamily="18" charset="0"/>
              </a:rPr>
              <a:t>«Районная печать Горьковской области </a:t>
            </a:r>
          </a:p>
          <a:p>
            <a:pPr algn="ctr"/>
            <a:r>
              <a:rPr lang="ru-RU" sz="2800" b="1" dirty="0">
                <a:solidFill>
                  <a:srgbClr val="990000"/>
                </a:solidFill>
                <a:latin typeface="Minion Pro" panose="02040503050306020203" pitchFamily="18" charset="0"/>
              </a:rPr>
              <a:t>в годы Великой Отечественной войны»</a:t>
            </a:r>
          </a:p>
        </p:txBody>
      </p:sp>
    </p:spTree>
    <p:extLst>
      <p:ext uri="{BB962C8B-B14F-4D97-AF65-F5344CB8AC3E}">
        <p14:creationId xmlns:p14="http://schemas.microsoft.com/office/powerpoint/2010/main" val="14532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3000">
        <p14:ferris dir="l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788011" y="94074"/>
            <a:ext cx="8487062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28479" y="-133202"/>
            <a:ext cx="1272629" cy="906797"/>
          </a:xfrm>
          <a:prstGeom prst="rect">
            <a:avLst/>
          </a:prstGeom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3461302" y="6289876"/>
            <a:ext cx="848706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2000" b="1" dirty="0">
                <a:latin typeface="Minion Pro" panose="02040503050306020203" pitchFamily="18" charset="0"/>
              </a:rPr>
              <a:t>http://www.nounb.sci-nnov.ru/fulltext/periodic/index1917.html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F84182-1BBC-43B5-A02D-C9F22F6FE481}"/>
              </a:ext>
            </a:extLst>
          </p:cNvPr>
          <p:cNvSpPr txBox="1"/>
          <p:nvPr/>
        </p:nvSpPr>
        <p:spPr>
          <a:xfrm>
            <a:off x="575751" y="4435892"/>
            <a:ext cx="113173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  <a:cs typeface="Complex" panose="00000400000000000000" pitchFamily="2" charset="0"/>
              </a:rPr>
              <a:t>Газетная летопись рассказывает о датах, фактах, боевых и трудовых подвигах жителей Горьковской области. И теперь, получив районные газеты                                               в оцифрованном виде, любой читатель, интересующийся историей России, историей Нижегородской области сможет обратиться к страницам этих изданий</a:t>
            </a:r>
          </a:p>
        </p:txBody>
      </p:sp>
      <p:pic>
        <p:nvPicPr>
          <p:cNvPr id="16" name="Рисунок 15" descr="https://sun1-15.userapi.com/A4aL-FXKNalAjqVrsZsOW5bVG6kM_Gkr8UG2SA/VdWUr496Eqo.jpg">
            <a:extLst>
              <a:ext uri="{FF2B5EF4-FFF2-40B4-BE49-F238E27FC236}">
                <a16:creationId xmlns:a16="http://schemas.microsoft.com/office/drawing/2014/main" xmlns="" id="{FC8D629F-1967-4C25-881B-45F255DBFBB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3" y="908906"/>
            <a:ext cx="2932100" cy="351326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https://sun1-98.userapi.com/4wX9rqkwzQZVUpfWrzUJvRnzZcjZa3q7bjPJtQ/I1TxJDrY5a8.jpg?ava=1">
            <a:extLst>
              <a:ext uri="{FF2B5EF4-FFF2-40B4-BE49-F238E27FC236}">
                <a16:creationId xmlns:a16="http://schemas.microsoft.com/office/drawing/2014/main" xmlns="" id="{CEAEBFE6-18A4-44D6-8A13-F89AF8C2B01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86" y="895182"/>
            <a:ext cx="5375191" cy="278800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4" name="Рисунок 13" descr="https://sun1-88.userapi.com/rfzf5VmSMb2yZxthvYwI8XgkDITehQcYirzIvA/vlDaWFpRR3M.jpg">
            <a:extLst>
              <a:ext uri="{FF2B5EF4-FFF2-40B4-BE49-F238E27FC236}">
                <a16:creationId xmlns:a16="http://schemas.microsoft.com/office/drawing/2014/main" xmlns="" id="{23E1BFA4-8A6B-47F1-B906-B8B033D6DC9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834" y="922630"/>
            <a:ext cx="2612280" cy="348581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5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995">
        <p14:ferris dir="l"/>
      </p:transition>
    </mc:Choice>
    <mc:Fallback xmlns="">
      <p:transition spd="slow" advTm="209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682210" y="64490"/>
            <a:ext cx="8487063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2032" y="-133202"/>
            <a:ext cx="1272629" cy="906797"/>
          </a:xfrm>
          <a:prstGeom prst="rect">
            <a:avLst/>
          </a:prstGeom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3618587" y="6296515"/>
            <a:ext cx="848706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2000" b="1" dirty="0">
                <a:latin typeface="Minion Pro" panose="02040503050306020203" pitchFamily="18" charset="0"/>
                <a:cs typeface="Microsoft New Tai Lue" panose="020B0502040204020203" pitchFamily="34" charset="0"/>
              </a:rPr>
              <a:t>http://www.nounb.sci-nnov.ru/fulltext/periodic/index1917.html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  <a:cs typeface="Microsoft New Tai Lue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87EAAB-CDDE-41AF-9368-E0B6ECFD4936}"/>
              </a:ext>
            </a:extLst>
          </p:cNvPr>
          <p:cNvSpPr txBox="1"/>
          <p:nvPr/>
        </p:nvSpPr>
        <p:spPr>
          <a:xfrm>
            <a:off x="168770" y="1211475"/>
            <a:ext cx="5855199" cy="509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200" b="1" dirty="0">
                <a:latin typeface="Minion Pro" panose="02040503050306020203" pitchFamily="18" charset="0"/>
                <a:cs typeface="Complex" panose="00000400000000000000" pitchFamily="2" charset="0"/>
              </a:rPr>
              <a:t>Оцифрованный архив газет доступен                                в электронной библиотеке</a:t>
            </a:r>
          </a:p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990000"/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«Арзамасская правда» </a:t>
            </a:r>
            <a:r>
              <a:rPr lang="ru-RU" sz="2200" b="1" dirty="0">
                <a:solidFill>
                  <a:srgbClr val="000000"/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 </a:t>
            </a:r>
            <a:endParaRPr lang="ru-RU" sz="2200" b="1" dirty="0">
              <a:latin typeface="Minion Pro" panose="02040503050306020203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http://www.nounb.sci-nnov.ru/fulltext/periodic/raion/arz/index.html</a:t>
            </a:r>
          </a:p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990000"/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«Большевистский путь»</a:t>
            </a:r>
            <a:r>
              <a:rPr lang="ru-RU" sz="2200" dirty="0">
                <a:solidFill>
                  <a:srgbClr val="990000"/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http://www.nounb.sci-nnov.ru/fulltext/periodic/raion/bp/index.html</a:t>
            </a:r>
          </a:p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990000"/>
                </a:solidFill>
                <a:latin typeface="Minion Pro" panose="02040503050306020203" pitchFamily="18" charset="0"/>
                <a:ea typeface="Calibri" panose="020F0502020204030204" pitchFamily="34" charset="0"/>
              </a:rPr>
              <a:t>«</a:t>
            </a:r>
            <a:r>
              <a:rPr lang="ru-RU" sz="2200" b="1" dirty="0">
                <a:solidFill>
                  <a:srgbClr val="990000"/>
                </a:solidFill>
                <a:latin typeface="Minion Pro" panose="02040503050306020203" pitchFamily="18" charset="0"/>
              </a:rPr>
              <a:t>Борьба»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Minion Pro" panose="02040503050306020203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Minion Pro" panose="02040503050306020203" pitchFamily="18" charset="0"/>
              </a:rPr>
              <a:t> http://www.nounb.sci-nnov.ru/fulltext/periodic/raion/.. </a:t>
            </a:r>
          </a:p>
          <a:p>
            <a:r>
              <a:rPr lang="ru-RU" sz="2200" b="1" dirty="0">
                <a:solidFill>
                  <a:srgbClr val="990000"/>
                </a:solidFill>
                <a:latin typeface="Minion Pro" panose="02040503050306020203" pitchFamily="18" charset="0"/>
              </a:rPr>
              <a:t>«Горьковская коммуна»</a:t>
            </a:r>
          </a:p>
          <a:p>
            <a:r>
              <a:rPr lang="ru-RU" sz="2200" dirty="0">
                <a:latin typeface="Minion Pro" panose="02040503050306020203" pitchFamily="18" charset="0"/>
              </a:rPr>
              <a:t>http://www.nounb.sci-nnov.ru/fulltext/gorcom/index.html</a:t>
            </a:r>
          </a:p>
        </p:txBody>
      </p:sp>
      <p:pic>
        <p:nvPicPr>
          <p:cNvPr id="9" name="Рисунок 8" descr="https://sun1-98.userapi.com/4wX9rqkwzQZVUpfWrzUJvRnzZcjZa3q7bjPJtQ/I1TxJDrY5a8.jpg?ava=1">
            <a:extLst>
              <a:ext uri="{FF2B5EF4-FFF2-40B4-BE49-F238E27FC236}">
                <a16:creationId xmlns:a16="http://schemas.microsoft.com/office/drawing/2014/main" xmlns="" id="{559E1D46-E2C7-4C29-927D-9C1A29B8BA2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31" y="1768476"/>
            <a:ext cx="6274498" cy="408462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35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029">
        <p14:ferris dir="l"/>
      </p:transition>
    </mc:Choice>
    <mc:Fallback xmlns="">
      <p:transition spd="slow" advTm="210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D2CEEA-F419-41B9-A892-2CD561F29D1C}"/>
              </a:ext>
            </a:extLst>
          </p:cNvPr>
          <p:cNvSpPr txBox="1"/>
          <p:nvPr/>
        </p:nvSpPr>
        <p:spPr>
          <a:xfrm>
            <a:off x="2667001" y="1676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05C0F7B-DADF-4ACD-824C-6FBAE30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72" y="0"/>
            <a:ext cx="1390428" cy="1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xmlns="" id="{2029EC84-6EFB-42D3-9200-CC5F991C840D}"/>
              </a:ext>
            </a:extLst>
          </p:cNvPr>
          <p:cNvSpPr/>
          <p:nvPr/>
        </p:nvSpPr>
        <p:spPr>
          <a:xfrm>
            <a:off x="1826956" y="63599"/>
            <a:ext cx="8307644" cy="51141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inion Pro" panose="02040503050306020203" pitchFamily="18" charset="0"/>
              </a:rPr>
              <a:t>Электронные коллекции нижегородской </a:t>
            </a:r>
            <a:r>
              <a:rPr lang="ru-RU" sz="2200" b="1" dirty="0" err="1">
                <a:solidFill>
                  <a:schemeClr val="bg1"/>
                </a:solidFill>
                <a:latin typeface="Minion Pro" panose="02040503050306020203" pitchFamily="18" charset="0"/>
              </a:rPr>
              <a:t>Ленинки</a:t>
            </a:r>
            <a:endParaRPr lang="ru-RU" sz="22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52C8E2-F0FB-46DF-9077-6EB28FC5D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-167952"/>
            <a:ext cx="1272629" cy="906797"/>
          </a:xfrm>
          <a:prstGeom prst="rect">
            <a:avLst/>
          </a:prstGeom>
        </p:spPr>
      </p:pic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39816435-FBF7-4DE3-913A-D74C55212023}"/>
              </a:ext>
            </a:extLst>
          </p:cNvPr>
          <p:cNvSpPr/>
          <p:nvPr/>
        </p:nvSpPr>
        <p:spPr>
          <a:xfrm>
            <a:off x="3529166" y="6301512"/>
            <a:ext cx="8487063" cy="45143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2000" b="1" dirty="0">
                <a:latin typeface="Minion Pro" panose="02040503050306020203" pitchFamily="18" charset="0"/>
              </a:rPr>
              <a:t>http://www.nounb.sci-nnov.ru/fulltext/periodic/index1917.html</a:t>
            </a:r>
            <a:endParaRPr lang="ru-RU" sz="2000" b="1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606FAD-2DEB-45EE-989C-872F01CA55D1}"/>
              </a:ext>
            </a:extLst>
          </p:cNvPr>
          <p:cNvSpPr txBox="1"/>
          <p:nvPr/>
        </p:nvSpPr>
        <p:spPr>
          <a:xfrm>
            <a:off x="3529166" y="957629"/>
            <a:ext cx="5691034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inion Pro" panose="02040503050306020203" pitchFamily="18" charset="0"/>
              </a:rPr>
              <a:t>С первых дней войны в газете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inion Pro" panose="02040503050306020203" pitchFamily="18" charset="0"/>
              </a:rPr>
              <a:t>«Арзамасская правда» создаются новые рубрики, отвечающие требованиям военного времени: </a:t>
            </a:r>
            <a:r>
              <a:rPr lang="ru-RU" sz="2800" b="1" dirty="0">
                <a:solidFill>
                  <a:srgbClr val="990000"/>
                </a:solidFill>
                <a:latin typeface="Minion Pro" panose="02040503050306020203" pitchFamily="18" charset="0"/>
              </a:rPr>
              <a:t>«Боевые эпизоды», </a:t>
            </a:r>
          </a:p>
          <a:p>
            <a:pPr algn="ctr"/>
            <a:r>
              <a:rPr lang="ru-RU" sz="2800" b="1" dirty="0">
                <a:solidFill>
                  <a:srgbClr val="990000"/>
                </a:solidFill>
                <a:latin typeface="Minion Pro" panose="02040503050306020203" pitchFamily="18" charset="0"/>
              </a:rPr>
              <a:t>«На фронтах Отечественной войны», </a:t>
            </a:r>
          </a:p>
          <a:p>
            <a:pPr algn="ctr"/>
            <a:r>
              <a:rPr lang="ru-RU" sz="2800" b="1" dirty="0">
                <a:solidFill>
                  <a:srgbClr val="990000"/>
                </a:solidFill>
                <a:latin typeface="Minion Pro" panose="02040503050306020203" pitchFamily="18" charset="0"/>
              </a:rPr>
              <a:t>«Жизнь Красной Армии», </a:t>
            </a:r>
          </a:p>
          <a:p>
            <a:pPr algn="ctr"/>
            <a:r>
              <a:rPr lang="ru-RU" sz="2800" b="1" dirty="0">
                <a:solidFill>
                  <a:srgbClr val="990000"/>
                </a:solidFill>
                <a:latin typeface="Minion Pro" panose="02040503050306020203" pitchFamily="18" charset="0"/>
              </a:rPr>
              <a:t>«Что ТЫ сделал для фронта?», «Подарки фронтовикам», «Школам освобожденных районов – нашу товарищескую помощь»</a:t>
            </a:r>
            <a:endParaRPr lang="ru-RU" sz="2800" dirty="0">
              <a:solidFill>
                <a:srgbClr val="990000"/>
              </a:solidFill>
              <a:latin typeface="Minion Pro" panose="02040503050306020203" pitchFamily="18" charset="0"/>
            </a:endParaRPr>
          </a:p>
        </p:txBody>
      </p:sp>
      <p:pic>
        <p:nvPicPr>
          <p:cNvPr id="12" name="Picture 5" descr="C:\Users\1\Desktop\Газеты\правда1.jpg">
            <a:extLst>
              <a:ext uri="{FF2B5EF4-FFF2-40B4-BE49-F238E27FC236}">
                <a16:creationId xmlns:a16="http://schemas.microsoft.com/office/drawing/2014/main" xmlns="" id="{E0EFB4E5-16B8-48F5-821C-C2198EB2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" y="989713"/>
            <a:ext cx="3513905" cy="5279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https://sun1-15.userapi.com/A4aL-FXKNalAjqVrsZsOW5bVG6kM_Gkr8UG2SA/VdWUr496Eqo.jpg">
            <a:extLst>
              <a:ext uri="{FF2B5EF4-FFF2-40B4-BE49-F238E27FC236}">
                <a16:creationId xmlns:a16="http://schemas.microsoft.com/office/drawing/2014/main" xmlns="" id="{184B2C37-6CB2-4296-82A9-F88E3956BDA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34" y="2007732"/>
            <a:ext cx="2877863" cy="403549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22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29">
        <p14:ferris dir="l"/>
      </p:transition>
    </mc:Choice>
    <mc:Fallback xmlns="">
      <p:transition spd="slow" advTm="200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1258</Words>
  <Application>Microsoft Office PowerPoint</Application>
  <PresentationFormat>Широкоэкранный</PresentationFormat>
  <Paragraphs>221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Complex</vt:lpstr>
      <vt:lpstr>Microsoft New Tai Lue</vt:lpstr>
      <vt:lpstr>Minion Pro</vt:lpstr>
      <vt:lpstr>Minion Pro Cond</vt:lpstr>
      <vt:lpstr>Minion Pro Med</vt:lpstr>
      <vt:lpstr>Times New Roman</vt:lpstr>
      <vt:lpstr>Тема Office</vt:lpstr>
      <vt:lpstr>Презентация PowerPoint</vt:lpstr>
      <vt:lpstr>Презентация PowerPoint</vt:lpstr>
      <vt:lpstr>К 75-летию Победы в Великой Отечественной войне  1941-1945 гг. Электронная библиотека НГОУНБ представляет пользователям коллекции оцифрованных документов: «Нижегородская периодическая печать»  «Дети блокады на нижегородской земле» «Войной испытанные строки»   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Тарасова Галина Сергеевна</dc:creator>
  <cp:lastModifiedBy>Кувшинова Маргарита Борисовна</cp:lastModifiedBy>
  <cp:revision>357</cp:revision>
  <dcterms:created xsi:type="dcterms:W3CDTF">2018-04-16T05:52:34Z</dcterms:created>
  <dcterms:modified xsi:type="dcterms:W3CDTF">2021-02-12T13:30:53Z</dcterms:modified>
</cp:coreProperties>
</file>