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62" r:id="rId8"/>
    <p:sldId id="261" r:id="rId9"/>
    <p:sldId id="268" r:id="rId10"/>
    <p:sldId id="267" r:id="rId11"/>
    <p:sldId id="271" r:id="rId12"/>
    <p:sldId id="270" r:id="rId13"/>
    <p:sldId id="266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vk.com/zvzonline7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Память и слава: успешные </a:t>
            </a:r>
            <a:r>
              <a:rPr lang="ru-RU" sz="3100" b="1">
                <a:solidFill>
                  <a:srgbClr val="C00000"/>
                </a:solidFill>
              </a:rPr>
              <a:t>практики                           и </a:t>
            </a:r>
            <a:r>
              <a:rPr lang="ru-RU" sz="3100" b="1" dirty="0">
                <a:solidFill>
                  <a:srgbClr val="C00000"/>
                </a:solidFill>
              </a:rPr>
              <a:t>опыт сетевого взаимодействия Нижегородской государственной областной детской библиотеки имени Т.А. Мавриной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363432" cy="140492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4390" y="5341857"/>
            <a:ext cx="5855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Л.В. </a:t>
            </a:r>
            <a:r>
              <a:rPr kumimoji="0" lang="ru-RU" sz="16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Сускина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заведующая отделом </a:t>
            </a:r>
            <a:r>
              <a:rPr kumimoji="0" lang="ru-RU" sz="16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литературы по краеведению   и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российской </a:t>
            </a:r>
            <a:r>
              <a:rPr kumimoji="0" lang="ru-RU" sz="16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истории НГОДБ им.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Т.А. Мавриной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 descr="https://sun9-53.userapi.com/c857016/v857016174/16e8bb/xAMHmJUm8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4100952" cy="38004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 noGrp="1"/>
          </p:cNvSpPr>
          <p:nvPr>
            <p:ph type="ctrTitle"/>
          </p:nvPr>
        </p:nvSpPr>
        <p:spPr>
          <a:xfrm>
            <a:off x="928662" y="142853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Фейсбук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рубрика «Знай наших!»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000108"/>
            <a:ext cx="3133465" cy="33385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357430"/>
            <a:ext cx="3178156" cy="424815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542926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Более 20 публикаций на тему войны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 noGrp="1"/>
          </p:cNvSpPr>
          <p:nvPr>
            <p:ph type="ctrTitle"/>
          </p:nvPr>
        </p:nvSpPr>
        <p:spPr>
          <a:xfrm>
            <a:off x="2357422" y="1"/>
            <a:ext cx="6415078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Международная сетевая акция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«Женское лицо Победы»</a:t>
            </a:r>
          </a:p>
        </p:txBody>
      </p:sp>
      <p:sp>
        <p:nvSpPr>
          <p:cNvPr id="25604" name="AutoShape 4" descr="https://sun9-14.userapi.com/c857336/v857336797/14d7b2/lZDMRMV6gz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455683" cy="403384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214810" y="1285860"/>
            <a:ext cx="4572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Почти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600 участников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акции из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50 регионов Российской Федерации от Калининграда до Сахалина, а также Республики Беларусь, Донецкой и Луганской народных республик. Акция проходила с 7 апреля по 15 мая 2020 года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14282" y="5643578"/>
            <a:ext cx="4000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Участвовали дети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, подростки, библиотекари, представители музеев, </a:t>
            </a:r>
            <a:r>
              <a:rPr kumimoji="0" lang="ru-RU" sz="16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досуговых центров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14621"/>
            <a:ext cx="2691619" cy="292895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3282106" cy="279082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 noGrp="1"/>
          </p:cNvSpPr>
          <p:nvPr>
            <p:ph type="ctrTitle"/>
          </p:nvPr>
        </p:nvSpPr>
        <p:spPr>
          <a:xfrm>
            <a:off x="10001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Международная сетевая акция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«Женское лицо Победы»</a:t>
            </a:r>
          </a:p>
        </p:txBody>
      </p:sp>
      <p:sp>
        <p:nvSpPr>
          <p:cNvPr id="25604" name="AutoShape 4" descr="https://sun9-14.userapi.com/c857336/v857336797/14d7b2/lZDMRMV6gz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s://sun9-14.userapi.com/c857336/v857336797/14d7b2/lZDMRMV6gz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4100569" cy="19605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5608" name="Picture 8" descr="https://sun9-55.userapi.com/c855728/v855728668/23827d/g7V4eYE2s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429000"/>
            <a:ext cx="2185040" cy="3088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429000"/>
            <a:ext cx="3026419" cy="301466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85720" y="4572008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Публикации </a:t>
            </a:r>
            <a:r>
              <a:rPr lang="ru-RU" b="1">
                <a:solidFill>
                  <a:srgbClr val="C00000"/>
                </a:solidFill>
              </a:rPr>
              <a:t>в соцсетях и на сайтах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Во ВКонтакте </a:t>
            </a:r>
            <a:r>
              <a:rPr lang="ru-RU" b="1" dirty="0">
                <a:solidFill>
                  <a:srgbClr val="C00000"/>
                </a:solidFill>
              </a:rPr>
              <a:t>размещено 97% постов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C00000"/>
                </a:solidFill>
              </a:rPr>
              <a:t>Наша библиотека –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участница более 15 сетевых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патриотических акций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49" name="Picture 1" descr="G:\работа лето\sGGviNPf2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1920609" cy="27146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7650" name="Picture 2" descr="G:\работа лето\Нижегородская государственная областная детская библиотека имени Т.А. Маврин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85728"/>
            <a:ext cx="2000264" cy="26670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7651" name="Picture 3" descr="G:\работа лето\сертификат медицина НГОД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786058"/>
            <a:ext cx="1867376" cy="26432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7652" name="Picture 4" descr="G:\работа лето\Диплом Мы будем помнить7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1500174"/>
            <a:ext cx="1919396" cy="27146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7653" name="Picture 5" descr="G:\работа лето\Сертификат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572008"/>
            <a:ext cx="3220264" cy="18113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7654" name="Picture 6" descr="G:\работа лето\диплом Улицы наших героев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214818"/>
            <a:ext cx="1767950" cy="2500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7655" name="Picture 7" descr="G:\работа лето\8 —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1857364"/>
            <a:ext cx="1814597" cy="25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428596" y="1428736"/>
            <a:ext cx="2428892" cy="857258"/>
            <a:chOff x="2786050" y="2928933"/>
            <a:chExt cx="2604425" cy="918490"/>
          </a:xfrm>
        </p:grpSpPr>
        <p:pic>
          <p:nvPicPr>
            <p:cNvPr id="6" name="Picture 2" descr="G:\отчет 2018\фото для сборника\181109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050" y="2928934"/>
              <a:ext cx="2604425" cy="918489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2875858" y="2928933"/>
              <a:ext cx="2263563" cy="494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4" name="Группа 7"/>
          <p:cNvGrpSpPr/>
          <p:nvPr/>
        </p:nvGrpSpPr>
        <p:grpSpPr>
          <a:xfrm>
            <a:off x="357158" y="2571744"/>
            <a:ext cx="2571768" cy="1060839"/>
            <a:chOff x="2786050" y="3762379"/>
            <a:chExt cx="2784041" cy="1428758"/>
          </a:xfrm>
        </p:grpSpPr>
        <p:pic>
          <p:nvPicPr>
            <p:cNvPr id="9" name="Picture 2" descr="G:\отчет 2018\фото для сборника\181109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050" y="3762379"/>
              <a:ext cx="2784041" cy="1428758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2786050" y="3881445"/>
              <a:ext cx="2622795" cy="62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ru-RU" sz="24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357158" y="3857628"/>
            <a:ext cx="2500330" cy="1000134"/>
            <a:chOff x="2786050" y="2928933"/>
            <a:chExt cx="2604425" cy="918490"/>
          </a:xfrm>
        </p:grpSpPr>
        <p:pic>
          <p:nvPicPr>
            <p:cNvPr id="12" name="Picture 2" descr="G:\отчет 2018\фото для сборника\181109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050" y="2928934"/>
              <a:ext cx="2604425" cy="918489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2786050" y="2928933"/>
              <a:ext cx="2604425" cy="494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8" name="Группа 13"/>
          <p:cNvGrpSpPr/>
          <p:nvPr/>
        </p:nvGrpSpPr>
        <p:grpSpPr>
          <a:xfrm>
            <a:off x="500034" y="5286388"/>
            <a:ext cx="2428892" cy="1143008"/>
            <a:chOff x="2786050" y="2928932"/>
            <a:chExt cx="2694233" cy="1688374"/>
          </a:xfrm>
        </p:grpSpPr>
        <p:pic>
          <p:nvPicPr>
            <p:cNvPr id="15" name="Picture 2" descr="G:\отчет 2018\фото для сборника\181109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050" y="2928933"/>
              <a:ext cx="2604425" cy="1688373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2875858" y="2928932"/>
              <a:ext cx="2604425" cy="68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ru-RU" sz="2400" b="1" dirty="0">
                <a:solidFill>
                  <a:srgbClr val="800000"/>
                </a:solidFill>
              </a:endParaRPr>
            </a:p>
          </p:txBody>
        </p:sp>
      </p:grpSp>
      <p:pic>
        <p:nvPicPr>
          <p:cNvPr id="17" name="Picture 18" descr="R_chevron001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1802" y="1714488"/>
            <a:ext cx="363697" cy="428628"/>
          </a:xfrm>
          <a:prstGeom prst="rect">
            <a:avLst/>
          </a:prstGeom>
          <a:noFill/>
        </p:spPr>
      </p:pic>
      <p:pic>
        <p:nvPicPr>
          <p:cNvPr id="24" name="Picture 18" descr="R_chevron001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3000372"/>
            <a:ext cx="363697" cy="428628"/>
          </a:xfrm>
          <a:prstGeom prst="rect">
            <a:avLst/>
          </a:prstGeom>
          <a:noFill/>
        </p:spPr>
      </p:pic>
      <p:pic>
        <p:nvPicPr>
          <p:cNvPr id="25" name="Picture 18" descr="R_chevron001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4286256"/>
            <a:ext cx="363697" cy="428628"/>
          </a:xfrm>
          <a:prstGeom prst="rect">
            <a:avLst/>
          </a:prstGeom>
          <a:noFill/>
        </p:spPr>
      </p:pic>
      <p:pic>
        <p:nvPicPr>
          <p:cNvPr id="26" name="Picture 18" descr="R_chevron001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5643578"/>
            <a:ext cx="363697" cy="428628"/>
          </a:xfrm>
          <a:prstGeom prst="rect">
            <a:avLst/>
          </a:prstGeom>
          <a:noFill/>
        </p:spPr>
      </p:pic>
      <p:pic>
        <p:nvPicPr>
          <p:cNvPr id="27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928794" y="1"/>
            <a:ext cx="670083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НГОДБ имени Т.А. Мавриной – инициатор областных акций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500174"/>
            <a:ext cx="2143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областная </a:t>
            </a:r>
            <a:r>
              <a:rPr lang="ru-RU" sz="1400" b="1">
                <a:solidFill>
                  <a:srgbClr val="C00000"/>
                </a:solidFill>
              </a:rPr>
              <a:t>патриотическая акция   </a:t>
            </a:r>
            <a:r>
              <a:rPr lang="ru-RU" sz="1400" b="1" dirty="0">
                <a:solidFill>
                  <a:srgbClr val="C00000"/>
                </a:solidFill>
              </a:rPr>
              <a:t>«Я помню! Я горжусь!»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86182" y="12858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CC0000"/>
                </a:solidFill>
              </a:rPr>
              <a:t>На сайтах и страницах в </a:t>
            </a:r>
            <a:r>
              <a:rPr lang="ru-RU" sz="1600" b="1" dirty="0" err="1">
                <a:solidFill>
                  <a:srgbClr val="CC0000"/>
                </a:solidFill>
              </a:rPr>
              <a:t>соцсетях</a:t>
            </a:r>
            <a:r>
              <a:rPr lang="ru-RU" sz="1600" b="1" dirty="0">
                <a:solidFill>
                  <a:srgbClr val="CC0000"/>
                </a:solidFill>
              </a:rPr>
              <a:t> 28 библиотек Нижегородской области было организовано 43 мероприятия, в которых приняли участие </a:t>
            </a:r>
            <a:r>
              <a:rPr lang="ru-RU" sz="1600" b="1">
                <a:solidFill>
                  <a:srgbClr val="CC0000"/>
                </a:solidFill>
              </a:rPr>
              <a:t>573 человека</a:t>
            </a:r>
            <a:endParaRPr lang="ru-RU" sz="1600" b="1" dirty="0">
              <a:solidFill>
                <a:srgbClr val="CC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2714620"/>
            <a:ext cx="2286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</a:rPr>
              <a:t>областной         литературный марафон                               «</a:t>
            </a:r>
            <a:r>
              <a:rPr lang="ru-RU" sz="1400" b="1" dirty="0">
                <a:solidFill>
                  <a:srgbClr val="C00000"/>
                </a:solidFill>
              </a:rPr>
              <a:t>О войне и о Победе»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86182" y="264318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CC0000"/>
                </a:solidFill>
              </a:rPr>
              <a:t>На </a:t>
            </a:r>
            <a:r>
              <a:rPr lang="ru-RU" sz="1600" b="1" dirty="0" err="1">
                <a:solidFill>
                  <a:srgbClr val="CC0000"/>
                </a:solidFill>
              </a:rPr>
              <a:t>онлайн-площадках</a:t>
            </a:r>
            <a:r>
              <a:rPr lang="ru-RU" sz="1600" b="1" dirty="0">
                <a:solidFill>
                  <a:srgbClr val="CC0000"/>
                </a:solidFill>
              </a:rPr>
              <a:t> 75 библиотек было организовано 890 мероприятий, количество </a:t>
            </a:r>
            <a:r>
              <a:rPr lang="ru-RU" sz="1600" b="1">
                <a:solidFill>
                  <a:srgbClr val="CC0000"/>
                </a:solidFill>
              </a:rPr>
              <a:t>посещений – 245240 </a:t>
            </a:r>
            <a:endParaRPr lang="ru-RU" sz="1600" b="1" dirty="0">
              <a:solidFill>
                <a:srgbClr val="CC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034" y="4000504"/>
            <a:ext cx="2214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Единый областной день чтения «Война. Книга. Память»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643306" y="4113732"/>
            <a:ext cx="49292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Библиотеки предложили своим читателей 792 прозаических и поэтических произведения, которые прочитали и услышали </a:t>
            </a:r>
            <a:r>
              <a:rPr kumimoji="0" lang="ru-RU" sz="1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69679 человек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2910" y="5500702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</a:rPr>
              <a:t>областной конкурс      </a:t>
            </a:r>
            <a:r>
              <a:rPr lang="ru-RU" sz="1400" b="1" dirty="0">
                <a:solidFill>
                  <a:srgbClr val="C00000"/>
                </a:solidFill>
              </a:rPr>
              <a:t>«Я – наследник Победы!»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5085184"/>
            <a:ext cx="3809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Представлены 396 работ из 38 районов Нижнего Новгорода и области,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а также республики </a:t>
            </a:r>
          </a:p>
          <a:p>
            <a:pPr algn="ctr"/>
            <a:r>
              <a:rPr lang="ru-RU" sz="1600" b="1" dirty="0" err="1">
                <a:solidFill>
                  <a:srgbClr val="C00000"/>
                </a:solidFill>
              </a:rPr>
              <a:t>Башкоркостан</a:t>
            </a:r>
            <a:r>
              <a:rPr lang="ru-RU" sz="1600" b="1" dirty="0">
                <a:solidFill>
                  <a:srgbClr val="C00000"/>
                </a:solidFill>
              </a:rPr>
              <a:t>, Москвы и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Челябинска от более чем </a:t>
            </a:r>
            <a:r>
              <a:rPr lang="ru-RU" sz="1600" b="1">
                <a:solidFill>
                  <a:srgbClr val="C00000"/>
                </a:solidFill>
              </a:rPr>
              <a:t>500 </a:t>
            </a:r>
          </a:p>
          <a:p>
            <a:pPr algn="ctr"/>
            <a:r>
              <a:rPr lang="ru-RU" sz="1600" b="1">
                <a:solidFill>
                  <a:srgbClr val="C00000"/>
                </a:solidFill>
              </a:rPr>
              <a:t>участников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1043608" y="692696"/>
            <a:ext cx="73581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>
                <a:solidFill>
                  <a:srgbClr val="A50021"/>
                </a:solidFill>
                <a:latin typeface="Bookman Old Style" pitchFamily="18" charset="0"/>
              </a:rPr>
              <a:t>Спасибо за </a:t>
            </a:r>
            <a:r>
              <a:rPr lang="ru-RU" sz="4000" b="1" dirty="0">
                <a:solidFill>
                  <a:srgbClr val="A50021"/>
                </a:solidFill>
                <a:latin typeface="Bookman Old Style" pitchFamily="18" charset="0"/>
              </a:rPr>
              <a:t>внимание!</a:t>
            </a:r>
          </a:p>
        </p:txBody>
      </p:sp>
      <p:sp>
        <p:nvSpPr>
          <p:cNvPr id="105476" name="Text Box 8"/>
          <p:cNvSpPr txBox="1">
            <a:spLocks noChangeArrowheads="1"/>
          </p:cNvSpPr>
          <p:nvPr/>
        </p:nvSpPr>
        <p:spPr bwMode="auto">
          <a:xfrm>
            <a:off x="194339" y="4941168"/>
            <a:ext cx="6465893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Адрес библиотеки: </a:t>
            </a:r>
          </a:p>
          <a:p>
            <a:pPr algn="ctr"/>
            <a:r>
              <a:rPr lang="ru-RU" sz="2000">
                <a:solidFill>
                  <a:srgbClr val="C00000"/>
                </a:solidFill>
              </a:rPr>
              <a:t>г. Нижний </a:t>
            </a:r>
            <a:r>
              <a:rPr lang="ru-RU" sz="2000" dirty="0">
                <a:solidFill>
                  <a:srgbClr val="C00000"/>
                </a:solidFill>
              </a:rPr>
              <a:t>Новгород</a:t>
            </a:r>
            <a:r>
              <a:rPr lang="ru-RU" sz="2000">
                <a:solidFill>
                  <a:srgbClr val="C00000"/>
                </a:solidFill>
              </a:rPr>
              <a:t>, ул. Звездинка</a:t>
            </a:r>
            <a:r>
              <a:rPr lang="ru-RU" sz="2000" dirty="0">
                <a:solidFill>
                  <a:srgbClr val="C00000"/>
                </a:solidFill>
              </a:rPr>
              <a:t>, 5   </a:t>
            </a:r>
            <a:endParaRPr lang="en-US" sz="20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Сайт: </a:t>
            </a:r>
            <a:r>
              <a:rPr lang="ru-RU" sz="2000" b="1" dirty="0" err="1">
                <a:solidFill>
                  <a:srgbClr val="C00000"/>
                </a:solidFill>
              </a:rPr>
              <a:t>нгодб</a:t>
            </a:r>
            <a:r>
              <a:rPr lang="ru-RU" sz="2000" b="1" err="1">
                <a:solidFill>
                  <a:srgbClr val="C00000"/>
                </a:solidFill>
              </a:rPr>
              <a:t>.</a:t>
            </a:r>
            <a:r>
              <a:rPr lang="ru-RU" sz="2000" b="1">
                <a:solidFill>
                  <a:srgbClr val="C00000"/>
                </a:solidFill>
              </a:rPr>
              <a:t>рф                                                                              </a:t>
            </a:r>
            <a:r>
              <a:rPr lang="en-US" sz="2000">
                <a:solidFill>
                  <a:srgbClr val="C00000"/>
                </a:solidFill>
              </a:rPr>
              <a:t>E-mail</a:t>
            </a:r>
            <a:r>
              <a:rPr lang="ru-RU" sz="2000">
                <a:solidFill>
                  <a:srgbClr val="C00000"/>
                </a:solidFill>
              </a:rPr>
              <a:t>: </a:t>
            </a:r>
            <a:r>
              <a:rPr lang="en-US" sz="2000">
                <a:solidFill>
                  <a:srgbClr val="C00000"/>
                </a:solidFill>
              </a:rPr>
              <a:t>ngodb@sandy.ru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23" name="Picture 3" descr="E:\doc\рабочий стол\на сайт\2019\октябрь\военная техника\DSC_1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201" y="1781960"/>
            <a:ext cx="4403279" cy="2943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24" name="Picture 4" descr="E:\doc\рабочий стол\на сайт\2020\январь\блокадные дни\DSCN1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16" y="1772816"/>
            <a:ext cx="3943344" cy="29578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для Сытиной3\1332915710012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</p:spPr>
      </p:pic>
      <p:pic>
        <p:nvPicPr>
          <p:cNvPr id="5124" name="Picture 4" descr="H:\для Сытиной\intro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-71485"/>
            <a:ext cx="6805215" cy="69294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3000372"/>
            <a:ext cx="1785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</a:rPr>
              <a:t>Сетевые акции,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</a:rPr>
              <a:t>в том числе Международного уровня</a:t>
            </a:r>
          </a:p>
        </p:txBody>
      </p:sp>
      <p:sp>
        <p:nvSpPr>
          <p:cNvPr id="6" name="Прямоугольник 5"/>
          <p:cNvSpPr/>
          <p:nvPr/>
        </p:nvSpPr>
        <p:spPr>
          <a:xfrm rot="1121351">
            <a:off x="2335949" y="4815572"/>
            <a:ext cx="2224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Переход в </a:t>
            </a:r>
            <a:r>
              <a:rPr lang="ru-RU" sz="16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онлайн-формат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по 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данной теме (</a:t>
            </a:r>
            <a:r>
              <a:rPr lang="ru-RU" sz="16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видеоциклы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видео-уроки, </a:t>
            </a:r>
            <a:r>
              <a:rPr lang="ru-RU" sz="16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буктрейлеры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игры    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т.д.)</a:t>
            </a:r>
          </a:p>
        </p:txBody>
      </p:sp>
      <p:sp>
        <p:nvSpPr>
          <p:cNvPr id="7" name="Прямоугольник 6"/>
          <p:cNvSpPr/>
          <p:nvPr/>
        </p:nvSpPr>
        <p:spPr>
          <a:xfrm rot="20155487">
            <a:off x="4589462" y="4712367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Областные акции, инициированные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библиотекой </a:t>
            </a:r>
          </a:p>
        </p:txBody>
      </p:sp>
      <p:sp>
        <p:nvSpPr>
          <p:cNvPr id="8" name="Прямоугольник 7"/>
          <p:cNvSpPr/>
          <p:nvPr/>
        </p:nvSpPr>
        <p:spPr>
          <a:xfrm rot="1277534">
            <a:off x="4510500" y="757567"/>
            <a:ext cx="2562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Работа 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художественной                  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познавательной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книгой о войне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2714620"/>
            <a:ext cx="1785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 «Память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слава»</a:t>
            </a:r>
          </a:p>
        </p:txBody>
      </p:sp>
      <p:sp>
        <p:nvSpPr>
          <p:cNvPr id="10" name="Прямоугольник 9"/>
          <p:cNvSpPr/>
          <p:nvPr/>
        </p:nvSpPr>
        <p:spPr>
          <a:xfrm rot="20214903">
            <a:off x="1789066" y="839625"/>
            <a:ext cx="2230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Блок массовой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работы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том числе </a:t>
            </a:r>
            <a:r>
              <a:rPr lang="ru-RU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квесты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мастер-классы)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33491" y="2420888"/>
            <a:ext cx="26100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</a:rPr>
              <a:t>Программа «</a:t>
            </a:r>
            <a:r>
              <a:rPr lang="ru-RU" sz="2800" b="1">
                <a:solidFill>
                  <a:srgbClr val="C00000"/>
                </a:solidFill>
              </a:rPr>
              <a:t>Мы помним   </a:t>
            </a:r>
            <a:r>
              <a:rPr lang="ru-RU" sz="2800" b="1" dirty="0">
                <a:solidFill>
                  <a:srgbClr val="C00000"/>
                </a:solidFill>
              </a:rPr>
              <a:t>о войне»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</a:rPr>
              <a:t>(2019-2020 гг.)</a:t>
            </a:r>
          </a:p>
        </p:txBody>
      </p:sp>
      <p:pic>
        <p:nvPicPr>
          <p:cNvPr id="16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0"/>
            <a:ext cx="6200764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Международная сетевая акция «Читаем о блокаде»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214422"/>
            <a:ext cx="6400800" cy="1214446"/>
          </a:xfrm>
        </p:spPr>
        <p:txBody>
          <a:bodyPr>
            <a:normAutofit/>
          </a:bodyPr>
          <a:lstStyle/>
          <a:p>
            <a:r>
              <a:rPr lang="ru-RU" sz="1800">
                <a:solidFill>
                  <a:srgbClr val="C00000"/>
                </a:solidFill>
              </a:rPr>
              <a:t>Старт дан в </a:t>
            </a:r>
            <a:r>
              <a:rPr lang="ru-RU" sz="1800" dirty="0">
                <a:solidFill>
                  <a:srgbClr val="C00000"/>
                </a:solidFill>
              </a:rPr>
              <a:t>начале 2020 года. Акция посвящена Дню воинской славы России — Дню снятия блокады Ленинграда в 1944 году (отмечается 27 января)</a:t>
            </a:r>
          </a:p>
        </p:txBody>
      </p:sp>
      <p:pic>
        <p:nvPicPr>
          <p:cNvPr id="4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2241521"/>
            <a:ext cx="3643338" cy="18034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2183382"/>
            <a:ext cx="3349036" cy="274579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14752"/>
            <a:ext cx="2970841" cy="28324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" name="Picture 4" descr="https://sun9-3.userapi.com/c857132/v857132946/a7c18/176uIMPts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019755"/>
            <a:ext cx="3857652" cy="17013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"/>
            <a:ext cx="6200764" cy="121442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Международная сетевая акция «Читаем о блокаде»</a:t>
            </a:r>
          </a:p>
        </p:txBody>
      </p:sp>
      <p:pic>
        <p:nvPicPr>
          <p:cNvPr id="4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5143512"/>
            <a:ext cx="63579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Более 1600 детских, сельских</a:t>
            </a:r>
            <a:r>
              <a:rPr kumimoji="0" lang="ru-RU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школьных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библиотек из 67 регионов России, а также республики Беларусь, Казахстана, Луганской и Донецкой народных республик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3162" y="1428736"/>
            <a:ext cx="3275118" cy="34290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2532" name="Picture 4" descr="https://sun1-89.userapi.com/gRWAtCGJ5RRPrHkM4R8Jv8xaDhFgQ5GOOCEWvw/ArL6siOffT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02596"/>
            <a:ext cx="2448272" cy="34665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4" name="Picture 6" descr="https://sun9-2.userapi.com/c206816/v206816674/c4ee3/BbViSJ8aU9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736"/>
            <a:ext cx="2381267" cy="3429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3108" y="1"/>
            <a:ext cx="6200764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Онлайн-проект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«Память и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слава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39" r="939"/>
          <a:stretch>
            <a:fillRect/>
          </a:stretch>
        </p:blipFill>
        <p:spPr bwMode="auto">
          <a:xfrm>
            <a:off x="3571868" y="1023248"/>
            <a:ext cx="5047553" cy="168063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357430"/>
            <a:ext cx="3298522" cy="297656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57298"/>
            <a:ext cx="2819786" cy="30718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0997" y="3071810"/>
            <a:ext cx="2927147" cy="307183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30304" y="4714884"/>
            <a:ext cx="285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Реализуется проект на таких площадках, как сайт библиотеки, одноименная группа </a:t>
            </a:r>
            <a:r>
              <a:rPr lang="ru-RU" sz="1600" b="1" dirty="0" err="1">
                <a:solidFill>
                  <a:srgbClr val="C00000"/>
                </a:solidFill>
              </a:rPr>
              <a:t>ВКонтакте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u="sng" dirty="0">
                <a:solidFill>
                  <a:srgbClr val="C00000"/>
                </a:solidFill>
                <a:hlinkClick r:id="rId7"/>
              </a:rPr>
              <a:t>https://vk.com/zvzonline75</a:t>
            </a:r>
            <a:r>
              <a:rPr lang="ru-RU" sz="1600" b="1" dirty="0">
                <a:solidFill>
                  <a:srgbClr val="C00000"/>
                </a:solidFill>
              </a:rPr>
              <a:t> , канале </a:t>
            </a:r>
            <a:r>
              <a:rPr lang="ru-RU" sz="1600" b="1" dirty="0" err="1">
                <a:solidFill>
                  <a:srgbClr val="C00000"/>
                </a:solidFill>
              </a:rPr>
              <a:t>Ютуб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3108" y="1"/>
            <a:ext cx="6200764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Онлайн-проект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«Память и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слава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253007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Готовые тематические мероприятия и видео-</a:t>
            </a:r>
            <a:r>
              <a:rPr lang="ru-RU" b="1" dirty="0" err="1">
                <a:solidFill>
                  <a:srgbClr val="C00000"/>
                </a:solidFill>
              </a:rPr>
              <a:t>сторителлинги</a:t>
            </a:r>
            <a:r>
              <a:rPr lang="ru-RU" b="1" dirty="0">
                <a:solidFill>
                  <a:srgbClr val="C00000"/>
                </a:solidFill>
              </a:rPr>
              <a:t>, мастер-классы, видео-уроки, </a:t>
            </a:r>
            <a:r>
              <a:rPr lang="ru-RU" b="1" dirty="0" err="1">
                <a:solidFill>
                  <a:srgbClr val="C00000"/>
                </a:solidFill>
              </a:rPr>
              <a:t>буктрейлеры</a:t>
            </a:r>
            <a:r>
              <a:rPr lang="ru-RU" b="1" dirty="0">
                <a:solidFill>
                  <a:srgbClr val="C00000"/>
                </a:solidFill>
              </a:rPr>
              <a:t>, отзывы на книги, посвященные Великой Отечественной войне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863502"/>
            <a:ext cx="4967558" cy="33575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3846540" cy="3553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pic>
        <p:nvPicPr>
          <p:cNvPr id="6146" name="Picture 2" descr="https://xn--90add8ag.xn--p1ai/wp-content/uploads/2020/04/Dlya-saj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82" y="1285860"/>
            <a:ext cx="5072098" cy="28555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Заголовок 1"/>
          <p:cNvSpPr txBox="1">
            <a:spLocks noGrp="1"/>
          </p:cNvSpPr>
          <p:nvPr>
            <p:ph type="ctrTitle"/>
          </p:nvPr>
        </p:nvSpPr>
        <p:spPr>
          <a:xfrm>
            <a:off x="1000100" y="142853"/>
            <a:ext cx="77724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Библионочь-2020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 Русь, взмахни крылами»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1268760"/>
            <a:ext cx="3450841" cy="266146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00504"/>
            <a:ext cx="2029334" cy="16786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054" y="3357562"/>
            <a:ext cx="3071834" cy="336492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000504"/>
            <a:ext cx="2375654" cy="272891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857224" y="142852"/>
            <a:ext cx="7772400" cy="500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Краеведческий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календарь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3086223" cy="350044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714356"/>
            <a:ext cx="2593962" cy="3790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642918"/>
            <a:ext cx="2961282" cy="4417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286256"/>
            <a:ext cx="2700338" cy="2400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3714752"/>
            <a:ext cx="2392669" cy="2966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superuser\Downloads\логотип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127395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857224" y="214290"/>
            <a:ext cx="7772400" cy="714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«Былое и думы Литературного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Нижнего»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272" y="714356"/>
            <a:ext cx="3172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Группа </a:t>
            </a:r>
            <a:r>
              <a:rPr lang="ru-RU" dirty="0" err="1">
                <a:solidFill>
                  <a:srgbClr val="C00000"/>
                </a:solidFill>
              </a:rPr>
              <a:t>ВКонтакте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https://vk.com/club102264891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3039801" cy="39100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5286388"/>
            <a:ext cx="450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 март-май более 40 публикаций по теме Великой Отечественной войны.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Темы: нижегородские писатели-участники войны, дети войны, стихи земляков, знакомство с отдельными изданиями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736"/>
            <a:ext cx="2875078" cy="3571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142984"/>
            <a:ext cx="2651355" cy="37242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7" y="3357538"/>
            <a:ext cx="2161380" cy="26011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552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Times New Roman</vt:lpstr>
      <vt:lpstr>Тема Office</vt:lpstr>
      <vt:lpstr>Память и слава: успешные практики                           и опыт сетевого взаимодействия Нижегородской государственной областной детской библиотеки имени Т.А. Мавриной </vt:lpstr>
      <vt:lpstr>Презентация PowerPoint</vt:lpstr>
      <vt:lpstr>Международная сетевая акция «Читаем о блокаде»</vt:lpstr>
      <vt:lpstr>Международная сетевая акция «Читаем о блокаде»</vt:lpstr>
      <vt:lpstr>Презентация PowerPoint</vt:lpstr>
      <vt:lpstr>Презентация PowerPoint</vt:lpstr>
      <vt:lpstr>Библионочь-2020  «О Русь, взмахни крылами»</vt:lpstr>
      <vt:lpstr>Краеведческий календарь</vt:lpstr>
      <vt:lpstr>«Былое и думы Литературного  Нижнего»</vt:lpstr>
      <vt:lpstr>           Фейсбук – рубрика «Знай наших!»</vt:lpstr>
      <vt:lpstr>Международная сетевая акция  «Женское лицо Победы»</vt:lpstr>
      <vt:lpstr>Международная сетевая акция  «Женское лицо Победы»</vt:lpstr>
      <vt:lpstr>Наша библиотека –  участница более 15 сетевых  патриотических акций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superuser</dc:creator>
  <cp:lastModifiedBy>S</cp:lastModifiedBy>
  <cp:revision>60</cp:revision>
  <dcterms:created xsi:type="dcterms:W3CDTF">2020-06-23T11:48:48Z</dcterms:created>
  <dcterms:modified xsi:type="dcterms:W3CDTF">2021-02-12T10:47:02Z</dcterms:modified>
</cp:coreProperties>
</file>