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0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5" autoAdjust="0"/>
    <p:restoredTop sz="94660"/>
  </p:normalViewPr>
  <p:slideViewPr>
    <p:cSldViewPr>
      <p:cViewPr varScale="1">
        <p:scale>
          <a:sx n="105" d="100"/>
          <a:sy n="105" d="100"/>
        </p:scale>
        <p:origin x="173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7.wdp"/><Relationship Id="rId3" Type="http://schemas.openxmlformats.org/officeDocument/2006/relationships/image" Target="../media/image36.png"/><Relationship Id="rId7" Type="http://schemas.microsoft.com/office/2007/relationships/hdphoto" Target="../media/hdphoto4.wdp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6.wdp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11760" y="1628800"/>
            <a:ext cx="6552728" cy="27538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«Проголосуй первым!»</a:t>
            </a: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библиотек МБУК ЦБС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Починковского муниципального округа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повышению гражданско-правовой культуры избирателей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2021 году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3423"/>
            <a:ext cx="1388062" cy="18722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3" b="98730" l="9964" r="89916">
                        <a14:foregroundMark x1="32053" y1="38379" x2="47539" y2="5566"/>
                        <a14:foregroundMark x1="47779" y1="7031" x2="71068" y2="14941"/>
                        <a14:foregroundMark x1="70828" y1="16602" x2="57983" y2="41992"/>
                        <a14:foregroundMark x1="33133" y1="38965" x2="54262" y2="45215"/>
                        <a14:foregroundMark x1="49580" y1="39063" x2="49580" y2="39063"/>
                        <a14:foregroundMark x1="49340" y1="35840" x2="49340" y2="35840"/>
                        <a14:foregroundMark x1="49820" y1="33887" x2="49820" y2="33887"/>
                        <a14:foregroundMark x1="49820" y1="32227" x2="49820" y2="31543"/>
                        <a14:foregroundMark x1="51381" y1="28320" x2="51381" y2="28320"/>
                        <a14:foregroundMark x1="51741" y1="26855" x2="51741" y2="26855"/>
                        <a14:foregroundMark x1="52701" y1="23926" x2="53061" y2="23438"/>
                        <a14:foregroundMark x1="52701" y1="22168" x2="52221" y2="19629"/>
                        <a14:foregroundMark x1="52221" y1="18945" x2="51741" y2="18066"/>
                        <a14:foregroundMark x1="50900" y1="16797" x2="50660" y2="16211"/>
                        <a14:foregroundMark x1="50660" y1="15820" x2="50660" y2="14941"/>
                        <a14:foregroundMark x1="50420" y1="14453" x2="50420" y2="13477"/>
                        <a14:foregroundMark x1="50420" y1="12793" x2="61465" y2="26465"/>
                        <a14:foregroundMark x1="48019" y1="7910" x2="67707" y2="21777"/>
                        <a14:foregroundMark x1="48259" y1="9375" x2="42497" y2="39453"/>
                        <a14:foregroundMark x1="48499" y1="9180" x2="55582" y2="45801"/>
                        <a14:foregroundMark x1="52821" y1="27051" x2="63505" y2="28125"/>
                        <a14:foregroundMark x1="43097" y1="23926" x2="35414" y2="39258"/>
                        <a14:foregroundMark x1="14526" y1="46875" x2="47539" y2="71875"/>
                        <a14:foregroundMark x1="15726" y1="57813" x2="22329" y2="50098"/>
                        <a14:foregroundMark x1="30972" y1="59277" x2="39856" y2="58887"/>
                        <a14:foregroundMark x1="40805" y1="64237" x2="44253" y2="60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546" y="4382603"/>
            <a:ext cx="2167076" cy="24482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95736" y="207674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МБУК ЦБС Починковского муниципального округа Нижегородской области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Центральная библиотека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9952" y="630623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Починки, 2021 год</a:t>
            </a:r>
          </a:p>
        </p:txBody>
      </p:sp>
    </p:spTree>
    <p:extLst>
      <p:ext uri="{BB962C8B-B14F-4D97-AF65-F5344CB8AC3E}">
        <p14:creationId xmlns:p14="http://schemas.microsoft.com/office/powerpoint/2010/main" val="2831329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29803"/>
            <a:ext cx="92122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93" y="299553"/>
            <a:ext cx="1479218" cy="24775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0133">
            <a:off x="6557378" y="267938"/>
            <a:ext cx="1372949" cy="29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6036">
            <a:off x="6004559" y="2635767"/>
            <a:ext cx="1687818" cy="242406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868">
            <a:off x="7893563" y="1918178"/>
            <a:ext cx="1163541" cy="252606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146" y="308838"/>
            <a:ext cx="1647198" cy="247759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8210">
            <a:off x="216699" y="292279"/>
            <a:ext cx="1235612" cy="2641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7979">
            <a:off x="1561514" y="1054184"/>
            <a:ext cx="1194393" cy="28665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972">
            <a:off x="34348" y="3227842"/>
            <a:ext cx="1802644" cy="25649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713">
            <a:off x="6490554" y="4385103"/>
            <a:ext cx="2276012" cy="214503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5136">
            <a:off x="796246" y="4385574"/>
            <a:ext cx="2216868" cy="214409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67" y="2833627"/>
            <a:ext cx="2914911" cy="202834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67" y="4725144"/>
            <a:ext cx="3558540" cy="1992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4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17463"/>
            <a:ext cx="92122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8417" y="336128"/>
            <a:ext cx="676875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/>
                <a:ea typeface="Calibri"/>
              </a:rPr>
              <a:t>Предвыборный онлайн-круиз «Навстречу выборам»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8195" name="Picture 3" descr="D:\AED8~1\2021~1\-F35D~1\216B~1\2D271~1\2021~1\2021-09-28_15-11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985226"/>
            <a:ext cx="3442495" cy="280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AED8~1\2021~1\-F35D~1\216B~1\2D271~1\309E~1\2021-09-28_15-10-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5225"/>
            <a:ext cx="3240360" cy="280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Конкурсы\конкурсы 2021\Конкурс по повышению гражданско-правовой культуры избирателей\Номинация Информационные материалы библиотек о выборах  Починковская ЦБ\Приложение 2. Информационные электронные материалы\2021-10-01_13-38-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29793"/>
            <a:ext cx="2160240" cy="302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501638"/>
            <a:ext cx="2783582" cy="2982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65715"/>
            <a:ext cx="2319622" cy="295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74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14288"/>
            <a:ext cx="92122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0" y="895901"/>
            <a:ext cx="8277225" cy="25050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914400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10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2122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404664"/>
            <a:ext cx="4113306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endParaRPr lang="ru-RU" sz="2000" b="1" dirty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r>
              <a:rPr lang="ru-RU" sz="2000" b="1" dirty="0">
                <a:solidFill>
                  <a:srgbClr val="0070C0"/>
                </a:solidFill>
                <a:latin typeface="Times New Roman"/>
                <a:ea typeface="Times New Roman"/>
              </a:rPr>
              <a:t>Акция «Всей семьей на выборы!»</a:t>
            </a:r>
          </a:p>
          <a:p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10245" name="Picture 5" descr="D:\Конкурсы\конкурсы 2021\Конкурс по повышению гражданско-правовой культуры избирателей\Номинация Информационные материалы библиотек о выборах  Починковская ЦБ\Приложение 3. фото с мероприятий\акция Всей семьей на выборы  ДОУ\дошкольни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514" y="1420327"/>
            <a:ext cx="4049694" cy="303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Конкурсы\конкурсы 2021\Конкурс по повышению гражданско-правовой культуры избирателей\Номинация Информационные материалы библиотек о выборах  Починковская ЦБ\Приложение 3. фото с мероприятий\акция Всей семьей на выборы  ДОУ\акция дошкольни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27" y="1420327"/>
            <a:ext cx="3811817" cy="287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Конкурсы\конкурсы 2021\Конкурс по повышению гражданско-правовой культуры избирателей\Номинация Информационные материалы библиотек о выборах  Починковская ЦБ\Приложение 3. фото с мероприятий\акция Всей семьей на выборы  ДОУ\дошкольники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3"/>
          <a:stretch/>
        </p:blipFill>
        <p:spPr bwMode="auto">
          <a:xfrm>
            <a:off x="3131840" y="3789040"/>
            <a:ext cx="315676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130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68" y="-70401"/>
            <a:ext cx="92122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41" y="-70402"/>
            <a:ext cx="9212263" cy="69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0145" y="404664"/>
            <a:ext cx="519996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Колл-центр «Активный избиратель»</a:t>
            </a:r>
          </a:p>
          <a:p>
            <a:pPr algn="ctr"/>
            <a:endParaRPr lang="ru-RU" sz="20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25" r="99000">
                        <a14:foregroundMark x1="17875" y1="32273" x2="17250" y2="26591"/>
                        <a14:foregroundMark x1="30625" y1="46023" x2="35250" y2="46023"/>
                        <a14:foregroundMark x1="15875" y1="72273" x2="21375" y2="71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096770"/>
            <a:ext cx="1482727" cy="17483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9552" y="1309224"/>
            <a:ext cx="4716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Сотрудник ПЦПИ отвечала по телефону, в социальных сетях и мессенджерах  на вопросы пользователей по предвыборной тематике и </a:t>
            </a:r>
            <a:r>
              <a:rPr lang="ru-RU">
                <a:solidFill>
                  <a:srgbClr val="000000"/>
                </a:solidFill>
                <a:latin typeface="Times New Roman"/>
                <a:ea typeface="Times New Roman"/>
              </a:rPr>
              <a:t>избирательному праву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0" t="19429" b="26056"/>
          <a:stretch/>
        </p:blipFill>
        <p:spPr>
          <a:xfrm>
            <a:off x="395536" y="2855801"/>
            <a:ext cx="2664296" cy="371712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TextBox 11"/>
          <p:cNvSpPr txBox="1"/>
          <p:nvPr/>
        </p:nvSpPr>
        <p:spPr>
          <a:xfrm>
            <a:off x="4004577" y="3192189"/>
            <a:ext cx="468052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Профессиональная подготовка сотрудников библиотек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649" y="3937812"/>
            <a:ext cx="1908376" cy="266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126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предвыборной акции «Выборы – наше будущее»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предвыборной акции «Выборы – наше будущее»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2122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07704" y="188640"/>
            <a:ext cx="612068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r>
              <a:rPr lang="ru-RU" sz="2000" b="1" dirty="0">
                <a:solidFill>
                  <a:srgbClr val="0070C0"/>
                </a:solidFill>
                <a:latin typeface="Times New Roman"/>
                <a:ea typeface="Times New Roman"/>
              </a:rPr>
              <a:t>Предвыборная  акция «Выборы – наше будущее»</a:t>
            </a:r>
          </a:p>
          <a:p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12291" name="Picture 3" descr="D:\Конкурсы\конкурсы 2021\Конкурс по повышению гражданско-правовой культуры избирателей\Номинация Информационные материалы библиотек о выборах  Починковская ЦБ\Приложение 3. фото с мероприятий\акция ЦБ Выборы наше будущее\волонтеры участники акц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376" y="1412776"/>
            <a:ext cx="2160240" cy="30243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Конкурсы\конкурсы 2021\Конкурс по повышению гражданско-правовой культуры избирателей\Номинация Информационные материалы библиотек о выборах  Починковская ЦБ\Приложение 3. фото с мероприятий\акция ЦБ Выборы наше будущее\информирование пользователей ПЦП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43197"/>
            <a:ext cx="1982561" cy="26434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Конкурсы\конкурсы 2021\Конкурс по повышению гражданско-правовой культуры избирателей\Номинация Информационные материалы библиотек о выборах  Починковская ЦБ\Приложение 3. фото с мероприятий\акция ЦБ Выборы наше будущее\ЦБ акция Выборы наше будуще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96" y="1326385"/>
            <a:ext cx="2215104" cy="29534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:\Конкурсы\конкурсы 2021\Конкурс по повышению гражданско-правовой культуры избирателей\Номинация Информационные материалы библиотек о выборах  Починковская ЦБ\Приложение 3. фото с мероприятий\акция ЦБ Выборы наше будущее\раздача рекламной продукции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9"/>
          <a:stretch/>
        </p:blipFill>
        <p:spPr bwMode="auto">
          <a:xfrm>
            <a:off x="2915816" y="4437112"/>
            <a:ext cx="3528392" cy="22142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531667"/>
            <a:ext cx="1584970" cy="21196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0"/>
          <a:stretch/>
        </p:blipFill>
        <p:spPr>
          <a:xfrm>
            <a:off x="683568" y="4461138"/>
            <a:ext cx="1729304" cy="2190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036198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2122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99864" y="123913"/>
            <a:ext cx="633670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/>
                <a:ea typeface="Calibri"/>
              </a:rPr>
              <a:t>Информационный час 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/>
                <a:ea typeface="Calibri"/>
              </a:rPr>
              <a:t>«Выборы: завтра начинается сегодня»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15307"/>
            <a:ext cx="3672407" cy="2961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16" y="1184296"/>
            <a:ext cx="3783953" cy="29619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6" t="13790"/>
          <a:stretch/>
        </p:blipFill>
        <p:spPr>
          <a:xfrm>
            <a:off x="2555776" y="3717032"/>
            <a:ext cx="3900264" cy="302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10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47" y="0"/>
            <a:ext cx="92122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262571"/>
            <a:ext cx="8424936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Сотрудники библиотек, проводя мероприятия предвыборной тематики, стремятся решить </a:t>
            </a:r>
            <a:r>
              <a:rPr lang="ru-RU">
                <a:latin typeface="Times New Roman"/>
                <a:ea typeface="Calibri"/>
                <a:cs typeface="Times New Roman"/>
              </a:rPr>
              <a:t>основную задачу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– научить каждого пользователя библиотеки правильно ориентироваться в правовом поле, так как путь к конституционному государству начинается с повышения правовой культуры общества в целом и </a:t>
            </a:r>
            <a:r>
              <a:rPr lang="ru-RU">
                <a:latin typeface="Times New Roman"/>
                <a:ea typeface="Calibri"/>
                <a:cs typeface="Times New Roman"/>
              </a:rPr>
              <a:t>каждого человека в отдельности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9" b="94583" l="3203" r="95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897510"/>
            <a:ext cx="6849888" cy="38530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68960"/>
            <a:ext cx="1762349" cy="14135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30"/>
          <a:stretch/>
        </p:blipFill>
        <p:spPr>
          <a:xfrm>
            <a:off x="2015405" y="1947648"/>
            <a:ext cx="5220072" cy="71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04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4288"/>
            <a:ext cx="921861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2564904"/>
            <a:ext cx="7632848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187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61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237091"/>
            <a:ext cx="8136904" cy="16466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/>
                <a:ea typeface="Calibri"/>
              </a:rPr>
              <a:t>	</a:t>
            </a:r>
            <a:endParaRPr lang="ru-RU" sz="2000" dirty="0">
              <a:latin typeface="Times New Roman"/>
              <a:ea typeface="Calibri"/>
            </a:endParaRPr>
          </a:p>
          <a:p>
            <a:pPr algn="ctr"/>
            <a:r>
              <a:rPr lang="ru-RU" sz="2000" dirty="0">
                <a:latin typeface="Times New Roman"/>
                <a:ea typeface="Calibri"/>
              </a:rPr>
              <a:t>	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Починковский округ занял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 место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 Нижегородской области  по избирательной активности на выборах 2021 года</a:t>
            </a:r>
            <a:r>
              <a:rPr lang="ru-RU" sz="200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Times New Roman"/>
                <a:ea typeface="Calibri"/>
              </a:rPr>
              <a:t>Явка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избирателей в округе </a:t>
            </a:r>
            <a:r>
              <a:rPr lang="ru-RU" sz="2000" b="1">
                <a:solidFill>
                  <a:srgbClr val="002060"/>
                </a:solidFill>
                <a:latin typeface="Times New Roman"/>
                <a:ea typeface="Calibri"/>
              </a:rPr>
              <a:t>составила 87,8%</a:t>
            </a:r>
            <a:endParaRPr lang="ru-RU" sz="2000" b="1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000" i="1" dirty="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t="15495" r="8439" b="25946"/>
          <a:stretch/>
        </p:blipFill>
        <p:spPr>
          <a:xfrm>
            <a:off x="6346098" y="1926844"/>
            <a:ext cx="2742865" cy="2780928"/>
          </a:xfrm>
          <a:prstGeom prst="rect">
            <a:avLst/>
          </a:prstGeom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3" t="32432" r="9401" b="14414"/>
          <a:stretch/>
        </p:blipFill>
        <p:spPr>
          <a:xfrm>
            <a:off x="3282195" y="1883696"/>
            <a:ext cx="2759677" cy="2780928"/>
          </a:xfrm>
          <a:prstGeom prst="rect">
            <a:avLst/>
          </a:prstGeom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23822" b="12355"/>
          <a:stretch/>
        </p:blipFill>
        <p:spPr>
          <a:xfrm>
            <a:off x="323528" y="1883696"/>
            <a:ext cx="2592288" cy="2707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0" b="10630"/>
          <a:stretch/>
        </p:blipFill>
        <p:spPr>
          <a:xfrm>
            <a:off x="1719136" y="4134184"/>
            <a:ext cx="2448272" cy="2570686"/>
          </a:xfrm>
          <a:prstGeom prst="rect">
            <a:avLst/>
          </a:prstGeom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6" b="9122"/>
          <a:stretch/>
        </p:blipFill>
        <p:spPr>
          <a:xfrm>
            <a:off x="4877312" y="4149080"/>
            <a:ext cx="2516303" cy="25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24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90"/>
            <a:ext cx="9144000" cy="688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260648"/>
            <a:ext cx="8208912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Работая по повышению гражданской активности и правовому просвещению населения, библиотекари  решают следующие задачи: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ln w="1905"/>
              <a:solidFill>
                <a:srgbClr val="1F497D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ln w="1905"/>
                <a:solidFill>
                  <a:srgbClr val="1F497D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воспитание социально-активных и сознательных граждан;</a:t>
            </a:r>
          </a:p>
          <a:p>
            <a:pPr marL="285750" lvl="0" indent="-285750"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000" b="1" dirty="0">
              <a:ln w="1905"/>
              <a:solidFill>
                <a:srgbClr val="1F497D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ln w="1905"/>
                <a:solidFill>
                  <a:srgbClr val="1F497D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формирование у молодёжи и других возрастных категорий пользователей уважительное отношение к закону, чувство ответственности за </a:t>
            </a:r>
            <a:r>
              <a:rPr lang="ru-RU" sz="2000" b="1">
                <a:ln w="1905"/>
                <a:solidFill>
                  <a:srgbClr val="1F497D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свои действия</a:t>
            </a:r>
            <a:endParaRPr lang="ru-RU" sz="2000" b="1" dirty="0">
              <a:ln w="1905"/>
              <a:solidFill>
                <a:srgbClr val="1F497D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Конкурсы\2019-материалы на конкурс\На конкурс\День молодого избирателя ГСШ\BKDC35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09131"/>
            <a:ext cx="273630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онкурсы\2019-материалы на конкурс\На конкурс\День молодого избирателя ГСШ\BKDC35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52" y="3482810"/>
            <a:ext cx="2835896" cy="217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онкурсы\2019-материалы на конкурс\На конкурс\День молодого избирателя ПСШ\BKDC35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/>
          <a:stretch/>
        </p:blipFill>
        <p:spPr bwMode="auto">
          <a:xfrm>
            <a:off x="6091237" y="4365104"/>
            <a:ext cx="3020257" cy="227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BACKUP\Desktop\kisspng-friuli-venezia-giulia-regional-election-2-18-voti-what-is-a-blockchain-1-reasons-why-it-will-inevi-5c0cd5526111d8.15570453154434491439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0" b="96600" l="10000" r="90000">
                        <a14:foregroundMark x1="68111" y1="16600" x2="48444" y2="19400"/>
                        <a14:foregroundMark x1="46889" y1="26600" x2="46889" y2="47800"/>
                        <a14:foregroundMark x1="46111" y1="39400" x2="43000" y2="30200"/>
                        <a14:foregroundMark x1="46111" y1="35000" x2="49667" y2="33000"/>
                        <a14:foregroundMark x1="48444" y1="44200" x2="48444" y2="44200"/>
                        <a14:foregroundMark x1="46111" y1="42800" x2="46111" y2="42800"/>
                        <a14:foregroundMark x1="45000" y1="41400" x2="45000" y2="41400"/>
                        <a14:foregroundMark x1="44556" y1="37200" x2="44556" y2="37200"/>
                        <a14:foregroundMark x1="46556" y1="25200" x2="46556" y2="25200"/>
                        <a14:foregroundMark x1="46556" y1="23000" x2="46556" y2="23000"/>
                        <a14:foregroundMark x1="46556" y1="23000" x2="46556" y2="23000"/>
                        <a14:foregroundMark x1="50444" y1="21000" x2="52000" y2="24400"/>
                        <a14:foregroundMark x1="52000" y1="24400" x2="50889" y2="25800"/>
                        <a14:foregroundMark x1="50889" y1="26600" x2="49667" y2="30200"/>
                        <a14:foregroundMark x1="49667" y1="30200" x2="49667" y2="30200"/>
                        <a14:foregroundMark x1="49667" y1="30200" x2="49667" y2="30200"/>
                        <a14:foregroundMark x1="47667" y1="30800" x2="47667" y2="30800"/>
                        <a14:foregroundMark x1="47667" y1="29400" x2="45778" y2="32200"/>
                        <a14:foregroundMark x1="51222" y1="29400" x2="50889" y2="35000"/>
                        <a14:foregroundMark x1="49667" y1="40800" x2="49667" y2="40800"/>
                        <a14:foregroundMark x1="50111" y1="35800" x2="50111" y2="35800"/>
                        <a14:foregroundMark x1="50889" y1="35800" x2="50889" y2="35800"/>
                        <a14:foregroundMark x1="51222" y1="33000" x2="48111" y2="25800"/>
                        <a14:foregroundMark x1="46889" y1="23800" x2="46889" y2="23800"/>
                        <a14:foregroundMark x1="47333" y1="23000" x2="45778" y2="23000"/>
                        <a14:foregroundMark x1="45000" y1="23000" x2="45000" y2="28000"/>
                        <a14:foregroundMark x1="45000" y1="28600" x2="45000" y2="28600"/>
                        <a14:foregroundMark x1="45000" y1="29400" x2="45000" y2="29400"/>
                        <a14:foregroundMark x1="45000" y1="30200" x2="45000" y2="35800"/>
                        <a14:foregroundMark x1="47667" y1="32200" x2="48889" y2="25800"/>
                        <a14:foregroundMark x1="48889" y1="25800" x2="48889" y2="25800"/>
                        <a14:foregroundMark x1="49667" y1="23000" x2="49667" y2="23000"/>
                        <a14:foregroundMark x1="51222" y1="19400" x2="51222" y2="19400"/>
                        <a14:foregroundMark x1="51667" y1="19400" x2="51667" y2="19400"/>
                        <a14:foregroundMark x1="49667" y1="18800" x2="49667" y2="18800"/>
                        <a14:foregroundMark x1="49667" y1="18800" x2="49667" y2="18800"/>
                        <a14:foregroundMark x1="47667" y1="17400" x2="47667" y2="17400"/>
                        <a14:foregroundMark x1="46556" y1="18000" x2="46556" y2="18000"/>
                        <a14:foregroundMark x1="46111" y1="18800" x2="46111" y2="1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2971"/>
            <a:ext cx="2899806" cy="161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29" b="93489" l="9949" r="99743">
                        <a14:foregroundMark x1="15266" y1="34644" x2="52744" y2="32432"/>
                        <a14:foregroundMark x1="54288" y1="33170" x2="76587" y2="1229"/>
                        <a14:foregroundMark x1="53774" y1="41155" x2="53774" y2="90541"/>
                        <a14:foregroundMark x1="52230" y1="93489" x2="11235" y2="91278"/>
                        <a14:foregroundMark x1="12693" y1="40418" x2="12693" y2="89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685499"/>
            <a:ext cx="2405921" cy="167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44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260648"/>
            <a:ext cx="7776864" cy="35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60648"/>
            <a:ext cx="7920880" cy="29592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 февраля по апрель в ЦБ был проведен  </a:t>
            </a:r>
            <a: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онлайн-конкурс видеороликов среди молодых и будущих избирателей Починковского муниципального округа «Я выбираю будущее»,</a:t>
            </a:r>
            <a:r>
              <a:rPr lang="ru-RU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направленный на повышение гражданско-правовой культуры избирателей. 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Конкурс проводился в 4 номинациях: </a:t>
            </a:r>
            <a:endParaRPr lang="ru-RU" sz="1600" b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1. Мотивирующий видеоролик «Все на </a:t>
            </a:r>
            <a:r>
              <a:rPr lang="ru-RU">
                <a:latin typeface="Times New Roman"/>
                <a:ea typeface="Calibri"/>
                <a:cs typeface="Times New Roman"/>
              </a:rPr>
              <a:t>выборы!»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2. Видеоролик «Мы в мире </a:t>
            </a:r>
            <a:r>
              <a:rPr lang="ru-RU">
                <a:latin typeface="Times New Roman"/>
                <a:ea typeface="Calibri"/>
                <a:cs typeface="Times New Roman"/>
              </a:rPr>
              <a:t>выборов»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3. Видеообращение «Почему я пойду на </a:t>
            </a:r>
            <a:r>
              <a:rPr lang="ru-RU">
                <a:latin typeface="Times New Roman"/>
                <a:ea typeface="Calibri"/>
                <a:cs typeface="Times New Roman"/>
              </a:rPr>
              <a:t>выборы»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4. Мини-сюжет «Я голосую </a:t>
            </a:r>
            <a:r>
              <a:rPr lang="ru-RU">
                <a:latin typeface="Times New Roman"/>
                <a:ea typeface="Calibri"/>
                <a:cs typeface="Times New Roman"/>
              </a:rPr>
              <a:t>впервые!»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t="2235" b="2527"/>
          <a:stretch/>
        </p:blipFill>
        <p:spPr>
          <a:xfrm>
            <a:off x="5508533" y="3410817"/>
            <a:ext cx="3647492" cy="2597289"/>
          </a:xfrm>
          <a:prstGeom prst="rect">
            <a:avLst/>
          </a:prstGeom>
        </p:spPr>
      </p:pic>
      <p:pic>
        <p:nvPicPr>
          <p:cNvPr id="5123" name="Picture 3" descr="D:\Конкурсы\2019-материалы на конкурс\На конкурс\Для выставки на абонементе\0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41700"/>
            <a:ext cx="3458163" cy="256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" y="3429000"/>
            <a:ext cx="2041045" cy="257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35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260648"/>
            <a:ext cx="669674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День молодого избирателя в библиотеках МБУК ЦБС </a:t>
            </a:r>
          </a:p>
        </p:txBody>
      </p:sp>
      <p:pic>
        <p:nvPicPr>
          <p:cNvPr id="6147" name="Picture 3" descr="D:\BACKUP\Desktop\20210515_1052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968" y="981164"/>
            <a:ext cx="3813512" cy="2159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8968" y="3257289"/>
            <a:ext cx="3813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Познавательный час «Молодежь и выборы» (</a:t>
            </a:r>
            <a:r>
              <a:rPr lang="ru-RU" sz="1600" i="1">
                <a:latin typeface="Times New Roman" pitchFamily="18" charset="0"/>
                <a:cs typeface="Times New Roman" pitchFamily="18" charset="0"/>
              </a:rPr>
              <a:t>Арзинская п/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б)</a:t>
            </a:r>
          </a:p>
        </p:txBody>
      </p:sp>
      <p:pic>
        <p:nvPicPr>
          <p:cNvPr id="6148" name="Picture 4" descr="D:\BACKUP\Desktop\IMG_27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1164"/>
            <a:ext cx="3672408" cy="2159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5428" y="3257288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Правовая  игра «Мы – будущие избиратели нового века» (</a:t>
            </a:r>
            <a:r>
              <a:rPr lang="ru-RU" sz="1600" i="1">
                <a:latin typeface="Times New Roman" pitchFamily="18" charset="0"/>
                <a:cs typeface="Times New Roman" pitchFamily="18" charset="0"/>
              </a:rPr>
              <a:t>Азрапинская п/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б)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3860853"/>
            <a:ext cx="3456384" cy="2289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39552" y="6237312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Правовой час «Будущие избиратели» (</a:t>
            </a:r>
            <a:r>
              <a:rPr lang="ru-RU" sz="1600" i="1">
                <a:latin typeface="Times New Roman" pitchFamily="18" charset="0"/>
                <a:cs typeface="Times New Roman" pitchFamily="18" charset="0"/>
              </a:rPr>
              <a:t>Никитинской  п/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б)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842063"/>
            <a:ext cx="3384376" cy="23078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220072" y="6162165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Times New Roman"/>
                <a:ea typeface="Calibri"/>
              </a:rPr>
              <a:t>Час информации «Ты голосуешь впервые» (</a:t>
            </a:r>
            <a:r>
              <a:rPr lang="ru-RU" sz="1600" i="1">
                <a:latin typeface="Times New Roman"/>
                <a:ea typeface="Calibri"/>
              </a:rPr>
              <a:t>Пеля-Хованская п/</a:t>
            </a:r>
            <a:r>
              <a:rPr lang="ru-RU" sz="1600" i="1" dirty="0">
                <a:latin typeface="Times New Roman"/>
                <a:ea typeface="Calibri"/>
              </a:rPr>
              <a:t>б)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75721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04" y="0"/>
            <a:ext cx="9171871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39387" y="298160"/>
            <a:ext cx="7056784" cy="15542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49580" algn="just">
              <a:lnSpc>
                <a:spcPts val="1900"/>
              </a:lnSpc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С </a:t>
            </a:r>
            <a:r>
              <a:rPr lang="ru-RU">
                <a:latin typeface="Times New Roman" pitchFamily="18" charset="0"/>
                <a:ea typeface="Calibri"/>
                <a:cs typeface="Times New Roman" pitchFamily="18" charset="0"/>
              </a:rPr>
              <a:t>2011 г.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на базе ПЦПИ (ЦБ) функционирует</a:t>
            </a: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клуб молодого избирателя «Я избиратель»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по</a:t>
            </a: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повышению уровня правовой грамотности учащейся молодежи, будущих избирателей в области избирательного права.</a:t>
            </a:r>
          </a:p>
          <a:p>
            <a:pPr indent="449580" algn="just">
              <a:lnSpc>
                <a:spcPts val="1900"/>
              </a:lnSpc>
              <a:spcAft>
                <a:spcPts val="0"/>
              </a:spcAft>
            </a:pPr>
            <a:r>
              <a:rPr lang="ru-RU" b="1" i="1" dirty="0">
                <a:latin typeface="Times New Roman" pitchFamily="18" charset="0"/>
                <a:ea typeface="Calibri"/>
                <a:cs typeface="Times New Roman" pitchFamily="18" charset="0"/>
              </a:rPr>
              <a:t>Цель клуба: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49580" algn="just">
              <a:lnSpc>
                <a:spcPts val="1900"/>
              </a:lnSpc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- просвещение молодых граждан в области </a:t>
            </a:r>
            <a:r>
              <a:rPr lang="ru-RU">
                <a:latin typeface="Times New Roman" pitchFamily="18" charset="0"/>
                <a:ea typeface="Calibri"/>
                <a:cs typeface="Times New Roman" pitchFamily="18" charset="0"/>
              </a:rPr>
              <a:t>избирательного права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515" y="2012647"/>
            <a:ext cx="878065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Правовой час «Выборы – шаг в </a:t>
            </a:r>
            <a:r>
              <a:rPr lang="ru-RU" sz="2400" b="1" i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будущее!»: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>
                <a:latin typeface="Times New Roman"/>
              </a:rPr>
              <a:t>беседа </a:t>
            </a:r>
            <a:r>
              <a:rPr lang="ru-RU" sz="1600" dirty="0">
                <a:latin typeface="Times New Roman"/>
              </a:rPr>
              <a:t>«</a:t>
            </a:r>
            <a:r>
              <a:rPr lang="ru-RU" sz="1600">
                <a:latin typeface="Times New Roman"/>
              </a:rPr>
              <a:t>Мы – избиратели»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>
                <a:latin typeface="Times New Roman"/>
              </a:rPr>
              <a:t>информационно-познавательный </a:t>
            </a:r>
            <a:r>
              <a:rPr lang="ru-RU" sz="1600" dirty="0">
                <a:latin typeface="Times New Roman"/>
              </a:rPr>
              <a:t>дайджест «10 вопросов про </a:t>
            </a:r>
            <a:r>
              <a:rPr lang="ru-RU" sz="1600">
                <a:latin typeface="Times New Roman"/>
              </a:rPr>
              <a:t>выборы…»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>
                <a:latin typeface="Times New Roman"/>
                <a:ea typeface="Calibri"/>
              </a:rPr>
              <a:t>правовая </a:t>
            </a:r>
            <a:r>
              <a:rPr lang="ru-RU" sz="1600" dirty="0">
                <a:latin typeface="Times New Roman"/>
                <a:ea typeface="Calibri"/>
              </a:rPr>
              <a:t>интеллектуально-познавательная игра «Проголосуй </a:t>
            </a:r>
            <a:r>
              <a:rPr lang="ru-RU" sz="1600">
                <a:latin typeface="Times New Roman"/>
                <a:ea typeface="Calibri"/>
              </a:rPr>
              <a:t>первым!»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1999" y="3212976"/>
            <a:ext cx="4434073" cy="33589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4" y="3222087"/>
            <a:ext cx="4356485" cy="337011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0"/>
          <a:stretch/>
        </p:blipFill>
        <p:spPr>
          <a:xfrm>
            <a:off x="417141" y="302156"/>
            <a:ext cx="1136043" cy="155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44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21341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830">
            <a:off x="2984495" y="1933811"/>
            <a:ext cx="3258448" cy="270996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8908">
            <a:off x="230932" y="2981437"/>
            <a:ext cx="3024826" cy="2403068"/>
          </a:xfrm>
          <a:prstGeom prst="rect">
            <a:avLst/>
          </a:prstGeom>
          <a:noFill/>
          <a:ln>
            <a:noFill/>
          </a:ln>
          <a:effectLst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157">
            <a:off x="5908549" y="2979144"/>
            <a:ext cx="2981564" cy="2373786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Конкурсы\конкурсы 2021\Конкурс по повышению гражданско-правовой культуры избирателей\Номинация Играя, выбираем! Починковская ЦБ\правовой час  Выборы - шаг в будущее!\карточки интеллектуальное задани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09047">
            <a:off x="4712195" y="4959511"/>
            <a:ext cx="1639046" cy="144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Конкурсы\конкурсы 2021\Конкурс по повышению гражданско-правовой культуры избирателей\Номинация Играя, выбираем! Починковская ЦБ\правовой час  Выборы - шаг в будущее!\карточки интеллектуальное задание вопросы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6058">
            <a:off x="2825513" y="4820665"/>
            <a:ext cx="1512168" cy="168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60648"/>
            <a:ext cx="8640960" cy="2003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Правовая интеллектуально-познавательная игра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«Проголосуй первым!»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Цель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повышение гражданско-правовой культуры </a:t>
            </a:r>
            <a:r>
              <a:rPr lang="ru-RU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молодых избирателей,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формирование активной гражданской позиции молодежи, а </a:t>
            </a:r>
            <a:r>
              <a:rPr lang="ru-RU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также развитие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волевых, лидерских качеств личности</a:t>
            </a:r>
            <a:r>
              <a:rPr lang="ru-RU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формирование духа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коллективизма и взаимопомощи </a:t>
            </a:r>
            <a:r>
              <a:rPr lang="ru-RU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внутри команды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5473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67"/>
            <a:ext cx="92122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22960" y="272842"/>
            <a:ext cx="597666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/>
                <a:ea typeface="Calibri"/>
              </a:rPr>
              <a:t>Информационная выставка «#PROВыборы»</a:t>
            </a:r>
          </a:p>
          <a:p>
            <a:pPr algn="ctr"/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5125" name="Picture 5" descr="D:\Конкурсы\конкурсы 2021\Конкурс по повышению гражданско-правовой культуры избирателей\Номинация Информационные материалы библиотек о выборах  Починковская ЦБ\Приложение 3. фото с мероприятий\информационная выставка\информационная выставка RROВыбор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997" y="1916832"/>
            <a:ext cx="3316195" cy="34563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Конкурсы\конкурсы 2021\Конкурс по повышению гражданско-правовой культуры избирателей\Номинация Информационные материалы библиотек о выборах  Починковская ЦБ\Приложение 3. фото с мероприятий\информационная выставка\информинутки у выстав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2610290" cy="30963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Конкурсы\конкурсы 2021\Конкурс по повышению гражданско-правовой культуры избирателей\Номинация Информационные материалы библиотек о выборах  Починковская ЦБ\Приложение 3. фото с мероприятий\информационная выставка\информ.буклеты пользователям Ц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679" y="2708920"/>
            <a:ext cx="2566817" cy="36724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604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49" y="0"/>
            <a:ext cx="92122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260648"/>
            <a:ext cx="784887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/>
                <a:ea typeface="Calibri"/>
              </a:rPr>
              <a:t>Информационные печатные материалы о выборах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2376264" cy="336901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60" y="980728"/>
            <a:ext cx="2553244" cy="358046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62" y="764704"/>
            <a:ext cx="2375850" cy="350100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9" b="100000" l="0" r="97037">
                        <a14:foregroundMark x1="29815" y1="16509" x2="29815" y2="16509"/>
                        <a14:foregroundMark x1="70370" y1="20873" x2="70370" y2="20873"/>
                        <a14:foregroundMark x1="72037" y1="5882" x2="66296" y2="90702"/>
                        <a14:foregroundMark x1="13333" y1="34156" x2="39259" y2="92789"/>
                        <a14:foregroundMark x1="24949" y1="9865" x2="36917" y2="43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1" y="5013177"/>
            <a:ext cx="2052228" cy="1851742"/>
          </a:xfrm>
          <a:prstGeom prst="rect">
            <a:avLst/>
          </a:prstGeom>
        </p:spPr>
      </p:pic>
      <p:pic>
        <p:nvPicPr>
          <p:cNvPr id="6147" name="Picture 3" descr="D:\Конкурсы\конкурсы 2021\Конкурс по повышению гражданско-правовой культуры избирателей\Номинация Информационные материалы библиотек о выборах  Починковская ЦБ\Приложение 1. Информационные печатные и наглядныематериалы\Закладки для книг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22" b="99546" l="641" r="95673">
                        <a14:foregroundMark x1="79594" y1="51063" x2="9011" y2="48313"/>
                        <a14:foregroundMark x1="81979" y1="82375" x2="10954" y2="82375"/>
                        <a14:foregroundMark x1="82212" y1="60431" x2="641" y2="52268"/>
                        <a14:foregroundMark x1="81958" y1="44489" x2="52783" y2="49194"/>
                        <a14:foregroundMark x1="57774" y1="41667" x2="39731" y2="510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29245" y="3956671"/>
            <a:ext cx="2164812" cy="309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15" b="96869" l="0" r="97606">
                        <a14:foregroundMark x1="28545" y1="11971" x2="65378" y2="92634"/>
                        <a14:foregroundMark x1="79190" y1="10497" x2="29466" y2="94659"/>
                        <a14:foregroundMark x1="67219" y1="49171" x2="97422" y2="51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9" y="3625786"/>
            <a:ext cx="2195736" cy="22745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8" b="100000" l="9981" r="89922">
                        <a14:foregroundMark x1="48159" y1="59561" x2="47965" y2="89535"/>
                        <a14:foregroundMark x1="43314" y1="59044" x2="68314" y2="58140"/>
                        <a14:foregroundMark x1="65019" y1="67959" x2="75678" y2="74806"/>
                        <a14:foregroundMark x1="64632" y1="75711" x2="75484" y2="72351"/>
                        <a14:foregroundMark x1="70833" y1="81525" x2="71899" y2="79070"/>
                        <a14:foregroundMark x1="40019" y1="18734" x2="48547" y2="18992"/>
                        <a14:backgroundMark x1="58527" y1="16279" x2="75291" y2="17313"/>
                        <a14:backgroundMark x1="38178" y1="18992" x2="50194" y2="16150"/>
                        <a14:backgroundMark x1="33624" y1="96641" x2="54651" y2="97158"/>
                        <a14:backgroundMark x1="71415" y1="24935" x2="71415" y2="41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97" y="4265712"/>
            <a:ext cx="3268830" cy="24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928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471</Words>
  <Application>Microsoft Office PowerPoint</Application>
  <PresentationFormat>Экран (4:3)</PresentationFormat>
  <Paragraphs>55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BIBL-10</dc:creator>
  <cp:lastModifiedBy>Sergey</cp:lastModifiedBy>
  <cp:revision>58</cp:revision>
  <dcterms:created xsi:type="dcterms:W3CDTF">2021-11-17T08:22:14Z</dcterms:created>
  <dcterms:modified xsi:type="dcterms:W3CDTF">2021-12-01T14:33:35Z</dcterms:modified>
</cp:coreProperties>
</file>