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59" r:id="rId3"/>
    <p:sldId id="257" r:id="rId4"/>
    <p:sldId id="258" r:id="rId5"/>
    <p:sldId id="260" r:id="rId6"/>
    <p:sldId id="262" r:id="rId7"/>
    <p:sldId id="263" r:id="rId8"/>
    <p:sldId id="264" r:id="rId9"/>
    <p:sldId id="266" r:id="rId10"/>
    <p:sldId id="267" r:id="rId11"/>
    <p:sldId id="286" r:id="rId12"/>
    <p:sldId id="268" r:id="rId13"/>
    <p:sldId id="265" r:id="rId14"/>
    <p:sldId id="261" r:id="rId15"/>
    <p:sldId id="272" r:id="rId16"/>
    <p:sldId id="269" r:id="rId17"/>
    <p:sldId id="270" r:id="rId18"/>
    <p:sldId id="273" r:id="rId19"/>
    <p:sldId id="271" r:id="rId20"/>
    <p:sldId id="274" r:id="rId21"/>
    <p:sldId id="275" r:id="rId22"/>
    <p:sldId id="276" r:id="rId23"/>
    <p:sldId id="277" r:id="rId24"/>
    <p:sldId id="278" r:id="rId25"/>
    <p:sldId id="284" r:id="rId26"/>
    <p:sldId id="285" r:id="rId27"/>
    <p:sldId id="279" r:id="rId28"/>
    <p:sldId id="280" r:id="rId29"/>
    <p:sldId id="282" r:id="rId30"/>
    <p:sldId id="288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6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278" userDrawn="1">
          <p15:clr>
            <a:srgbClr val="A4A3A4"/>
          </p15:clr>
        </p15:guide>
        <p15:guide id="4" orient="horz" pos="2546" userDrawn="1">
          <p15:clr>
            <a:srgbClr val="A4A3A4"/>
          </p15:clr>
        </p15:guide>
        <p15:guide id="5" pos="143" userDrawn="1">
          <p15:clr>
            <a:srgbClr val="A4A3A4"/>
          </p15:clr>
        </p15:guide>
        <p15:guide id="6" pos="7287" userDrawn="1">
          <p15:clr>
            <a:srgbClr val="A4A3A4"/>
          </p15:clr>
        </p15:guide>
        <p15:guide id="7" pos="6924" userDrawn="1">
          <p15:clr>
            <a:srgbClr val="A4A3A4"/>
          </p15:clr>
        </p15:guide>
        <p15:guide id="8" pos="393" userDrawn="1">
          <p15:clr>
            <a:srgbClr val="A4A3A4"/>
          </p15:clr>
        </p15:guide>
        <p15:guide id="9" orient="horz" pos="4088" userDrawn="1">
          <p15:clr>
            <a:srgbClr val="A4A3A4"/>
          </p15:clr>
        </p15:guide>
        <p15:guide id="11" pos="4248" userDrawn="1">
          <p15:clr>
            <a:srgbClr val="A4A3A4"/>
          </p15:clr>
        </p15:guide>
        <p15:guide id="12" pos="642" userDrawn="1">
          <p15:clr>
            <a:srgbClr val="A4A3A4"/>
          </p15:clr>
        </p15:guide>
        <p15:guide id="13" orient="horz" pos="2228" userDrawn="1">
          <p15:clr>
            <a:srgbClr val="A4A3A4"/>
          </p15:clr>
        </p15:guide>
        <p15:guide id="14" pos="75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493B"/>
    <a:srgbClr val="508928"/>
    <a:srgbClr val="09493D"/>
    <a:srgbClr val="FFFFFF"/>
    <a:srgbClr val="E5E5E5"/>
    <a:srgbClr val="08483C"/>
    <a:srgbClr val="FEFEFE"/>
    <a:srgbClr val="064E39"/>
    <a:srgbClr val="104D42"/>
    <a:srgbClr val="0D4C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450" y="114"/>
      </p:cViewPr>
      <p:guideLst>
        <p:guide orient="horz" pos="1366"/>
        <p:guide pos="3953"/>
        <p:guide orient="horz" pos="278"/>
        <p:guide orient="horz" pos="2546"/>
        <p:guide pos="143"/>
        <p:guide pos="7287"/>
        <p:guide pos="6924"/>
        <p:guide pos="393"/>
        <p:guide orient="horz" pos="4088"/>
        <p:guide pos="4248"/>
        <p:guide pos="642"/>
        <p:guide orient="horz" pos="2228"/>
        <p:guide pos="75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EC43-198C-4AB2-A32B-B3FC74084087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1908-6325-48AB-A2E1-0D64A46ED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308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EC43-198C-4AB2-A32B-B3FC74084087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1908-6325-48AB-A2E1-0D64A46ED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90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EC43-198C-4AB2-A32B-B3FC74084087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1908-6325-48AB-A2E1-0D64A46ED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319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EC43-198C-4AB2-A32B-B3FC74084087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1908-6325-48AB-A2E1-0D64A46ED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085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EC43-198C-4AB2-A32B-B3FC74084087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1908-6325-48AB-A2E1-0D64A46ED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954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EC43-198C-4AB2-A32B-B3FC74084087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1908-6325-48AB-A2E1-0D64A46ED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928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EC43-198C-4AB2-A32B-B3FC74084087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1908-6325-48AB-A2E1-0D64A46ED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010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EC43-198C-4AB2-A32B-B3FC74084087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1908-6325-48AB-A2E1-0D64A46ED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566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EC43-198C-4AB2-A32B-B3FC74084087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1908-6325-48AB-A2E1-0D64A46ED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163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EC43-198C-4AB2-A32B-B3FC74084087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1908-6325-48AB-A2E1-0D64A46ED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793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EC43-198C-4AB2-A32B-B3FC74084087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1908-6325-48AB-A2E1-0D64A46ED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894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48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CEC43-198C-4AB2-A32B-B3FC74084087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51908-6325-48AB-A2E1-0D64A46ED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73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hdphoto" Target="../media/hdphoto1.wdp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1.wdp"/><Relationship Id="rId7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microsoft.com/office/2007/relationships/hdphoto" Target="../media/hdphoto1.wdp"/><Relationship Id="rId7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microsoft.com/office/2007/relationships/hdphoto" Target="../media/hdphoto1.wdp"/><Relationship Id="rId7" Type="http://schemas.openxmlformats.org/officeDocument/2006/relationships/image" Target="../media/image10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10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11164" r="8029"/>
          <a:stretch/>
        </p:blipFill>
        <p:spPr>
          <a:xfrm>
            <a:off x="8586" y="-3613"/>
            <a:ext cx="12192000" cy="6858000"/>
          </a:xfrm>
          <a:prstGeom prst="rect">
            <a:avLst/>
          </a:prstGeom>
          <a:solidFill>
            <a:srgbClr val="09493D"/>
          </a:solidFill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52672" t="72478" r="8029" b="1"/>
          <a:stretch/>
        </p:blipFill>
        <p:spPr>
          <a:xfrm rot="10800000">
            <a:off x="828299" y="-7018"/>
            <a:ext cx="5929444" cy="188740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67331" b="67425"/>
          <a:stretch/>
        </p:blipFill>
        <p:spPr>
          <a:xfrm>
            <a:off x="3891776" y="3064141"/>
            <a:ext cx="659561" cy="61820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/>
          <a:srcRect l="35563" r="36162" b="68121"/>
          <a:stretch/>
        </p:blipFill>
        <p:spPr>
          <a:xfrm>
            <a:off x="5492381" y="3264721"/>
            <a:ext cx="373370" cy="395832"/>
          </a:xfrm>
          <a:prstGeom prst="rect">
            <a:avLst/>
          </a:prstGeom>
        </p:spPr>
      </p:pic>
      <p:sp>
        <p:nvSpPr>
          <p:cNvPr id="53" name="Прямоугольник с двумя скругленными соседними углами 52"/>
          <p:cNvSpPr/>
          <p:nvPr/>
        </p:nvSpPr>
        <p:spPr>
          <a:xfrm rot="5400000">
            <a:off x="5633830" y="-4056980"/>
            <a:ext cx="932927" cy="12200588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99493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67331" b="67425"/>
          <a:stretch/>
        </p:blipFill>
        <p:spPr>
          <a:xfrm>
            <a:off x="11553963" y="4326673"/>
            <a:ext cx="513832" cy="4816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/>
          <a:srcRect l="67732" t="34990" b="33695"/>
          <a:stretch/>
        </p:blipFill>
        <p:spPr>
          <a:xfrm>
            <a:off x="4613967" y="5154842"/>
            <a:ext cx="657099" cy="59961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/>
          <a:srcRect l="35563" r="36162" b="68121"/>
          <a:stretch/>
        </p:blipFill>
        <p:spPr>
          <a:xfrm>
            <a:off x="11232515" y="3367252"/>
            <a:ext cx="332046" cy="35202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/>
          <a:srcRect l="-1" t="34227" r="68567" b="33007"/>
          <a:stretch/>
        </p:blipFill>
        <p:spPr>
          <a:xfrm>
            <a:off x="9290236" y="4839783"/>
            <a:ext cx="309755" cy="30360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/>
          <a:srcRect l="-1" t="34227" r="68567" b="33007"/>
          <a:stretch/>
        </p:blipFill>
        <p:spPr>
          <a:xfrm>
            <a:off x="3111728" y="5604825"/>
            <a:ext cx="470799" cy="46145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/>
          <a:srcRect l="35563" r="36162" b="68121"/>
          <a:stretch/>
        </p:blipFill>
        <p:spPr>
          <a:xfrm>
            <a:off x="6878129" y="6263300"/>
            <a:ext cx="570060" cy="60435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9642" y="1171110"/>
            <a:ext cx="1474113" cy="147828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67331" b="67425"/>
          <a:stretch/>
        </p:blipFill>
        <p:spPr>
          <a:xfrm>
            <a:off x="5646299" y="5287723"/>
            <a:ext cx="495300" cy="4642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6"/>
          <a:srcRect l="67732" t="34990" b="33695"/>
          <a:stretch/>
        </p:blipFill>
        <p:spPr>
          <a:xfrm>
            <a:off x="9588445" y="3976824"/>
            <a:ext cx="419640" cy="38292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67331" b="67425"/>
          <a:stretch/>
        </p:blipFill>
        <p:spPr>
          <a:xfrm>
            <a:off x="7382363" y="3658897"/>
            <a:ext cx="433014" cy="40586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6"/>
          <a:srcRect l="-1" t="34227" r="68567" b="33007"/>
          <a:stretch/>
        </p:blipFill>
        <p:spPr>
          <a:xfrm>
            <a:off x="5753969" y="4687565"/>
            <a:ext cx="347762" cy="33198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/>
          <a:srcRect l="67732" t="34990" b="33695"/>
          <a:stretch/>
        </p:blipFill>
        <p:spPr>
          <a:xfrm>
            <a:off x="1305152" y="5430578"/>
            <a:ext cx="265738" cy="2424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65443" y="5019552"/>
            <a:ext cx="4585508" cy="1330692"/>
          </a:xfrm>
          <a:prstGeom prst="rect">
            <a:avLst/>
          </a:prstGeom>
          <a:solidFill>
            <a:srgbClr val="09493D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0" y="1576850"/>
            <a:ext cx="5715262" cy="59392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178054" y="1578207"/>
            <a:ext cx="5433250" cy="559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2900" spc="-30">
                <a:solidFill>
                  <a:srgbClr val="99493B"/>
                </a:solidFill>
                <a:latin typeface="Franklin Gothic Heavy" panose="020B0903020102020204" pitchFamily="34" charset="0"/>
              </a:rPr>
              <a:t>НИЖЕГОРОДСКАЯ ЛЕНИНКА</a:t>
            </a:r>
            <a:r>
              <a:rPr lang="en-US" sz="2900" spc="-30">
                <a:solidFill>
                  <a:srgbClr val="99493B"/>
                </a:solidFill>
                <a:latin typeface="Franklin Gothic Heavy" panose="020B0903020102020204" pitchFamily="34" charset="0"/>
              </a:rPr>
              <a:t> </a:t>
            </a:r>
            <a:endParaRPr lang="ru-RU" sz="2900" spc="-30" dirty="0">
              <a:solidFill>
                <a:srgbClr val="99493B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422085" y="1880390"/>
            <a:ext cx="5787087" cy="62938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6115902" y="1903028"/>
            <a:ext cx="5433250" cy="562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2900" spc="60" dirty="0">
                <a:solidFill>
                  <a:srgbClr val="99493B"/>
                </a:solidFill>
                <a:latin typeface="Franklin Gothic Heavy" panose="020B0903020102020204" pitchFamily="34" charset="0"/>
              </a:rPr>
              <a:t>В СОЦИАЛЬНЫХ СЕТЯХ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6"/>
          <a:srcRect l="-1" t="34227" r="68567" b="33007"/>
          <a:stretch/>
        </p:blipFill>
        <p:spPr>
          <a:xfrm>
            <a:off x="8275155" y="5639083"/>
            <a:ext cx="1026948" cy="10065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33099" t="34227" r="34920" b="33007"/>
          <a:stretch/>
        </p:blipFill>
        <p:spPr>
          <a:xfrm>
            <a:off x="283522" y="2892482"/>
            <a:ext cx="1165003" cy="11194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84892" y="354541"/>
            <a:ext cx="441068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chemeClr val="bg1"/>
                </a:solidFill>
                <a:latin typeface="Arial Narrow" panose="020B0606020202030204" pitchFamily="34" charset="0"/>
                <a:ea typeface="Gulim" panose="020B0600000101010101" pitchFamily="34" charset="-127"/>
                <a:cs typeface="Arial" panose="020B0604020202020204" pitchFamily="34" charset="0"/>
              </a:rPr>
              <a:t>Ловись</a:t>
            </a:r>
            <a:r>
              <a:rPr lang="ru-RU" sz="3200" b="1" dirty="0">
                <a:solidFill>
                  <a:schemeClr val="bg1"/>
                </a:solidFill>
                <a:latin typeface="Arial Narrow" panose="020B0606020202030204" pitchFamily="34" charset="0"/>
                <a:ea typeface="Gulim" panose="020B0600000101010101" pitchFamily="34" charset="-127"/>
                <a:cs typeface="Arial" panose="020B0604020202020204" pitchFamily="34" charset="0"/>
              </a:rPr>
              <a:t>, читатель,</a:t>
            </a:r>
          </a:p>
          <a:p>
            <a:r>
              <a:rPr lang="ru-RU" sz="3200" b="1" dirty="0">
                <a:solidFill>
                  <a:schemeClr val="bg1"/>
                </a:solidFill>
                <a:latin typeface="Arial Narrow" panose="020B0606020202030204" pitchFamily="34" charset="0"/>
                <a:ea typeface="Gulim" panose="020B0600000101010101" pitchFamily="34" charset="-127"/>
                <a:cs typeface="Arial" panose="020B0604020202020204" pitchFamily="34" charset="0"/>
              </a:rPr>
              <a:t>большой и маленький!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6"/>
          <a:srcRect l="35563" r="36162" b="68121"/>
          <a:stretch/>
        </p:blipFill>
        <p:spPr>
          <a:xfrm>
            <a:off x="1527602" y="845191"/>
            <a:ext cx="520012" cy="551296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6"/>
          <a:srcRect l="-1" t="34227" r="68567" b="33007"/>
          <a:stretch/>
        </p:blipFill>
        <p:spPr>
          <a:xfrm>
            <a:off x="3659569" y="232600"/>
            <a:ext cx="1026948" cy="100657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6"/>
          <a:srcRect l="67732" t="34990" b="33695"/>
          <a:stretch/>
        </p:blipFill>
        <p:spPr>
          <a:xfrm>
            <a:off x="5479166" y="-63215"/>
            <a:ext cx="773169" cy="70552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1" y="4308677"/>
            <a:ext cx="2457795" cy="2540983"/>
          </a:xfrm>
          <a:prstGeom prst="rect">
            <a:avLst/>
          </a:prstGeom>
          <a:solidFill>
            <a:srgbClr val="094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42975" y="5488133"/>
            <a:ext cx="50255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300" dirty="0">
                <a:solidFill>
                  <a:schemeClr val="bg1"/>
                </a:solidFill>
                <a:latin typeface="Arial Narrow" panose="020B0606020202030204" pitchFamily="34" charset="0"/>
              </a:rPr>
              <a:t>заведующая отделом организации</a:t>
            </a:r>
          </a:p>
          <a:p>
            <a:pPr>
              <a:lnSpc>
                <a:spcPts val="2600"/>
              </a:lnSpc>
            </a:pPr>
            <a:r>
              <a:rPr lang="ru-RU" sz="2300" dirty="0">
                <a:solidFill>
                  <a:schemeClr val="bg1"/>
                </a:solidFill>
                <a:latin typeface="Arial Narrow" panose="020B0606020202030204" pitchFamily="34" charset="0"/>
              </a:rPr>
              <a:t>библиотечного обслуживания НГОУНБ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3455" y="4936385"/>
            <a:ext cx="4668264" cy="59740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ru-RU" sz="2550" b="1" dirty="0">
                <a:solidFill>
                  <a:schemeClr val="bg1"/>
                </a:solidFill>
                <a:latin typeface="Arial Narrow" panose="020B0606020202030204" pitchFamily="34" charset="0"/>
              </a:rPr>
              <a:t>Наталья </a:t>
            </a:r>
            <a:r>
              <a:rPr lang="ru-RU" sz="2550" b="1">
                <a:solidFill>
                  <a:schemeClr val="bg1"/>
                </a:solidFill>
                <a:latin typeface="Arial Narrow" panose="020B0606020202030204" pitchFamily="34" charset="0"/>
              </a:rPr>
              <a:t>Васильевна Захарченко,</a:t>
            </a:r>
            <a:endParaRPr lang="ru-RU" sz="255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776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11164" r="80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14523" t="17634" r="35077" b="26116"/>
          <a:stretch/>
        </p:blipFill>
        <p:spPr>
          <a:xfrm>
            <a:off x="634930" y="3812692"/>
            <a:ext cx="3672282" cy="2202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/>
          <a:srcRect l="10929" t="17857" r="30840" b="24553"/>
          <a:stretch/>
        </p:blipFill>
        <p:spPr>
          <a:xfrm>
            <a:off x="7764845" y="3812692"/>
            <a:ext cx="3803268" cy="2202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/>
          <a:srcRect l="14443" t="16741" r="36395" b="25000"/>
          <a:stretch/>
        </p:blipFill>
        <p:spPr>
          <a:xfrm>
            <a:off x="4470193" y="3812692"/>
            <a:ext cx="3131671" cy="2202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339375" y="639522"/>
            <a:ext cx="5682146" cy="938758"/>
          </a:xfrm>
          <a:prstGeom prst="rect">
            <a:avLst/>
          </a:prstGeom>
          <a:solidFill>
            <a:srgbClr val="08483C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l="11179" t="17857" r="30967" b="25223"/>
          <a:stretch/>
        </p:blipFill>
        <p:spPr>
          <a:xfrm>
            <a:off x="634930" y="1412774"/>
            <a:ext cx="3672810" cy="2161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/>
          <a:srcRect l="31259" t="43750" r="36865" b="11607"/>
          <a:stretch/>
        </p:blipFill>
        <p:spPr>
          <a:xfrm>
            <a:off x="4470193" y="1408328"/>
            <a:ext cx="3131671" cy="21659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/>
          <a:srcRect l="10929" t="18081" r="30840" b="25447"/>
          <a:stretch/>
        </p:blipFill>
        <p:spPr>
          <a:xfrm>
            <a:off x="7764845" y="1408328"/>
            <a:ext cx="3803268" cy="21659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27014" y="200465"/>
            <a:ext cx="11701462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41910" y="156539"/>
            <a:ext cx="109912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Детская </a:t>
            </a:r>
            <a:r>
              <a:rPr lang="ru-RU" sz="3000" b="1" dirty="0" err="1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СтереоСтраничка</a:t>
            </a:r>
            <a:endParaRPr lang="ru-RU" sz="3000" b="1" dirty="0">
              <a:solidFill>
                <a:srgbClr val="08483C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708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11164" r="80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27014" y="200465"/>
            <a:ext cx="11701462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41910" y="156539"/>
            <a:ext cx="109912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Детская </a:t>
            </a:r>
            <a:r>
              <a:rPr lang="ru-RU" sz="3000" b="1" dirty="0" err="1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СтереоСтраничка</a:t>
            </a:r>
            <a:r>
              <a:rPr lang="ru-RU" sz="30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. Раскраски и игры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38467" t="26843" r="16483" b="19312"/>
          <a:stretch/>
        </p:blipFill>
        <p:spPr>
          <a:xfrm>
            <a:off x="1294544" y="3739587"/>
            <a:ext cx="4496753" cy="2750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36305" t="27804" r="14140" b="24760"/>
          <a:stretch/>
        </p:blipFill>
        <p:spPr>
          <a:xfrm>
            <a:off x="1318089" y="1034272"/>
            <a:ext cx="4473208" cy="23947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47837" t="26522" r="27115" b="12901"/>
          <a:stretch/>
        </p:blipFill>
        <p:spPr>
          <a:xfrm>
            <a:off x="6743332" y="1062969"/>
            <a:ext cx="4159130" cy="54267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7218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11164" r="80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27014" y="200465"/>
            <a:ext cx="11701462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29384" y="156539"/>
            <a:ext cx="109912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Listen&amp;Learn</a:t>
            </a:r>
            <a:r>
              <a:rPr lang="ru-RU" sz="30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. </a:t>
            </a:r>
            <a:r>
              <a:rPr lang="ru-RU" sz="3000" b="1" dirty="0" err="1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СтереоСтраницы</a:t>
            </a:r>
            <a:r>
              <a:rPr lang="ru-RU" sz="30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 на английском языке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4944" t="18527" r="35168" b="32201"/>
          <a:stretch/>
        </p:blipFill>
        <p:spPr>
          <a:xfrm>
            <a:off x="1298753" y="975629"/>
            <a:ext cx="9477591" cy="55140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4245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11164" r="80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227014" y="200465"/>
            <a:ext cx="11701462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29384" y="156539"/>
            <a:ext cx="109912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Команда проекта </a:t>
            </a:r>
            <a:r>
              <a:rPr lang="ru-RU" sz="3000" b="1" dirty="0" err="1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СтереоСтраницы</a:t>
            </a:r>
            <a:endParaRPr lang="ru-RU" sz="3000" b="1" dirty="0">
              <a:solidFill>
                <a:srgbClr val="08483C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16678" y="867076"/>
            <a:ext cx="4320418" cy="5997498"/>
          </a:xfrm>
          <a:prstGeom prst="rect">
            <a:avLst/>
          </a:prstGeom>
          <a:solidFill>
            <a:srgbClr val="08483C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8281957" y="1095836"/>
            <a:ext cx="3094269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300" b="1" dirty="0">
                <a:solidFill>
                  <a:schemeClr val="bg1"/>
                </a:solidFill>
                <a:latin typeface="Arial Narrow" panose="020B0606020202030204" pitchFamily="34" charset="0"/>
              </a:rPr>
              <a:t>8</a:t>
            </a:r>
            <a:r>
              <a:rPr lang="ru-RU" sz="3300" dirty="0">
                <a:solidFill>
                  <a:schemeClr val="bg1"/>
                </a:solidFill>
                <a:latin typeface="Arial Narrow" panose="020B0606020202030204" pitchFamily="34" charset="0"/>
              </a:rPr>
              <a:t> специалистов</a:t>
            </a:r>
          </a:p>
          <a:p>
            <a:pPr algn="r"/>
            <a:endParaRPr lang="ru-RU" sz="15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ru-RU" sz="3300" b="1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ru-RU" sz="3300" dirty="0">
                <a:solidFill>
                  <a:schemeClr val="bg1"/>
                </a:solidFill>
                <a:latin typeface="Arial Narrow" panose="020B0606020202030204" pitchFamily="34" charset="0"/>
              </a:rPr>
              <a:t> структурных</a:t>
            </a:r>
          </a:p>
          <a:p>
            <a:pPr algn="r"/>
            <a:r>
              <a:rPr lang="ru-RU" sz="3300" dirty="0">
                <a:solidFill>
                  <a:schemeClr val="bg1"/>
                </a:solidFill>
                <a:latin typeface="Arial Narrow" panose="020B0606020202030204" pitchFamily="34" charset="0"/>
              </a:rPr>
              <a:t>подразделений</a:t>
            </a:r>
          </a:p>
          <a:p>
            <a:pPr algn="r"/>
            <a:endParaRPr lang="ru-RU" sz="15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ru-RU" sz="3300" dirty="0">
                <a:solidFill>
                  <a:schemeClr val="bg1"/>
                </a:solidFill>
                <a:latin typeface="Arial Narrow" panose="020B0606020202030204" pitchFamily="34" charset="0"/>
              </a:rPr>
              <a:t>более </a:t>
            </a:r>
            <a:r>
              <a:rPr lang="ru-RU" sz="3300" b="1" dirty="0">
                <a:solidFill>
                  <a:schemeClr val="bg1"/>
                </a:solidFill>
                <a:latin typeface="Arial Narrow" panose="020B0606020202030204" pitchFamily="34" charset="0"/>
              </a:rPr>
              <a:t>100</a:t>
            </a:r>
          </a:p>
          <a:p>
            <a:pPr algn="r"/>
            <a:r>
              <a:rPr lang="ru-RU" sz="3300" dirty="0">
                <a:solidFill>
                  <a:schemeClr val="bg1"/>
                </a:solidFill>
                <a:latin typeface="Arial Narrow" panose="020B0606020202030204" pitchFamily="34" charset="0"/>
              </a:rPr>
              <a:t>аудиозаписей</a:t>
            </a:r>
          </a:p>
          <a:p>
            <a:pPr algn="r"/>
            <a:r>
              <a:rPr lang="ru-RU" sz="3300" dirty="0">
                <a:solidFill>
                  <a:schemeClr val="bg1"/>
                </a:solidFill>
                <a:latin typeface="Arial Narrow" panose="020B0606020202030204" pitchFamily="34" charset="0"/>
              </a:rPr>
              <a:t>и видеороликов</a:t>
            </a:r>
          </a:p>
          <a:p>
            <a:pPr algn="r"/>
            <a:endParaRPr lang="ru-RU" sz="15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ru-RU" sz="3300" dirty="0">
                <a:solidFill>
                  <a:schemeClr val="bg1"/>
                </a:solidFill>
                <a:latin typeface="Arial Narrow" panose="020B0606020202030204" pitchFamily="34" charset="0"/>
              </a:rPr>
              <a:t>около</a:t>
            </a:r>
            <a:r>
              <a:rPr lang="ru-RU" sz="3300" b="1" dirty="0">
                <a:solidFill>
                  <a:schemeClr val="bg1"/>
                </a:solidFill>
                <a:latin typeface="Arial Narrow" panose="020B0606020202030204" pitchFamily="34" charset="0"/>
              </a:rPr>
              <a:t> 1 000 000</a:t>
            </a:r>
          </a:p>
          <a:p>
            <a:pPr algn="r"/>
            <a:r>
              <a:rPr lang="ru-RU" sz="3300" dirty="0">
                <a:solidFill>
                  <a:schemeClr val="bg1"/>
                </a:solidFill>
                <a:latin typeface="Arial Narrow" panose="020B0606020202030204" pitchFamily="34" charset="0"/>
              </a:rPr>
              <a:t>прослушиваний</a:t>
            </a:r>
          </a:p>
          <a:p>
            <a:pPr algn="r"/>
            <a:r>
              <a:rPr lang="ru-RU" sz="3300" dirty="0">
                <a:solidFill>
                  <a:schemeClr val="bg1"/>
                </a:solidFill>
                <a:latin typeface="Arial Narrow" panose="020B0606020202030204" pitchFamily="34" charset="0"/>
              </a:rPr>
              <a:t>и просмотров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967" b="4020"/>
          <a:stretch/>
        </p:blipFill>
        <p:spPr>
          <a:xfrm>
            <a:off x="1019176" y="1126161"/>
            <a:ext cx="7262782" cy="53833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9351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11164" r="80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7981627" y="4878794"/>
            <a:ext cx="3946848" cy="1979206"/>
          </a:xfrm>
          <a:prstGeom prst="rect">
            <a:avLst/>
          </a:prstGeom>
          <a:solidFill>
            <a:srgbClr val="08483C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825446" y="765201"/>
            <a:ext cx="8742667" cy="1245999"/>
          </a:xfrm>
          <a:prstGeom prst="rect">
            <a:avLst/>
          </a:prstGeom>
          <a:solidFill>
            <a:srgbClr val="08483C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7014" y="200465"/>
            <a:ext cx="11701462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81620" y="169686"/>
            <a:ext cx="972734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Виртуальные художественные выставки и </a:t>
            </a:r>
            <a:r>
              <a:rPr lang="ru-RU" sz="3000" b="1" dirty="0" err="1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фотоэкспозиции</a:t>
            </a:r>
            <a:endParaRPr lang="ru-RU" sz="3000" b="1" dirty="0">
              <a:solidFill>
                <a:srgbClr val="08483C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0929" t="19034" r="35609" b="27557"/>
          <a:stretch/>
        </p:blipFill>
        <p:spPr>
          <a:xfrm>
            <a:off x="4481685" y="3932622"/>
            <a:ext cx="3690256" cy="2329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10929" t="18750" r="35359" b="27687"/>
          <a:stretch/>
        </p:blipFill>
        <p:spPr>
          <a:xfrm>
            <a:off x="623888" y="3932623"/>
            <a:ext cx="3697894" cy="2329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11054" t="18973" r="35484" b="27679"/>
          <a:stretch/>
        </p:blipFill>
        <p:spPr>
          <a:xfrm>
            <a:off x="623888" y="1413581"/>
            <a:ext cx="3697894" cy="22124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11054" t="18973" r="35610" b="27902"/>
          <a:stretch/>
        </p:blipFill>
        <p:spPr>
          <a:xfrm>
            <a:off x="4481685" y="1413581"/>
            <a:ext cx="3690256" cy="2220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825446" y="763657"/>
            <a:ext cx="8836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>
                <a:solidFill>
                  <a:schemeClr val="bg1"/>
                </a:solidFill>
                <a:latin typeface="Arial Narrow" panose="020B0606020202030204" pitchFamily="34" charset="0"/>
              </a:rPr>
              <a:t>более 50 000 просмотров и позитивной обратной связи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/>
          <a:srcRect l="34653" t="15920" r="10330"/>
          <a:stretch/>
        </p:blipFill>
        <p:spPr>
          <a:xfrm>
            <a:off x="8331844" y="1413581"/>
            <a:ext cx="3236269" cy="3683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8341915" y="5259358"/>
            <a:ext cx="33299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200" dirty="0">
                <a:solidFill>
                  <a:schemeClr val="bg1"/>
                </a:solidFill>
                <a:latin typeface="Arial Narrow" panose="020B0606020202030204" pitchFamily="34" charset="0"/>
              </a:rPr>
              <a:t>Художник-пейзажист,</a:t>
            </a:r>
          </a:p>
          <a:p>
            <a:pPr algn="r"/>
            <a:r>
              <a:rPr lang="ru-RU" sz="2200" dirty="0">
                <a:solidFill>
                  <a:schemeClr val="bg1"/>
                </a:solidFill>
                <a:latin typeface="Arial Narrow" panose="020B0606020202030204" pitchFamily="34" charset="0"/>
              </a:rPr>
              <a:t>член Союза художников РФ</a:t>
            </a:r>
          </a:p>
          <a:p>
            <a:pPr algn="r"/>
            <a:r>
              <a:rPr lang="ru-RU" sz="2200" b="1" dirty="0">
                <a:solidFill>
                  <a:schemeClr val="bg1"/>
                </a:solidFill>
                <a:latin typeface="Arial Narrow" panose="020B0606020202030204" pitchFamily="34" charset="0"/>
              </a:rPr>
              <a:t>Александр Рябинин</a:t>
            </a:r>
          </a:p>
        </p:txBody>
      </p:sp>
    </p:spTree>
    <p:extLst>
      <p:ext uri="{BB962C8B-B14F-4D97-AF65-F5344CB8AC3E}">
        <p14:creationId xmlns:p14="http://schemas.microsoft.com/office/powerpoint/2010/main" val="854561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11164" r="80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825446" y="765201"/>
            <a:ext cx="8742667" cy="1245999"/>
          </a:xfrm>
          <a:prstGeom prst="rect">
            <a:avLst/>
          </a:prstGeom>
          <a:solidFill>
            <a:srgbClr val="08483C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7014" y="200465"/>
            <a:ext cx="11701462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22636" y="169687"/>
            <a:ext cx="395813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Литературные пленэры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825446" y="763657"/>
            <a:ext cx="8836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>
                <a:solidFill>
                  <a:schemeClr val="bg1"/>
                </a:solidFill>
                <a:latin typeface="Arial Narrow" panose="020B0606020202030204" pitchFamily="34" charset="0"/>
              </a:rPr>
              <a:t>более 65 000 просмотров и позитивной обратной связи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1988" t="21875" r="20612" b="22633"/>
          <a:stretch/>
        </p:blipFill>
        <p:spPr>
          <a:xfrm>
            <a:off x="7992643" y="1435827"/>
            <a:ext cx="3575470" cy="2330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19622" t="24435" r="37546" b="22442"/>
          <a:stretch/>
        </p:blipFill>
        <p:spPr>
          <a:xfrm>
            <a:off x="641118" y="1435827"/>
            <a:ext cx="3473681" cy="2330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/>
          <a:srcRect l="28740" t="21557" r="24445" b="22934"/>
          <a:stretch/>
        </p:blipFill>
        <p:spPr>
          <a:xfrm>
            <a:off x="4265619" y="4091721"/>
            <a:ext cx="3576205" cy="2440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/>
          <a:srcRect l="34667" t="21307" r="19759" b="21496"/>
          <a:stretch/>
        </p:blipFill>
        <p:spPr>
          <a:xfrm>
            <a:off x="7992643" y="4091721"/>
            <a:ext cx="3575470" cy="24329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/>
          <a:srcRect l="17203" t="21686" r="31927" b="18844"/>
          <a:stretch/>
        </p:blipFill>
        <p:spPr>
          <a:xfrm>
            <a:off x="4265619" y="1435827"/>
            <a:ext cx="3576205" cy="2330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/>
          <a:srcRect l="18056" t="22822" r="37310" b="21118"/>
          <a:stretch/>
        </p:blipFill>
        <p:spPr>
          <a:xfrm>
            <a:off x="641118" y="4091721"/>
            <a:ext cx="3473681" cy="2440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6314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11164" r="80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27013" y="200465"/>
            <a:ext cx="11701463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36147" y="202737"/>
            <a:ext cx="1102641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Сообщества отделов </a:t>
            </a:r>
            <a:r>
              <a:rPr lang="ru-RU" sz="2600" b="1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Нижегородской Ленинки </a:t>
            </a:r>
            <a:r>
              <a:rPr lang="ru-RU" sz="26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в социальной сети </a:t>
            </a:r>
            <a:r>
              <a:rPr lang="ru-RU" sz="2600" b="1" dirty="0" err="1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ВКонтакте</a:t>
            </a:r>
            <a:endParaRPr lang="ru-RU" sz="2600" b="1" dirty="0">
              <a:solidFill>
                <a:srgbClr val="08483C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31320" t="21605" r="40022" b="65802"/>
          <a:stretch/>
        </p:blipFill>
        <p:spPr>
          <a:xfrm>
            <a:off x="654322" y="1193937"/>
            <a:ext cx="5241275" cy="1295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31320" t="66667" r="40022" b="20632"/>
          <a:stretch/>
        </p:blipFill>
        <p:spPr>
          <a:xfrm>
            <a:off x="654322" y="3098478"/>
            <a:ext cx="5241275" cy="13065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347634" y="1668759"/>
            <a:ext cx="251976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9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Отдел краеведческой литературы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63601" y="3511913"/>
            <a:ext cx="32893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9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Отдел редких книг</a:t>
            </a:r>
          </a:p>
          <a:p>
            <a:pPr algn="r"/>
            <a:r>
              <a:rPr lang="ru-RU" sz="19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и рукописей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l="31576" t="70000" r="39930" b="17654"/>
          <a:stretch/>
        </p:blipFill>
        <p:spPr>
          <a:xfrm>
            <a:off x="6346315" y="1190353"/>
            <a:ext cx="5202371" cy="127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l="31389" t="58518" r="39930" b="28642"/>
          <a:stretch/>
        </p:blipFill>
        <p:spPr>
          <a:xfrm>
            <a:off x="607801" y="5014166"/>
            <a:ext cx="5245100" cy="132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/>
          <a:srcRect l="31389" t="24444" r="39930" b="62717"/>
          <a:stretch/>
        </p:blipFill>
        <p:spPr>
          <a:xfrm>
            <a:off x="6270006" y="3987099"/>
            <a:ext cx="5278680" cy="132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2836190" y="5556564"/>
            <a:ext cx="301671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9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Отдел нотно-музыкальной литературы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/>
          <a:srcRect l="31458" t="75321" r="39882" b="14074"/>
          <a:stretch/>
        </p:blipFill>
        <p:spPr>
          <a:xfrm>
            <a:off x="6345791" y="2371502"/>
            <a:ext cx="5202895" cy="1090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/>
          <a:srcRect l="31527" t="63985" r="40139" b="24568"/>
          <a:stretch/>
        </p:blipFill>
        <p:spPr>
          <a:xfrm>
            <a:off x="6270006" y="5157453"/>
            <a:ext cx="5278680" cy="11775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8632083" y="5512629"/>
            <a:ext cx="279057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9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Отдел литературы</a:t>
            </a:r>
          </a:p>
          <a:p>
            <a:pPr algn="r"/>
            <a:r>
              <a:rPr lang="ru-RU" sz="19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на иностранных языках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133361" y="2611634"/>
            <a:ext cx="32893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9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Отдел «Публичный центр</a:t>
            </a:r>
          </a:p>
          <a:p>
            <a:pPr algn="r"/>
            <a:r>
              <a:rPr lang="ru-RU" sz="1900" b="1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правовой информации»</a:t>
            </a:r>
            <a:endParaRPr lang="ru-RU" sz="1900" b="1" dirty="0">
              <a:solidFill>
                <a:srgbClr val="08483C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036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11164" r="80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27013" y="200465"/>
            <a:ext cx="11701463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7225" y="202737"/>
            <a:ext cx="1102641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vk.com/club186610787</a:t>
            </a:r>
            <a:endParaRPr lang="ru-RU" sz="2600" b="1" dirty="0">
              <a:solidFill>
                <a:srgbClr val="08483C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89660" y="242980"/>
            <a:ext cx="65958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055E97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200" b="1" dirty="0">
                <a:solidFill>
                  <a:srgbClr val="99493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Сообщество отдела краеведческой литературы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37361" t="57787" r="41250" b="13027"/>
          <a:stretch/>
        </p:blipFill>
        <p:spPr>
          <a:xfrm>
            <a:off x="623888" y="3777268"/>
            <a:ext cx="3503574" cy="27215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37361" t="11234" r="41250" b="12963"/>
          <a:stretch/>
        </p:blipFill>
        <p:spPr>
          <a:xfrm>
            <a:off x="8536174" y="1065267"/>
            <a:ext cx="3028010" cy="5433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37361" t="19505" r="41389" b="24445"/>
          <a:stretch/>
        </p:blipFill>
        <p:spPr>
          <a:xfrm>
            <a:off x="4503905" y="1060483"/>
            <a:ext cx="3655826" cy="5433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l="36667" t="11398" r="30648" b="45686"/>
          <a:stretch/>
        </p:blipFill>
        <p:spPr>
          <a:xfrm>
            <a:off x="623888" y="1065266"/>
            <a:ext cx="3503574" cy="26000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4769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11164" r="80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27013" y="200465"/>
            <a:ext cx="11701463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7225" y="202737"/>
            <a:ext cx="1102641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youtube.com/channel/UCXaDUK7cDMv1uOhVHm0Kz_w</a:t>
            </a:r>
            <a:endParaRPr lang="ru-RU" sz="2600" b="1" dirty="0">
              <a:solidFill>
                <a:srgbClr val="08483C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77134" y="242980"/>
            <a:ext cx="65958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200" b="1" dirty="0">
                <a:solidFill>
                  <a:srgbClr val="99493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Краеведческие </a:t>
            </a:r>
            <a:r>
              <a:rPr lang="ru-RU" sz="2200" b="1" dirty="0" err="1">
                <a:solidFill>
                  <a:srgbClr val="99493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плейлисты</a:t>
            </a:r>
            <a:endParaRPr lang="ru-RU" sz="2200" b="1" dirty="0">
              <a:solidFill>
                <a:srgbClr val="99493B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6823" t="21094" r="38872" b="5989"/>
          <a:stretch/>
        </p:blipFill>
        <p:spPr>
          <a:xfrm>
            <a:off x="8395966" y="924447"/>
            <a:ext cx="3162828" cy="5565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36823" t="16267" r="32431" b="10399"/>
          <a:stretch/>
        </p:blipFill>
        <p:spPr>
          <a:xfrm>
            <a:off x="4591355" y="947126"/>
            <a:ext cx="3720322" cy="5542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36677" t="21875" r="24378" b="16667"/>
          <a:stretch/>
        </p:blipFill>
        <p:spPr>
          <a:xfrm>
            <a:off x="639386" y="2617257"/>
            <a:ext cx="3852183" cy="3872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l="28185" t="18489" r="31113" b="61719"/>
          <a:stretch/>
        </p:blipFill>
        <p:spPr>
          <a:xfrm>
            <a:off x="623888" y="947126"/>
            <a:ext cx="3867681" cy="10531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9297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11164" r="80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27012" y="200465"/>
            <a:ext cx="11701463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7225" y="202737"/>
            <a:ext cx="1102641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vk.com/</a:t>
            </a:r>
            <a:r>
              <a:rPr lang="en-US" sz="2600" b="1" dirty="0" err="1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public_center</a:t>
            </a:r>
            <a:endParaRPr lang="ru-RU" sz="2600" b="1" dirty="0">
              <a:solidFill>
                <a:srgbClr val="08483C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45490" y="242980"/>
            <a:ext cx="78400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055E97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200" b="1" dirty="0">
                <a:solidFill>
                  <a:srgbClr val="99493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Сообщество отдела «Публичный центр правовой информации»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6801" t="25796" r="30901" b="31478"/>
          <a:stretch/>
        </p:blipFill>
        <p:spPr>
          <a:xfrm>
            <a:off x="635896" y="2697647"/>
            <a:ext cx="3288402" cy="37920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46859" t="20428" r="30641" b="24530"/>
          <a:stretch/>
        </p:blipFill>
        <p:spPr>
          <a:xfrm>
            <a:off x="7655118" y="997705"/>
            <a:ext cx="3859009" cy="5526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36571" t="12891" r="40806" b="68598"/>
          <a:stretch/>
        </p:blipFill>
        <p:spPr>
          <a:xfrm>
            <a:off x="635896" y="914399"/>
            <a:ext cx="3288402" cy="1596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34246" t="18125" r="39751" b="5937"/>
          <a:stretch/>
        </p:blipFill>
        <p:spPr>
          <a:xfrm>
            <a:off x="4106877" y="981558"/>
            <a:ext cx="3366191" cy="55427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/>
          <a:srcRect l="35475" t="35937" r="40630" b="26562"/>
          <a:stretch/>
        </p:blipFill>
        <p:spPr>
          <a:xfrm>
            <a:off x="4106348" y="3553842"/>
            <a:ext cx="3366719" cy="2970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1408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11164" r="802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227013" y="200465"/>
            <a:ext cx="11701463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9770" t="9856" r="11302" b="17500"/>
          <a:stretch/>
        </p:blipFill>
        <p:spPr>
          <a:xfrm>
            <a:off x="624027" y="1011234"/>
            <a:ext cx="10944086" cy="5478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08601" y="86048"/>
            <a:ext cx="20537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ngounb</a:t>
            </a:r>
            <a:r>
              <a:rPr lang="ru-RU" sz="36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.</a:t>
            </a:r>
            <a:r>
              <a:rPr lang="en-US" sz="3600" b="1" dirty="0" err="1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ru</a:t>
            </a:r>
            <a:endParaRPr lang="ru-RU" sz="3600" b="1" dirty="0">
              <a:solidFill>
                <a:srgbClr val="08483C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165029" y="3633853"/>
            <a:ext cx="2594610" cy="452690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99493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071960" y="260948"/>
            <a:ext cx="65958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055E97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200" b="1" dirty="0">
                <a:solidFill>
                  <a:srgbClr val="99493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Официальный сайт НГОУНБ</a:t>
            </a:r>
          </a:p>
        </p:txBody>
      </p:sp>
    </p:spTree>
    <p:extLst>
      <p:ext uri="{BB962C8B-B14F-4D97-AF65-F5344CB8AC3E}">
        <p14:creationId xmlns:p14="http://schemas.microsoft.com/office/powerpoint/2010/main" val="50082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11164" r="80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27014" y="200465"/>
            <a:ext cx="11701462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7225" y="202737"/>
            <a:ext cx="1102641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vk.com/</a:t>
            </a:r>
            <a:r>
              <a:rPr lang="en-US" sz="2600" b="1" dirty="0" err="1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zadelie</a:t>
            </a:r>
            <a:endParaRPr lang="ru-RU" sz="2600" b="1" dirty="0">
              <a:solidFill>
                <a:srgbClr val="08483C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54685" y="255506"/>
            <a:ext cx="943081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055E97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100" b="1" dirty="0">
                <a:solidFill>
                  <a:srgbClr val="99493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Сообщество объединения любителей комиксов и настольных игр «</a:t>
            </a:r>
            <a:r>
              <a:rPr lang="ru-RU" sz="2100" b="1" dirty="0" err="1">
                <a:solidFill>
                  <a:srgbClr val="99493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Заделье</a:t>
            </a:r>
            <a:r>
              <a:rPr lang="ru-RU" sz="2100" b="1" dirty="0">
                <a:solidFill>
                  <a:srgbClr val="99493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31519" t="31763" r="2497" b="21180"/>
          <a:stretch/>
        </p:blipFill>
        <p:spPr>
          <a:xfrm>
            <a:off x="623887" y="2150533"/>
            <a:ext cx="10944225" cy="43391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34252" t="14931" r="27485" b="62847"/>
          <a:stretch/>
        </p:blipFill>
        <p:spPr>
          <a:xfrm>
            <a:off x="623888" y="924150"/>
            <a:ext cx="3472124" cy="10823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7386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11164" r="80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27014" y="200465"/>
            <a:ext cx="11701462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7225" y="202737"/>
            <a:ext cx="1102641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vk.com/club108535466</a:t>
            </a:r>
            <a:endParaRPr lang="ru-RU" sz="2500" b="1" dirty="0">
              <a:solidFill>
                <a:srgbClr val="08483C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04997" y="255506"/>
            <a:ext cx="92679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tabLst>
                <a:tab pos="2878138" algn="l"/>
              </a:tabLst>
            </a:pPr>
            <a:r>
              <a:rPr lang="ru-RU" sz="1900" dirty="0">
                <a:solidFill>
                  <a:srgbClr val="055E97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000" b="1" dirty="0">
                <a:solidFill>
                  <a:srgbClr val="99493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Сообщество отдела редких книг и рукописей «Нижегородский скрипторий»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6834" t="24190" r="33862" b="29283"/>
          <a:stretch/>
        </p:blipFill>
        <p:spPr>
          <a:xfrm>
            <a:off x="7620384" y="944182"/>
            <a:ext cx="3943251" cy="2556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21889" t="45949" r="3018" b="18866"/>
          <a:stretch/>
        </p:blipFill>
        <p:spPr>
          <a:xfrm>
            <a:off x="623888" y="3642751"/>
            <a:ext cx="10939748" cy="2846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29176" t="27199" r="36856" b="10532"/>
          <a:stretch/>
        </p:blipFill>
        <p:spPr>
          <a:xfrm>
            <a:off x="4525660" y="944182"/>
            <a:ext cx="2545991" cy="2556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28786" t="30209" r="35294" b="21148"/>
          <a:stretch/>
        </p:blipFill>
        <p:spPr>
          <a:xfrm>
            <a:off x="619411" y="924150"/>
            <a:ext cx="3357517" cy="2556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7030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11164" r="80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27014" y="200465"/>
            <a:ext cx="11701462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7225" y="202737"/>
            <a:ext cx="1102641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vk.com/</a:t>
            </a:r>
            <a:r>
              <a:rPr lang="en-US" sz="2600" b="1" dirty="0" err="1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ino_nn</a:t>
            </a:r>
            <a:endParaRPr lang="ru-RU" sz="2600" b="1" dirty="0">
              <a:solidFill>
                <a:srgbClr val="08483C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55013" y="242980"/>
            <a:ext cx="82179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055E97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200" b="1" dirty="0">
                <a:solidFill>
                  <a:srgbClr val="99493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Сообщество отдела литературы на иностранных языках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6683" t="20023" r="2497" b="8219"/>
          <a:stretch/>
        </p:blipFill>
        <p:spPr>
          <a:xfrm>
            <a:off x="623888" y="924151"/>
            <a:ext cx="10939749" cy="5666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0234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11164" r="80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27014" y="200465"/>
            <a:ext cx="11701462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7225" y="202737"/>
            <a:ext cx="1102641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vk.com/club192241932</a:t>
            </a:r>
            <a:endParaRPr lang="ru-RU" sz="2600" b="1" dirty="0">
              <a:solidFill>
                <a:srgbClr val="08483C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29961" y="242980"/>
            <a:ext cx="82179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200" b="1" dirty="0">
                <a:solidFill>
                  <a:srgbClr val="99493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Сообщество отдела нотно-музыкальной литературы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32040" t="16516" r="25492" b="65856"/>
          <a:stretch/>
        </p:blipFill>
        <p:spPr>
          <a:xfrm>
            <a:off x="623888" y="924150"/>
            <a:ext cx="8012112" cy="1803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32821" t="33680" r="3018" b="15162"/>
          <a:stretch/>
        </p:blipFill>
        <p:spPr>
          <a:xfrm>
            <a:off x="623888" y="2727702"/>
            <a:ext cx="8012112" cy="37853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32170" t="21644" r="48308" b="9375"/>
          <a:stretch/>
        </p:blipFill>
        <p:spPr>
          <a:xfrm>
            <a:off x="8806872" y="924149"/>
            <a:ext cx="2756502" cy="55889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2450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11164" r="80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27014" y="200465"/>
            <a:ext cx="11701462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26697" y="200168"/>
            <a:ext cx="537198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600" b="1" dirty="0">
                <a:solidFill>
                  <a:srgbClr val="08483C"/>
                </a:solidFill>
                <a:effectLst>
                  <a:outerShdw blurRad="38100" dist="38100" dir="2700000" algn="tl">
                    <a:prstClr val="white">
                      <a:alpha val="43000"/>
                    </a:prstClr>
                  </a:outerShdw>
                </a:effectLst>
                <a:latin typeface="Arial Narrow" panose="020B0606020202030204" pitchFamily="34" charset="0"/>
              </a:rPr>
              <a:t>Еженедельный комплект </a:t>
            </a:r>
            <a:r>
              <a:rPr lang="en-US" sz="2600" b="1" dirty="0">
                <a:solidFill>
                  <a:srgbClr val="08483C"/>
                </a:solidFill>
                <a:effectLst>
                  <a:outerShdw blurRad="38100" dist="38100" dir="2700000" algn="tl">
                    <a:prstClr val="white">
                      <a:alpha val="43000"/>
                    </a:prstClr>
                  </a:outerShdw>
                </a:effectLst>
                <a:latin typeface="Arial Narrow" panose="020B0606020202030204" pitchFamily="34" charset="0"/>
              </a:rPr>
              <a:t>online-</a:t>
            </a:r>
            <a:r>
              <a:rPr lang="ru-RU" sz="2600" b="1" dirty="0">
                <a:solidFill>
                  <a:srgbClr val="08483C"/>
                </a:solidFill>
                <a:effectLst>
                  <a:outerShdw blurRad="38100" dist="38100" dir="2700000" algn="tl">
                    <a:prstClr val="white">
                      <a:alpha val="43000"/>
                    </a:prstClr>
                  </a:outerShdw>
                </a:effectLst>
                <a:latin typeface="Arial Narrow" panose="020B0606020202030204" pitchFamily="34" charset="0"/>
              </a:rPr>
              <a:t>афиш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" r="5260"/>
          <a:stretch/>
        </p:blipFill>
        <p:spPr>
          <a:xfrm>
            <a:off x="3368016" y="1466314"/>
            <a:ext cx="2717846" cy="4087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 r="5862"/>
          <a:stretch/>
        </p:blipFill>
        <p:spPr>
          <a:xfrm>
            <a:off x="8883201" y="1466314"/>
            <a:ext cx="2684912" cy="4087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0" r="6551"/>
          <a:stretch/>
        </p:blipFill>
        <p:spPr>
          <a:xfrm>
            <a:off x="6146798" y="1466314"/>
            <a:ext cx="2675467" cy="4087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" r="6144"/>
          <a:stretch/>
        </p:blipFill>
        <p:spPr>
          <a:xfrm>
            <a:off x="623886" y="1466314"/>
            <a:ext cx="2683193" cy="4087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4685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11164" r="80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27014" y="200465"/>
            <a:ext cx="11701462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26697" y="200168"/>
            <a:ext cx="412484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600" b="1" dirty="0">
                <a:solidFill>
                  <a:srgbClr val="08483C"/>
                </a:solidFill>
                <a:effectLst>
                  <a:outerShdw blurRad="38100" dist="38100" dir="2700000" algn="tl">
                    <a:prstClr val="white">
                      <a:alpha val="43000"/>
                    </a:prstClr>
                  </a:outerShdw>
                </a:effectLst>
                <a:latin typeface="Arial Narrow" panose="020B0606020202030204" pitchFamily="34" charset="0"/>
              </a:rPr>
              <a:t>Информационные партнеры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34791" t="36984" r="39584" b="16031"/>
          <a:stretch/>
        </p:blipFill>
        <p:spPr>
          <a:xfrm>
            <a:off x="4304696" y="3631963"/>
            <a:ext cx="2804709" cy="28577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" b="1575"/>
          <a:stretch/>
        </p:blipFill>
        <p:spPr>
          <a:xfrm>
            <a:off x="4304697" y="822537"/>
            <a:ext cx="2804708" cy="26987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Группа 15"/>
          <p:cNvGrpSpPr/>
          <p:nvPr/>
        </p:nvGrpSpPr>
        <p:grpSpPr>
          <a:xfrm>
            <a:off x="7469024" y="822536"/>
            <a:ext cx="4099087" cy="5667163"/>
            <a:chOff x="4781683" y="849098"/>
            <a:chExt cx="3826329" cy="5092164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2" b="77920"/>
            <a:stretch/>
          </p:blipFill>
          <p:spPr>
            <a:xfrm>
              <a:off x="4785825" y="849098"/>
              <a:ext cx="3822187" cy="12531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" t="30236" r="137" b="1569"/>
            <a:stretch/>
          </p:blipFill>
          <p:spPr>
            <a:xfrm>
              <a:off x="4781683" y="2102265"/>
              <a:ext cx="3821054" cy="383899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Прямоугольник 11"/>
          <p:cNvSpPr/>
          <p:nvPr/>
        </p:nvSpPr>
        <p:spPr>
          <a:xfrm>
            <a:off x="209445" y="5359121"/>
            <a:ext cx="3946848" cy="1498879"/>
          </a:xfrm>
          <a:prstGeom prst="rect">
            <a:avLst/>
          </a:prstGeom>
          <a:solidFill>
            <a:srgbClr val="08483C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43885" y="5772141"/>
            <a:ext cx="370340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000"/>
              </a:lnSpc>
            </a:pPr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Татьяна Маркина</a:t>
            </a:r>
          </a:p>
          <a:p>
            <a:pPr algn="r">
              <a:lnSpc>
                <a:spcPts val="2000"/>
              </a:lnSpc>
            </a:pPr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</a:rPr>
              <a:t>руководитель команды региональных представителей </a:t>
            </a:r>
            <a:r>
              <a:rPr lang="ru-RU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ВКонтакте</a:t>
            </a:r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в России и СНГ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/>
          <a:srcRect t="5149"/>
          <a:stretch/>
        </p:blipFill>
        <p:spPr>
          <a:xfrm>
            <a:off x="623888" y="822537"/>
            <a:ext cx="3316752" cy="4817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2679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11164" r="80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27014" y="200465"/>
            <a:ext cx="11701462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30677" y="200168"/>
            <a:ext cx="1133836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600" b="1" dirty="0">
                <a:solidFill>
                  <a:srgbClr val="08483C"/>
                </a:solidFill>
                <a:effectLst>
                  <a:outerShdw blurRad="38100" dist="38100" dir="2700000" algn="tl">
                    <a:prstClr val="white">
                      <a:alpha val="43000"/>
                    </a:prstClr>
                  </a:outerShdw>
                </a:effectLst>
                <a:latin typeface="Arial Narrow" panose="020B0606020202030204" pitchFamily="34" charset="0"/>
              </a:rPr>
              <a:t>Совместные акции и </a:t>
            </a:r>
            <a:r>
              <a:rPr lang="ru-RU" sz="2600" b="1" dirty="0" err="1">
                <a:solidFill>
                  <a:srgbClr val="08483C"/>
                </a:solidFill>
                <a:effectLst>
                  <a:outerShdw blurRad="38100" dist="38100" dir="2700000" algn="tl">
                    <a:prstClr val="white">
                      <a:alpha val="43000"/>
                    </a:prstClr>
                  </a:outerShdw>
                </a:effectLst>
                <a:latin typeface="Arial Narrow" panose="020B0606020202030204" pitchFamily="34" charset="0"/>
              </a:rPr>
              <a:t>флешмобы</a:t>
            </a:r>
            <a:r>
              <a:rPr lang="ru-RU" sz="2600" b="1" dirty="0">
                <a:solidFill>
                  <a:srgbClr val="08483C"/>
                </a:solidFill>
                <a:effectLst>
                  <a:outerShdw blurRad="38100" dist="38100" dir="2700000" algn="tl">
                    <a:prstClr val="white">
                      <a:alpha val="43000"/>
                    </a:prstClr>
                  </a:outerShdw>
                </a:effectLst>
                <a:latin typeface="Arial Narrow" panose="020B0606020202030204" pitchFamily="34" charset="0"/>
              </a:rPr>
              <a:t>                                                                      </a:t>
            </a:r>
            <a:r>
              <a:rPr lang="ru-RU" sz="2600" dirty="0">
                <a:solidFill>
                  <a:srgbClr val="08483C"/>
                </a:solidFill>
                <a:effectLst>
                  <a:outerShdw blurRad="38100" dist="38100" dir="2700000" algn="tl">
                    <a:prstClr val="white">
                      <a:alpha val="43000"/>
                    </a:prstClr>
                  </a:outerShdw>
                </a:effectLst>
                <a:latin typeface="Arial Narrow" panose="020B0606020202030204" pitchFamily="34" charset="0"/>
              </a:rPr>
              <a:t>2020-2021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8806" t="16063" r="41598" b="28082"/>
          <a:stretch/>
        </p:blipFill>
        <p:spPr>
          <a:xfrm>
            <a:off x="618139" y="963090"/>
            <a:ext cx="3496661" cy="27530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/>
          <a:srcRect l="22999" t="15625" r="21395" b="24945"/>
          <a:stretch/>
        </p:blipFill>
        <p:spPr>
          <a:xfrm>
            <a:off x="623888" y="3908845"/>
            <a:ext cx="4652175" cy="2615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/>
          <a:srcRect l="22012" t="15843" r="39558" b="25604"/>
          <a:stretch/>
        </p:blipFill>
        <p:spPr>
          <a:xfrm>
            <a:off x="4332325" y="963090"/>
            <a:ext cx="3298443" cy="27530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/>
          <a:srcRect l="27188" t="3579" r="28437"/>
          <a:stretch/>
        </p:blipFill>
        <p:spPr>
          <a:xfrm>
            <a:off x="5467496" y="3908845"/>
            <a:ext cx="2221778" cy="2615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0707" y="3908845"/>
            <a:ext cx="3687406" cy="2615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9400017" y="963089"/>
            <a:ext cx="2791983" cy="2753099"/>
          </a:xfrm>
          <a:prstGeom prst="rect">
            <a:avLst/>
          </a:prstGeom>
          <a:solidFill>
            <a:srgbClr val="08483C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9554198" y="1041371"/>
            <a:ext cx="2108689" cy="2749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Донецк</a:t>
            </a:r>
          </a:p>
          <a:p>
            <a:pPr algn="r"/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Москва</a:t>
            </a:r>
          </a:p>
          <a:p>
            <a:pPr algn="r"/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С.-Петербург</a:t>
            </a:r>
          </a:p>
          <a:p>
            <a:pPr algn="r"/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Тула</a:t>
            </a:r>
          </a:p>
          <a:p>
            <a:pPr algn="r"/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Киров</a:t>
            </a:r>
          </a:p>
          <a:p>
            <a:pPr algn="r"/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Рязань</a:t>
            </a:r>
          </a:p>
          <a:p>
            <a:pPr algn="r">
              <a:lnSpc>
                <a:spcPts val="2000"/>
              </a:lnSpc>
            </a:pPr>
            <a:endParaRPr lang="ru-RU" sz="2000" b="1" dirty="0">
              <a:solidFill>
                <a:srgbClr val="055E97"/>
              </a:solidFill>
              <a:latin typeface="Arial Narrow" panose="020B060602020203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/>
          <a:srcRect l="5001" t="7570" r="5624" b="8803"/>
          <a:stretch/>
        </p:blipFill>
        <p:spPr>
          <a:xfrm>
            <a:off x="7843589" y="963090"/>
            <a:ext cx="1777689" cy="27530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2854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11164" r="80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1759" t="12384" r="47788" b="9375"/>
          <a:stretch/>
        </p:blipFill>
        <p:spPr>
          <a:xfrm>
            <a:off x="623888" y="927629"/>
            <a:ext cx="3874842" cy="5596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227014" y="200465"/>
            <a:ext cx="11701462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26697" y="200168"/>
            <a:ext cx="363112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600" b="1" dirty="0">
                <a:solidFill>
                  <a:srgbClr val="08483C"/>
                </a:solidFill>
                <a:effectLst>
                  <a:outerShdw blurRad="38100" dist="38100" dir="2700000" algn="tl">
                    <a:prstClr val="white">
                      <a:alpha val="43000"/>
                    </a:prstClr>
                  </a:outerShdw>
                </a:effectLst>
                <a:latin typeface="Arial Narrow" panose="020B0606020202030204" pitchFamily="34" charset="0"/>
              </a:rPr>
              <a:t>instagram.com/</a:t>
            </a:r>
            <a:r>
              <a:rPr lang="en-US" sz="2600" b="1" dirty="0" err="1">
                <a:solidFill>
                  <a:srgbClr val="08483C"/>
                </a:solidFill>
                <a:effectLst>
                  <a:outerShdw blurRad="38100" dist="38100" dir="2700000" algn="tl">
                    <a:prstClr val="white">
                      <a:alpha val="43000"/>
                    </a:prstClr>
                  </a:outerShdw>
                </a:effectLst>
                <a:latin typeface="Arial Narrow" panose="020B0606020202030204" pitchFamily="34" charset="0"/>
              </a:rPr>
              <a:t>nn_leninka</a:t>
            </a:r>
            <a:endParaRPr lang="ru-RU" sz="2600" b="1" dirty="0">
              <a:solidFill>
                <a:srgbClr val="08483C"/>
              </a:solidFill>
              <a:effectLst>
                <a:outerShdw blurRad="38100" dist="38100" dir="2700000" algn="tl">
                  <a:prstClr val="white">
                    <a:alpha val="43000"/>
                  </a:prstClr>
                </a:outerShdw>
              </a:effectLst>
              <a:latin typeface="Arial Narrow" panose="020B060602020203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755581" y="921377"/>
            <a:ext cx="6812532" cy="5603249"/>
            <a:chOff x="4755581" y="921377"/>
            <a:chExt cx="6812532" cy="5603249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5"/>
            <a:srcRect l="23450" t="16158" r="33862" b="45733"/>
            <a:stretch/>
          </p:blipFill>
          <p:spPr>
            <a:xfrm>
              <a:off x="4755581" y="921378"/>
              <a:ext cx="6812532" cy="34190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6"/>
            <a:srcRect l="22195" t="33681" r="22861" b="34424"/>
            <a:stretch/>
          </p:blipFill>
          <p:spPr>
            <a:xfrm>
              <a:off x="4755581" y="4340440"/>
              <a:ext cx="6812532" cy="21841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7"/>
            <a:srcRect l="21845" t="16382" r="33175" b="58239"/>
            <a:stretch/>
          </p:blipFill>
          <p:spPr>
            <a:xfrm>
              <a:off x="4843463" y="921377"/>
              <a:ext cx="6643687" cy="21075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5732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11164" r="80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27014" y="200465"/>
            <a:ext cx="11701462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26697" y="200168"/>
            <a:ext cx="363112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600" b="1" dirty="0">
                <a:solidFill>
                  <a:srgbClr val="08483C"/>
                </a:solidFill>
                <a:effectLst>
                  <a:outerShdw blurRad="38100" dist="38100" dir="2700000" algn="tl">
                    <a:prstClr val="white">
                      <a:alpha val="43000"/>
                    </a:prstClr>
                  </a:outerShdw>
                </a:effectLst>
                <a:latin typeface="Arial Narrow" panose="020B0606020202030204" pitchFamily="34" charset="0"/>
              </a:rPr>
              <a:t>instagram.com/</a:t>
            </a:r>
            <a:r>
              <a:rPr lang="en-US" sz="2600" b="1" dirty="0" err="1">
                <a:solidFill>
                  <a:srgbClr val="08483C"/>
                </a:solidFill>
                <a:effectLst>
                  <a:outerShdw blurRad="38100" dist="38100" dir="2700000" algn="tl">
                    <a:prstClr val="white">
                      <a:alpha val="43000"/>
                    </a:prstClr>
                  </a:outerShdw>
                </a:effectLst>
                <a:latin typeface="Arial Narrow" panose="020B0606020202030204" pitchFamily="34" charset="0"/>
              </a:rPr>
              <a:t>nn_leninka</a:t>
            </a:r>
            <a:endParaRPr lang="ru-RU" sz="2600" b="1" dirty="0">
              <a:solidFill>
                <a:srgbClr val="08483C"/>
              </a:solidFill>
              <a:effectLst>
                <a:outerShdw blurRad="38100" dist="38100" dir="2700000" algn="tl">
                  <a:prstClr val="white">
                    <a:alpha val="43000"/>
                  </a:prst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7217" t="15082" r="38491" b="14538"/>
          <a:stretch/>
        </p:blipFill>
        <p:spPr>
          <a:xfrm>
            <a:off x="623888" y="924150"/>
            <a:ext cx="3331886" cy="5600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37217" t="12093" r="38186" b="17558"/>
          <a:stretch/>
        </p:blipFill>
        <p:spPr>
          <a:xfrm>
            <a:off x="4419873" y="924150"/>
            <a:ext cx="3323320" cy="5600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37065" t="18342" r="38338" b="11006"/>
          <a:stretch/>
        </p:blipFill>
        <p:spPr>
          <a:xfrm>
            <a:off x="8207292" y="924151"/>
            <a:ext cx="3360821" cy="5580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8442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1000"/>
                    </a14:imgEffect>
                  </a14:imgLayer>
                </a14:imgProps>
              </a:ext>
            </a:extLst>
          </a:blip>
          <a:srcRect l="11164" r="80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1082251" y="1588095"/>
            <a:ext cx="4742080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4000" contrast="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888" y="1226657"/>
            <a:ext cx="1690335" cy="1299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082249" y="2856971"/>
            <a:ext cx="5954655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82249" y="4105969"/>
            <a:ext cx="7604552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82247" y="5374845"/>
            <a:ext cx="10485866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" contrast="-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224" y="2542727"/>
            <a:ext cx="1259661" cy="1230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568" y="3896019"/>
            <a:ext cx="1088967" cy="1125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181" y="5105261"/>
            <a:ext cx="1749737" cy="1256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373625" y="4032110"/>
            <a:ext cx="76172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www.instagram.com/nn_leninka</a:t>
            </a:r>
            <a:endParaRPr lang="ru-RU" sz="3600" b="1" dirty="0">
              <a:solidFill>
                <a:srgbClr val="08483C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373625" y="1486740"/>
            <a:ext cx="29787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vk.com/</a:t>
            </a:r>
            <a:r>
              <a:rPr lang="en-US" sz="3600" b="1" dirty="0" err="1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nnounb</a:t>
            </a:r>
            <a:endParaRPr lang="ru-RU" sz="3600" b="1" dirty="0">
              <a:solidFill>
                <a:srgbClr val="08483C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373625" y="2799615"/>
            <a:ext cx="42178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facebook.com/</a:t>
            </a:r>
            <a:r>
              <a:rPr lang="en-US" sz="3600" b="1" dirty="0" err="1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nnounb</a:t>
            </a:r>
            <a:endParaRPr lang="ru-RU" sz="3600" b="1" dirty="0">
              <a:solidFill>
                <a:srgbClr val="08483C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73625" y="5348543"/>
            <a:ext cx="8844088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1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youtube.com/channel/UCXaDUK7cDMv1uOhVHm0Kz_w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/>
          <a:srcRect r="6593"/>
          <a:stretch/>
        </p:blipFill>
        <p:spPr>
          <a:xfrm>
            <a:off x="9135790" y="761376"/>
            <a:ext cx="3056210" cy="144459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182132" y="305172"/>
            <a:ext cx="74998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000"/>
              </a:lnSpc>
            </a:pPr>
            <a:r>
              <a:rPr lang="ru-RU" sz="33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Рады видеть вас в сообществах</a:t>
            </a:r>
          </a:p>
          <a:p>
            <a:pPr algn="r">
              <a:lnSpc>
                <a:spcPts val="4000"/>
              </a:lnSpc>
            </a:pPr>
            <a:r>
              <a:rPr lang="ru-RU" sz="3300" b="1">
                <a:solidFill>
                  <a:schemeClr val="bg1"/>
                </a:solidFill>
                <a:latin typeface="Arial Narrow" panose="020B0606020202030204" pitchFamily="34" charset="0"/>
              </a:rPr>
              <a:t>Нижегородской Ленинки</a:t>
            </a:r>
            <a:endParaRPr lang="ru-RU" sz="3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>
              <a:lnSpc>
                <a:spcPts val="4000"/>
              </a:lnSpc>
            </a:pPr>
            <a:r>
              <a:rPr lang="ru-RU" sz="33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социальных сетях!</a:t>
            </a:r>
          </a:p>
        </p:txBody>
      </p:sp>
    </p:spTree>
    <p:extLst>
      <p:ext uri="{BB962C8B-B14F-4D97-AF65-F5344CB8AC3E}">
        <p14:creationId xmlns:p14="http://schemas.microsoft.com/office/powerpoint/2010/main" val="2693726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11164" r="80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6576" t="16071" r="16005" b="18670"/>
          <a:stretch/>
        </p:blipFill>
        <p:spPr>
          <a:xfrm>
            <a:off x="623888" y="3465969"/>
            <a:ext cx="5002042" cy="30242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22069" t="16907" r="26332" b="22516"/>
          <a:stretch/>
        </p:blipFill>
        <p:spPr>
          <a:xfrm>
            <a:off x="623888" y="237189"/>
            <a:ext cx="5002042" cy="30838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23150" t="15625" r="24231" b="21579"/>
          <a:stretch/>
        </p:blipFill>
        <p:spPr>
          <a:xfrm>
            <a:off x="7092176" y="3465969"/>
            <a:ext cx="4475937" cy="30237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l="18383" t="18673" r="5131" b="12259"/>
          <a:stretch/>
        </p:blipFill>
        <p:spPr>
          <a:xfrm>
            <a:off x="6438402" y="225424"/>
            <a:ext cx="5129711" cy="309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" contrast="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2359" y="3569420"/>
            <a:ext cx="1097459" cy="8434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" contrast="-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1539" y="397622"/>
            <a:ext cx="815515" cy="796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64313" y="4179282"/>
            <a:ext cx="731533" cy="7622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72911" y="1433339"/>
            <a:ext cx="1172173" cy="851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8386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11164" r="8029"/>
          <a:stretch/>
        </p:blipFill>
        <p:spPr>
          <a:xfrm>
            <a:off x="8586" y="-3613"/>
            <a:ext cx="12192000" cy="6858000"/>
          </a:xfrm>
          <a:prstGeom prst="rect">
            <a:avLst/>
          </a:prstGeom>
          <a:solidFill>
            <a:srgbClr val="09493D"/>
          </a:solidFill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52672" t="72478" r="8029" b="1"/>
          <a:stretch/>
        </p:blipFill>
        <p:spPr>
          <a:xfrm rot="10800000">
            <a:off x="828299" y="-7018"/>
            <a:ext cx="5929444" cy="188740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67331" b="67425"/>
          <a:stretch/>
        </p:blipFill>
        <p:spPr>
          <a:xfrm>
            <a:off x="3891776" y="3064141"/>
            <a:ext cx="659561" cy="61820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/>
          <a:srcRect l="35563" r="36162" b="68121"/>
          <a:stretch/>
        </p:blipFill>
        <p:spPr>
          <a:xfrm>
            <a:off x="5492381" y="3264721"/>
            <a:ext cx="373370" cy="395832"/>
          </a:xfrm>
          <a:prstGeom prst="rect">
            <a:avLst/>
          </a:prstGeom>
        </p:spPr>
      </p:pic>
      <p:sp>
        <p:nvSpPr>
          <p:cNvPr id="53" name="Прямоугольник с двумя скругленными соседними углами 52"/>
          <p:cNvSpPr/>
          <p:nvPr/>
        </p:nvSpPr>
        <p:spPr>
          <a:xfrm rot="5400000">
            <a:off x="5633830" y="-4056980"/>
            <a:ext cx="932927" cy="12200588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99493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67331" b="67425"/>
          <a:stretch/>
        </p:blipFill>
        <p:spPr>
          <a:xfrm>
            <a:off x="11553963" y="4326673"/>
            <a:ext cx="513832" cy="4816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/>
          <a:srcRect l="67732" t="34990" b="33695"/>
          <a:stretch/>
        </p:blipFill>
        <p:spPr>
          <a:xfrm>
            <a:off x="4613967" y="5256440"/>
            <a:ext cx="657099" cy="59961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/>
          <a:srcRect l="35563" r="36162" b="68121"/>
          <a:stretch/>
        </p:blipFill>
        <p:spPr>
          <a:xfrm>
            <a:off x="11232515" y="3367252"/>
            <a:ext cx="332046" cy="35202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/>
          <a:srcRect l="-1" t="34227" r="68567" b="33007"/>
          <a:stretch/>
        </p:blipFill>
        <p:spPr>
          <a:xfrm>
            <a:off x="9290236" y="4839783"/>
            <a:ext cx="309755" cy="30360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/>
          <a:srcRect l="-1" t="34227" r="68567" b="33007"/>
          <a:stretch/>
        </p:blipFill>
        <p:spPr>
          <a:xfrm>
            <a:off x="3111728" y="5706423"/>
            <a:ext cx="470799" cy="46145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/>
          <a:srcRect l="35563" r="36162" b="68121"/>
          <a:stretch/>
        </p:blipFill>
        <p:spPr>
          <a:xfrm>
            <a:off x="6878129" y="6263300"/>
            <a:ext cx="570060" cy="60435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9642" y="1171110"/>
            <a:ext cx="1474113" cy="147828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67331" b="67425"/>
          <a:stretch/>
        </p:blipFill>
        <p:spPr>
          <a:xfrm>
            <a:off x="5646299" y="5287723"/>
            <a:ext cx="495300" cy="4642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6"/>
          <a:srcRect l="67732" t="34990" b="33695"/>
          <a:stretch/>
        </p:blipFill>
        <p:spPr>
          <a:xfrm>
            <a:off x="9588445" y="3976824"/>
            <a:ext cx="419640" cy="38292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67331" b="67425"/>
          <a:stretch/>
        </p:blipFill>
        <p:spPr>
          <a:xfrm>
            <a:off x="7382363" y="3658897"/>
            <a:ext cx="433014" cy="40586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6"/>
          <a:srcRect l="-1" t="34227" r="68567" b="33007"/>
          <a:stretch/>
        </p:blipFill>
        <p:spPr>
          <a:xfrm>
            <a:off x="5753969" y="4687565"/>
            <a:ext cx="347762" cy="33198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/>
          <a:srcRect l="67732" t="34990" b="33695"/>
          <a:stretch/>
        </p:blipFill>
        <p:spPr>
          <a:xfrm>
            <a:off x="1305152" y="5532176"/>
            <a:ext cx="265738" cy="2424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65443" y="5019552"/>
            <a:ext cx="4585508" cy="1330692"/>
          </a:xfrm>
          <a:prstGeom prst="rect">
            <a:avLst/>
          </a:prstGeom>
          <a:solidFill>
            <a:srgbClr val="09493D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0" y="1576850"/>
            <a:ext cx="5715262" cy="59392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178054" y="1578207"/>
            <a:ext cx="5433250" cy="559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2900" spc="-30">
                <a:solidFill>
                  <a:srgbClr val="99493B"/>
                </a:solidFill>
                <a:latin typeface="Franklin Gothic Heavy" panose="020B0903020102020204" pitchFamily="34" charset="0"/>
              </a:rPr>
              <a:t>НИЖЕГОРОДСКАЯ ЛЕНИНКА</a:t>
            </a:r>
            <a:r>
              <a:rPr lang="en-US" sz="2900" spc="-30">
                <a:solidFill>
                  <a:srgbClr val="99493B"/>
                </a:solidFill>
                <a:latin typeface="Franklin Gothic Heavy" panose="020B0903020102020204" pitchFamily="34" charset="0"/>
              </a:rPr>
              <a:t> </a:t>
            </a:r>
            <a:endParaRPr lang="ru-RU" sz="2900" spc="-30" dirty="0">
              <a:solidFill>
                <a:srgbClr val="99493B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422085" y="1880390"/>
            <a:ext cx="5787087" cy="62938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6115902" y="1903028"/>
            <a:ext cx="5433250" cy="562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2900" spc="60" dirty="0">
                <a:solidFill>
                  <a:srgbClr val="99493B"/>
                </a:solidFill>
                <a:latin typeface="Franklin Gothic Heavy" panose="020B0903020102020204" pitchFamily="34" charset="0"/>
              </a:rPr>
              <a:t>В СОЦИАЛЬНЫХ СЕТЯХ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6"/>
          <a:srcRect l="-1" t="34227" r="68567" b="33007"/>
          <a:stretch/>
        </p:blipFill>
        <p:spPr>
          <a:xfrm>
            <a:off x="8275155" y="5639083"/>
            <a:ext cx="1026948" cy="10065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33099" t="34227" r="34920" b="33007"/>
          <a:stretch/>
        </p:blipFill>
        <p:spPr>
          <a:xfrm>
            <a:off x="283522" y="2892482"/>
            <a:ext cx="1165003" cy="111948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6"/>
          <a:srcRect l="35563" r="36162" b="68121"/>
          <a:stretch/>
        </p:blipFill>
        <p:spPr>
          <a:xfrm>
            <a:off x="1527602" y="845191"/>
            <a:ext cx="520012" cy="551296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6"/>
          <a:srcRect l="-1" t="34227" r="68567" b="33007"/>
          <a:stretch/>
        </p:blipFill>
        <p:spPr>
          <a:xfrm>
            <a:off x="3659569" y="232600"/>
            <a:ext cx="1026948" cy="100657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6"/>
          <a:srcRect l="67732" t="34990" b="33695"/>
          <a:stretch/>
        </p:blipFill>
        <p:spPr>
          <a:xfrm>
            <a:off x="5479166" y="-63215"/>
            <a:ext cx="773169" cy="70552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1" y="4308677"/>
            <a:ext cx="2457795" cy="2540983"/>
          </a:xfrm>
          <a:prstGeom prst="rect">
            <a:avLst/>
          </a:prstGeom>
          <a:solidFill>
            <a:srgbClr val="094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5722977" y="468394"/>
            <a:ext cx="540061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000"/>
              </a:lnSpc>
            </a:pPr>
            <a:r>
              <a:rPr lang="ru-RU" sz="3600" b="1" dirty="0">
                <a:solidFill>
                  <a:schemeClr val="bg1"/>
                </a:solidFill>
                <a:latin typeface="Arial Narrow" panose="020B0606020202030204" pitchFamily="34" charset="0"/>
              </a:rPr>
              <a:t>У</a:t>
            </a:r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ТОЛЯЕМ ЖАЖДУ ЗНАНИЙ</a:t>
            </a:r>
            <a:r>
              <a:rPr lang="ru-RU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!</a:t>
            </a:r>
            <a:endParaRPr lang="ru-RU" sz="2800" b="1" dirty="0">
              <a:solidFill>
                <a:srgbClr val="055E97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3553" y="4756125"/>
            <a:ext cx="5024301" cy="1682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200"/>
              </a:lnSpc>
            </a:pPr>
            <a:r>
              <a:rPr lang="ru-RU" sz="6000" b="1" dirty="0">
                <a:solidFill>
                  <a:schemeClr val="bg1"/>
                </a:solidFill>
                <a:latin typeface="Arial Narrow" panose="020B0606020202030204" pitchFamily="34" charset="0"/>
              </a:rPr>
              <a:t>24 часа</a:t>
            </a:r>
          </a:p>
          <a:p>
            <a:pPr>
              <a:lnSpc>
                <a:spcPts val="6200"/>
              </a:lnSpc>
            </a:pPr>
            <a:r>
              <a:rPr lang="ru-RU" sz="5000" b="1" dirty="0">
                <a:solidFill>
                  <a:schemeClr val="bg1"/>
                </a:solidFill>
                <a:latin typeface="Arial Narrow" panose="020B0606020202030204" pitchFamily="34" charset="0"/>
              </a:rPr>
              <a:t>7 дней в неделю</a:t>
            </a:r>
            <a:endParaRPr lang="ru-RU" sz="4400" b="1" dirty="0">
              <a:solidFill>
                <a:srgbClr val="055E97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465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11164" r="80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27013" y="200465"/>
            <a:ext cx="11701463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6437" t="15960" r="15646" b="19621"/>
          <a:stretch/>
        </p:blipFill>
        <p:spPr>
          <a:xfrm>
            <a:off x="1092820" y="846796"/>
            <a:ext cx="10002643" cy="58104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" contrast="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2270" y="4573917"/>
            <a:ext cx="2260244" cy="16472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8059545" y="3136308"/>
            <a:ext cx="2793614" cy="521292"/>
          </a:xfrm>
          <a:prstGeom prst="rect">
            <a:avLst/>
          </a:prstGeom>
          <a:solidFill>
            <a:srgbClr val="E5E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55E97"/>
                </a:solidFill>
                <a:latin typeface="Arial Narrow" panose="020B0606020202030204" pitchFamily="34" charset="0"/>
              </a:rPr>
              <a:t>3125 участников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5463" y="105215"/>
            <a:ext cx="29787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vk.com/</a:t>
            </a:r>
            <a:r>
              <a:rPr lang="en-US" sz="3600" b="1" dirty="0" err="1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nnounb</a:t>
            </a:r>
            <a:endParaRPr lang="ru-RU" sz="3600" b="1" dirty="0">
              <a:solidFill>
                <a:srgbClr val="08483C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346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11164" r="80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27013" y="200465"/>
            <a:ext cx="11701463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22860" y="156539"/>
            <a:ext cx="25115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Время читать                        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1054" t="27903" r="35610" b="27231"/>
          <a:stretch/>
        </p:blipFill>
        <p:spPr>
          <a:xfrm>
            <a:off x="4282685" y="809709"/>
            <a:ext cx="3510329" cy="19334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12936" t="20313" r="37116" b="28125"/>
          <a:stretch/>
        </p:blipFill>
        <p:spPr>
          <a:xfrm>
            <a:off x="4282685" y="2821224"/>
            <a:ext cx="3510329" cy="19292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11179" t="19420" r="35610" b="27902"/>
          <a:stretch/>
        </p:blipFill>
        <p:spPr>
          <a:xfrm>
            <a:off x="630802" y="2817323"/>
            <a:ext cx="3417887" cy="1937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12059" t="21875" r="35610" b="30580"/>
          <a:stretch/>
        </p:blipFill>
        <p:spPr>
          <a:xfrm>
            <a:off x="630803" y="808503"/>
            <a:ext cx="3417885" cy="19346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/>
          <a:srcRect l="13940" t="20536" r="36739" b="31250"/>
          <a:stretch/>
        </p:blipFill>
        <p:spPr>
          <a:xfrm>
            <a:off x="8038722" y="808503"/>
            <a:ext cx="3526451" cy="1916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/>
          <a:srcRect l="11179" t="19420" r="35861" b="28795"/>
          <a:stretch/>
        </p:blipFill>
        <p:spPr>
          <a:xfrm>
            <a:off x="4282684" y="4827977"/>
            <a:ext cx="3510329" cy="19141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0"/>
          <a:srcRect l="23729" t="43527" r="53305" b="33259"/>
          <a:stretch/>
        </p:blipFill>
        <p:spPr>
          <a:xfrm>
            <a:off x="8032866" y="4827977"/>
            <a:ext cx="3538164" cy="19141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1"/>
          <a:srcRect l="11305" t="18750" r="35610" b="27902"/>
          <a:stretch/>
        </p:blipFill>
        <p:spPr>
          <a:xfrm>
            <a:off x="630801" y="4827977"/>
            <a:ext cx="3417887" cy="19141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2"/>
          <a:srcRect l="17705" t="27233" r="42261" b="28794"/>
          <a:stretch/>
        </p:blipFill>
        <p:spPr>
          <a:xfrm>
            <a:off x="8038722" y="2817323"/>
            <a:ext cx="3526451" cy="19307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2852055" y="176480"/>
            <a:ext cx="8836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rgbClr val="99493B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более 200 000 просмотров и позитивной обратной связи</a:t>
            </a:r>
          </a:p>
        </p:txBody>
      </p:sp>
    </p:spTree>
    <p:extLst>
      <p:ext uri="{BB962C8B-B14F-4D97-AF65-F5344CB8AC3E}">
        <p14:creationId xmlns:p14="http://schemas.microsoft.com/office/powerpoint/2010/main" val="256216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11164" r="80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27013" y="200465"/>
            <a:ext cx="11701463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8584" t="27233" r="43014" b="35045"/>
          <a:stretch/>
        </p:blipFill>
        <p:spPr>
          <a:xfrm>
            <a:off x="761260" y="3954030"/>
            <a:ext cx="4843917" cy="26752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22859" y="156539"/>
            <a:ext cx="365453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Время читать. Детям                       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26365" t="16518" r="27202" b="30357"/>
          <a:stretch/>
        </p:blipFill>
        <p:spPr>
          <a:xfrm>
            <a:off x="6564313" y="924150"/>
            <a:ext cx="4846398" cy="28110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831" t="2110" r="2045" b="3292"/>
          <a:stretch/>
        </p:blipFill>
        <p:spPr>
          <a:xfrm>
            <a:off x="6564313" y="3954029"/>
            <a:ext cx="4843916" cy="26752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99000"/>
                    </a14:imgEffect>
                  </a14:imgLayer>
                </a14:imgProps>
              </a:ext>
            </a:extLst>
          </a:blip>
          <a:srcRect l="11305" t="20655" r="35986" b="26786"/>
          <a:stretch/>
        </p:blipFill>
        <p:spPr>
          <a:xfrm>
            <a:off x="761261" y="924150"/>
            <a:ext cx="4843916" cy="28110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8929897" y="3954029"/>
            <a:ext cx="156117" cy="2675237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809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11164" r="80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27014" y="200465"/>
            <a:ext cx="11701462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22859" y="154422"/>
            <a:ext cx="109907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Маленькие гости большой библиотеки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11703"/>
          <a:stretch/>
        </p:blipFill>
        <p:spPr>
          <a:xfrm>
            <a:off x="658284" y="1012794"/>
            <a:ext cx="3625849" cy="25495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4906" t="14562" r="15069"/>
          <a:stretch/>
        </p:blipFill>
        <p:spPr>
          <a:xfrm>
            <a:off x="7929189" y="1012794"/>
            <a:ext cx="3638924" cy="25495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t="8614"/>
          <a:stretch/>
        </p:blipFill>
        <p:spPr>
          <a:xfrm>
            <a:off x="7964642" y="3851992"/>
            <a:ext cx="3603471" cy="24916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284" y="3874235"/>
            <a:ext cx="3625849" cy="24694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/>
          <a:srcRect l="21667" r="35694" b="11906"/>
          <a:stretch/>
        </p:blipFill>
        <p:spPr>
          <a:xfrm>
            <a:off x="4520605" y="1012794"/>
            <a:ext cx="3173565" cy="53308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4020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11164" r="80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27014" y="200465"/>
            <a:ext cx="11701462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94813" y="166026"/>
            <a:ext cx="49039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Творческая мастерская </a:t>
            </a:r>
            <a:r>
              <a:rPr lang="en-US" sz="30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online</a:t>
            </a:r>
            <a:endParaRPr lang="ru-RU" sz="3000" b="1" dirty="0">
              <a:solidFill>
                <a:srgbClr val="08483C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19936" t="15856" r="20718" b="24884"/>
          <a:stretch/>
        </p:blipFill>
        <p:spPr>
          <a:xfrm>
            <a:off x="662036" y="4043366"/>
            <a:ext cx="3926897" cy="2204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8121112" y="5323953"/>
            <a:ext cx="3685701" cy="1549436"/>
          </a:xfrm>
          <a:prstGeom prst="rect">
            <a:avLst/>
          </a:prstGeom>
          <a:solidFill>
            <a:srgbClr val="08483C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8546013" y="5399407"/>
            <a:ext cx="30942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>
                <a:solidFill>
                  <a:schemeClr val="bg1"/>
                </a:solidFill>
                <a:latin typeface="Arial Narrow" panose="020B0606020202030204" pitchFamily="34" charset="0"/>
              </a:rPr>
              <a:t>Ведущая рубрики</a:t>
            </a:r>
          </a:p>
          <a:p>
            <a:pPr algn="r"/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Татьяна </a:t>
            </a:r>
            <a:r>
              <a:rPr lang="ru-RU" sz="2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Берару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l="22279" t="15162" r="21759" b="25347"/>
          <a:stretch/>
        </p:blipFill>
        <p:spPr>
          <a:xfrm>
            <a:off x="4673702" y="4043366"/>
            <a:ext cx="3688586" cy="2204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2825446" y="765201"/>
            <a:ext cx="8742667" cy="1245999"/>
          </a:xfrm>
          <a:prstGeom prst="rect">
            <a:avLst/>
          </a:prstGeom>
          <a:solidFill>
            <a:srgbClr val="08483C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825446" y="839857"/>
            <a:ext cx="8836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>
                <a:solidFill>
                  <a:schemeClr val="bg1"/>
                </a:solidFill>
                <a:latin typeface="Arial Narrow" panose="020B0606020202030204" pitchFamily="34" charset="0"/>
              </a:rPr>
              <a:t>более 100 000 просмотров и позитивной обратной связи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19676" t="15625" r="20848" b="24653"/>
          <a:stretch/>
        </p:blipFill>
        <p:spPr>
          <a:xfrm>
            <a:off x="662036" y="1538553"/>
            <a:ext cx="3926897" cy="22391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7792" y="1540263"/>
            <a:ext cx="3694496" cy="2237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/>
          <a:srcRect l="34382" t="15625" r="37636" b="25116"/>
          <a:stretch/>
        </p:blipFill>
        <p:spPr>
          <a:xfrm>
            <a:off x="8444415" y="1538550"/>
            <a:ext cx="3088773" cy="38605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8835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11164" r="80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27014" y="200465"/>
            <a:ext cx="11701462" cy="5232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41910" y="156539"/>
            <a:ext cx="109912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Аудио-проект </a:t>
            </a:r>
            <a:r>
              <a:rPr lang="ru-RU" sz="3000" b="1" dirty="0" err="1">
                <a:solidFill>
                  <a:srgbClr val="08483C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</a:rPr>
              <a:t>СтереоСтраницы</a:t>
            </a:r>
            <a:endParaRPr lang="ru-RU" sz="3000" b="1" dirty="0">
              <a:solidFill>
                <a:srgbClr val="08483C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1092" t="23363" r="37115" b="14137"/>
          <a:stretch/>
        </p:blipFill>
        <p:spPr>
          <a:xfrm>
            <a:off x="2670261" y="2477998"/>
            <a:ext cx="3306895" cy="40117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31092" t="17411" r="36948" b="15923"/>
          <a:stretch/>
        </p:blipFill>
        <p:spPr>
          <a:xfrm>
            <a:off x="5261615" y="1014365"/>
            <a:ext cx="2964169" cy="3581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31092" t="19196" r="37115" b="14732"/>
          <a:stretch/>
        </p:blipFill>
        <p:spPr>
          <a:xfrm>
            <a:off x="623888" y="1014365"/>
            <a:ext cx="2949802" cy="3581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50227" t="21809" r="9318" b="11432"/>
          <a:stretch/>
        </p:blipFill>
        <p:spPr>
          <a:xfrm>
            <a:off x="8580704" y="1014365"/>
            <a:ext cx="2952484" cy="4369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6090835" y="5286407"/>
            <a:ext cx="5682146" cy="1615519"/>
          </a:xfrm>
          <a:prstGeom prst="rect">
            <a:avLst/>
          </a:prstGeom>
          <a:solidFill>
            <a:srgbClr val="08483C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318193" y="5527051"/>
            <a:ext cx="53047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>
                <a:solidFill>
                  <a:schemeClr val="bg1"/>
                </a:solidFill>
                <a:latin typeface="Arial Narrow" panose="020B0606020202030204" pitchFamily="34" charset="0"/>
              </a:rPr>
              <a:t>главный «голос» </a:t>
            </a:r>
            <a:r>
              <a:rPr lang="ru-RU" sz="2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СтереоСтраниц</a:t>
            </a:r>
            <a:endParaRPr lang="ru-RU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Илья Поляков</a:t>
            </a:r>
          </a:p>
        </p:txBody>
      </p:sp>
    </p:spTree>
    <p:extLst>
      <p:ext uri="{BB962C8B-B14F-4D97-AF65-F5344CB8AC3E}">
        <p14:creationId xmlns:p14="http://schemas.microsoft.com/office/powerpoint/2010/main" val="2416293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</TotalTime>
  <Words>369</Words>
  <Application>Microsoft Office PowerPoint</Application>
  <PresentationFormat>Широкоэкранный</PresentationFormat>
  <Paragraphs>93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Arial Narrow</vt:lpstr>
      <vt:lpstr>Calibri</vt:lpstr>
      <vt:lpstr>Calibri Light</vt:lpstr>
      <vt:lpstr>Franklin Gothic Heavy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</dc:creator>
  <cp:lastModifiedBy>Sergey</cp:lastModifiedBy>
  <cp:revision>170</cp:revision>
  <dcterms:created xsi:type="dcterms:W3CDTF">2021-12-12T09:35:15Z</dcterms:created>
  <dcterms:modified xsi:type="dcterms:W3CDTF">2021-12-28T07:00:39Z</dcterms:modified>
</cp:coreProperties>
</file>