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8"/>
  </p:notesMasterIdLst>
  <p:sldIdLst>
    <p:sldId id="257" r:id="rId2"/>
    <p:sldId id="258" r:id="rId3"/>
    <p:sldId id="259" r:id="rId4"/>
    <p:sldId id="268" r:id="rId5"/>
    <p:sldId id="260" r:id="rId6"/>
    <p:sldId id="261" r:id="rId7"/>
    <p:sldId id="262" r:id="rId8"/>
    <p:sldId id="287" r:id="rId9"/>
    <p:sldId id="288" r:id="rId10"/>
    <p:sldId id="263" r:id="rId11"/>
    <p:sldId id="289" r:id="rId12"/>
    <p:sldId id="269" r:id="rId13"/>
    <p:sldId id="290" r:id="rId14"/>
    <p:sldId id="278" r:id="rId15"/>
    <p:sldId id="291" r:id="rId16"/>
    <p:sldId id="292" r:id="rId17"/>
    <p:sldId id="294" r:id="rId18"/>
    <p:sldId id="293" r:id="rId19"/>
    <p:sldId id="295" r:id="rId20"/>
    <p:sldId id="296" r:id="rId21"/>
    <p:sldId id="274" r:id="rId22"/>
    <p:sldId id="304" r:id="rId23"/>
    <p:sldId id="275" r:id="rId24"/>
    <p:sldId id="273" r:id="rId25"/>
    <p:sldId id="265" r:id="rId26"/>
    <p:sldId id="297" r:id="rId27"/>
    <p:sldId id="277" r:id="rId28"/>
    <p:sldId id="298" r:id="rId29"/>
    <p:sldId id="281" r:id="rId30"/>
    <p:sldId id="280" r:id="rId31"/>
    <p:sldId id="279" r:id="rId32"/>
    <p:sldId id="283" r:id="rId33"/>
    <p:sldId id="282" r:id="rId34"/>
    <p:sldId id="299" r:id="rId35"/>
    <p:sldId id="300" r:id="rId36"/>
    <p:sldId id="285" r:id="rId3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  <a:srgbClr val="FFFFE7"/>
    <a:srgbClr val="FFFFCC"/>
    <a:srgbClr val="1F5EA2"/>
    <a:srgbClr val="CD6209"/>
    <a:srgbClr val="003399"/>
    <a:srgbClr val="000099"/>
    <a:srgbClr val="A50021"/>
    <a:srgbClr val="F66C09"/>
    <a:srgbClr val="B73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60" autoAdjust="0"/>
  </p:normalViewPr>
  <p:slideViewPr>
    <p:cSldViewPr>
      <p:cViewPr varScale="1">
        <p:scale>
          <a:sx n="123" d="100"/>
          <a:sy n="123" d="100"/>
        </p:scale>
        <p:origin x="-274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explosion val="25"/>
          <c:dPt>
            <c:idx val="0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47F-4105-B87E-9B4669B6C4BD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7F-4105-B87E-9B4669B6C4BD}"/>
              </c:ext>
            </c:extLst>
          </c:dPt>
          <c:dLbls>
            <c:dLbl>
              <c:idx val="0"/>
              <c:layout>
                <c:manualLayout>
                  <c:x val="-7.9252849169997572E-2"/>
                  <c:y val="0.15862128143385021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7F-4105-B87E-9B4669B6C4BD}"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16.3</c:v>
                </c:pt>
                <c:pt idx="1">
                  <c:v>83.7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47F-4105-B87E-9B4669B6C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07384491913733"/>
          <c:y val="0.10859014758200269"/>
          <c:w val="0.57785231016172534"/>
          <c:h val="0.80257265300239633"/>
        </c:manualLayout>
      </c:layout>
      <c:pie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посещаемость</c:v>
                </c:pt>
              </c:strCache>
            </c:strRef>
          </c:tx>
          <c:explosion val="16"/>
          <c:dPt>
            <c:idx val="0"/>
            <c:bubble3D val="0"/>
            <c:explosion val="4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EB8-4CE6-B276-828C48E43B57}"/>
              </c:ext>
            </c:extLst>
          </c:dPt>
          <c:dPt>
            <c:idx val="1"/>
            <c:bubble3D val="0"/>
            <c:explosion val="9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B8-4CE6-B276-828C48E43B57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B8-4CE6-B276-828C48E43B57}"/>
                </c:ext>
              </c:extLst>
            </c:dLbl>
            <c:dLbl>
              <c:idx val="1"/>
              <c:layout>
                <c:manualLayout>
                  <c:x val="0.22651146594613741"/>
                  <c:y val="3.4664784153914559E-2"/>
                </c:manualLayout>
              </c:layout>
              <c:tx>
                <c:rich>
                  <a:bodyPr/>
                  <a:lstStyle/>
                  <a:p>
                    <a:r>
                      <a:rPr lang="en-US" sz="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42,6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EB8-4CE6-B276-828C48E43B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multiLvlStrRef>
              <c:f>Лист1!#REF!</c:f>
            </c:multiLvlStrRef>
          </c:cat>
          <c:val>
            <c:numRef>
              <c:f>Лист1!$A$2:$A$3</c:f>
              <c:numCache>
                <c:formatCode>General</c:formatCode>
                <c:ptCount val="2"/>
                <c:pt idx="0">
                  <c:v>57.4</c:v>
                </c:pt>
                <c:pt idx="1">
                  <c:v>42.6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B8-4CE6-B276-828C48E43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lang="ru-RU" sz="2800" b="1" kern="1200" dirty="0" smtClean="0">
          <a:solidFill>
            <a:srgbClr val="A50021"/>
          </a:solidFill>
          <a:latin typeface="Verdana" pitchFamily="34" charset="0"/>
          <a:ea typeface="+mn-ea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07384491913733"/>
          <c:y val="0.10859014758200274"/>
          <c:w val="0.57785231016172534"/>
          <c:h val="0.80257265300239633"/>
        </c:manualLayout>
      </c:layout>
      <c:pie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посещаемость</c:v>
                </c:pt>
              </c:strCache>
            </c:strRef>
          </c:tx>
          <c:explosion val="16"/>
          <c:dPt>
            <c:idx val="0"/>
            <c:bubble3D val="0"/>
            <c:explosion val="4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0B2-4BC8-B35A-00615E246458}"/>
              </c:ext>
            </c:extLst>
          </c:dPt>
          <c:dPt>
            <c:idx val="1"/>
            <c:bubble3D val="0"/>
            <c:explosion val="9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B2-4BC8-B35A-00615E246458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B2-4BC8-B35A-00615E246458}"/>
                </c:ext>
              </c:extLst>
            </c:dLbl>
            <c:dLbl>
              <c:idx val="1"/>
              <c:layout>
                <c:manualLayout>
                  <c:x val="0.22651146594613741"/>
                  <c:y val="3.4664784153914559E-2"/>
                </c:manualLayout>
              </c:layout>
              <c:tx>
                <c:rich>
                  <a:bodyPr/>
                  <a:lstStyle/>
                  <a:p>
                    <a:r>
                      <a:rPr lang="en-US" sz="600" b="1" i="0" u="none" strike="noStrike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39,4</a:t>
                    </a:r>
                    <a:endParaRPr lang="en-US" sz="6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0B2-4BC8-B35A-00615E2464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Лист1!$A$2:$A$3</c:f>
              <c:numCache>
                <c:formatCode>General</c:formatCode>
                <c:ptCount val="2"/>
                <c:pt idx="0">
                  <c:v>60.6</c:v>
                </c:pt>
                <c:pt idx="1">
                  <c:v>39.4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0B2-4BC8-B35A-00615E246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lang="ru-RU" sz="2800" b="1" kern="1200" dirty="0" smtClean="0">
          <a:solidFill>
            <a:srgbClr val="A50021"/>
          </a:solidFill>
          <a:latin typeface="Verdana" pitchFamily="34" charset="0"/>
          <a:ea typeface="+mn-ea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 целом по Нижегородской области</c:v>
                </c:pt>
                <c:pt idx="1">
                  <c:v>в районах Нижегородской области</c:v>
                </c:pt>
                <c:pt idx="2">
                  <c:v>в г. Нижний Новгород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56.3</c:v>
                </c:pt>
                <c:pt idx="1">
                  <c:v>62.8</c:v>
                </c:pt>
                <c:pt idx="2">
                  <c:v>40.9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EC-4EF4-93D2-7FE06263E8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 целом по Нижегородской области</c:v>
                </c:pt>
                <c:pt idx="1">
                  <c:v>в районах Нижегородской области</c:v>
                </c:pt>
                <c:pt idx="2">
                  <c:v>в г. Нижний Новгород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53.6</c:v>
                </c:pt>
                <c:pt idx="1">
                  <c:v>64.5</c:v>
                </c:pt>
                <c:pt idx="2">
                  <c:v>38.200000000000003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EC-4EF4-93D2-7FE06263E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606592"/>
        <c:axId val="66608128"/>
      </c:barChart>
      <c:catAx>
        <c:axId val="6660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6608128"/>
        <c:crosses val="autoZero"/>
        <c:auto val="1"/>
        <c:lblAlgn val="ctr"/>
        <c:lblOffset val="100"/>
        <c:noMultiLvlLbl val="0"/>
      </c:catAx>
      <c:valAx>
        <c:axId val="666081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6606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07384491913733"/>
          <c:y val="0.10859014758200269"/>
          <c:w val="0.57785231016172534"/>
          <c:h val="0.80257265300239633"/>
        </c:manualLayout>
      </c:layout>
      <c:pie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</c:spPr>
          <c:explosion val="16"/>
          <c:dPt>
            <c:idx val="0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0-664F-4BCB-BADD-48397613293F}"/>
              </c:ext>
            </c:extLst>
          </c:dPt>
          <c:dPt>
            <c:idx val="1"/>
            <c:bubble3D val="0"/>
            <c:explosion val="13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4F-4BCB-BADD-48397613293F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4F-4BCB-BADD-48397613293F}"/>
                </c:ext>
              </c:extLst>
            </c:dLbl>
            <c:dLbl>
              <c:idx val="1"/>
              <c:layout>
                <c:manualLayout>
                  <c:x val="0.21214017988953071"/>
                  <c:y val="0.16399476748702924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3</a:t>
                    </a:r>
                    <a:r>
                      <a:rPr lang="en-US" sz="1200" dirty="0">
                        <a:latin typeface="Arial" pitchFamily="34" charset="0"/>
                        <a:cs typeface="Arial" pitchFamily="34" charset="0"/>
                      </a:rPr>
                      <a:t>3,5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64F-4BCB-BADD-4839761329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multiLvlStrRef>
              <c:f>Лист1!#REF!</c:f>
            </c:multiLvlStrRef>
          </c:cat>
          <c:val>
            <c:numRef>
              <c:f>Лист1!$A$2:$A$3</c:f>
              <c:numCache>
                <c:formatCode>General</c:formatCode>
                <c:ptCount val="2"/>
                <c:pt idx="0">
                  <c:v>66.5</c:v>
                </c:pt>
                <c:pt idx="1">
                  <c:v>33.5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4F-4BCB-BADD-483976132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lang="ru-RU" sz="2800" b="1" kern="1200" dirty="0" smtClean="0">
          <a:solidFill>
            <a:srgbClr val="A50021"/>
          </a:solidFill>
          <a:latin typeface="Verdana" pitchFamily="34" charset="0"/>
          <a:ea typeface="+mn-ea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07384491913733"/>
          <c:y val="0.10859014758200274"/>
          <c:w val="0.57785231016172534"/>
          <c:h val="0.80257265300239633"/>
        </c:manualLayout>
      </c:layout>
      <c:pie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</c:spPr>
          <c:explosion val="16"/>
          <c:dPt>
            <c:idx val="0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0-D5C8-42A4-A0DF-991AF6769B48}"/>
              </c:ext>
            </c:extLst>
          </c:dPt>
          <c:dPt>
            <c:idx val="1"/>
            <c:bubble3D val="0"/>
            <c:explosion val="13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C8-42A4-A0DF-991AF6769B48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C8-42A4-A0DF-991AF6769B4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 dirty="0">
                        <a:latin typeface="Arial" pitchFamily="34" charset="0"/>
                        <a:cs typeface="Arial" pitchFamily="34" charset="0"/>
                      </a:rPr>
                      <a:t>20,2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C8-42A4-A0DF-991AF6769B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Лист1!$A$2:$A$3</c:f>
              <c:numCache>
                <c:formatCode>General</c:formatCode>
                <c:ptCount val="2"/>
                <c:pt idx="0">
                  <c:v>79.8</c:v>
                </c:pt>
                <c:pt idx="1">
                  <c:v>20.2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5C8-42A4-A0DF-991AF6769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lang="ru-RU" sz="2800" b="1" kern="1200" dirty="0" smtClean="0">
          <a:solidFill>
            <a:srgbClr val="A50021"/>
          </a:solidFill>
          <a:latin typeface="Verdana" pitchFamily="34" charset="0"/>
          <a:ea typeface="+mn-ea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851731571432572E-2"/>
          <c:y val="4.7606741965002114E-2"/>
          <c:w val="0.76683358565900073"/>
          <c:h val="0.952393258034998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1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A3A-472C-B7F2-8EBA39625D64}"/>
              </c:ext>
            </c:extLst>
          </c:dPt>
          <c:dPt>
            <c:idx val="1"/>
            <c:bubble3D val="0"/>
            <c:explosion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3A-472C-B7F2-8EBA39625D64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3A-472C-B7F2-8EBA39625D64}"/>
                </c:ext>
              </c:extLst>
            </c:dLbl>
            <c:dLbl>
              <c:idx val="1"/>
              <c:layout>
                <c:manualLayout>
                  <c:x val="0.20401373685340274"/>
                  <c:y val="-7.1807657064714434E-3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46,1</a:t>
                    </a:r>
                    <a:r>
                      <a:rPr lang="ru-RU" sz="1000" dirty="0" smtClean="0"/>
                      <a:t>%</a:t>
                    </a:r>
                    <a:endParaRPr lang="en-US" sz="1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A3A-472C-B7F2-8EBA39625D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1">
                  <c:v>библ.специалисты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53.9</c:v>
                </c:pt>
                <c:pt idx="1">
                  <c:v>46.1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A3A-472C-B7F2-8EBA39625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1"/>
            <c:bubble3D val="0"/>
            <c:spPr>
              <a:solidFill>
                <a:srgbClr val="F79646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721-46D2-BAE5-6B97CCF76C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более 10 лет</c:v>
                </c:pt>
                <c:pt idx="1">
                  <c:v>от 3 до 10 лет</c:v>
                </c:pt>
                <c:pt idx="2">
                  <c:v>до 3-х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350</c:v>
                </c:pt>
                <c:pt idx="1">
                  <c:v>178</c:v>
                </c:pt>
                <c:pt idx="2">
                  <c:v>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21-46D2-BAE5-6B97CCF76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431846496262267"/>
          <c:y val="0.11139185184646483"/>
          <c:w val="0.31302121244995845"/>
          <c:h val="0.6956431334397245"/>
        </c:manualLayout>
      </c:layout>
      <c:overlay val="0"/>
      <c:txPr>
        <a:bodyPr/>
        <a:lstStyle/>
        <a:p>
          <a:pPr>
            <a:defRPr sz="1200" b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1"/>
            <c:bubble3D val="0"/>
            <c:spPr>
              <a:solidFill>
                <a:srgbClr val="F79646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01F-4FF4-B2A7-5661600E13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до 30 лет</c:v>
                </c:pt>
                <c:pt idx="1">
                  <c:v>от 30 до 55 лет</c:v>
                </c:pt>
                <c:pt idx="2">
                  <c:v>от 55 и старше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79</c:v>
                </c:pt>
                <c:pt idx="1">
                  <c:v>415</c:v>
                </c:pt>
                <c:pt idx="2">
                  <c:v>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1F-4FF4-B2A7-5661600E1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431846496262244"/>
          <c:y val="0.11139185184646483"/>
          <c:w val="0.31302121244995856"/>
          <c:h val="0.69564313343972484"/>
        </c:manualLayout>
      </c:layout>
      <c:overlay val="0"/>
      <c:txPr>
        <a:bodyPr/>
        <a:lstStyle/>
        <a:p>
          <a:pPr>
            <a:defRPr sz="1200" b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D322E-0E63-4141-98B8-F7E7279D43E9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A2835-F3CB-4E17-B1FA-F240F3B54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88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4B843-A348-4BC6-882D-FC9D455D3B4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A2835-F3CB-4E17-B1FA-F240F3B54B3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A2835-F3CB-4E17-B1FA-F240F3B54B3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A2835-F3CB-4E17-B1FA-F240F3B54B3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A2835-F3CB-4E17-B1FA-F240F3B54B31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7E4F-CE39-41AF-977F-088BAC8EFEB8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5533-748E-4BDE-A5DF-A024E3663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7E4F-CE39-41AF-977F-088BAC8EFEB8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5533-748E-4BDE-A5DF-A024E3663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275035"/>
            <a:ext cx="1543051" cy="58507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275035"/>
            <a:ext cx="4476751" cy="58507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7E4F-CE39-41AF-977F-088BAC8EFEB8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5533-748E-4BDE-A5DF-A024E3663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7E4F-CE39-41AF-977F-088BAC8EFEB8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5533-748E-4BDE-A5DF-A024E3663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7E4F-CE39-41AF-977F-088BAC8EFEB8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5533-748E-4BDE-A5DF-A024E3663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1600201"/>
            <a:ext cx="30099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1600201"/>
            <a:ext cx="30099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7E4F-CE39-41AF-977F-088BAC8EFEB8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5533-748E-4BDE-A5DF-A024E3663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7E4F-CE39-41AF-977F-088BAC8EFEB8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5533-748E-4BDE-A5DF-A024E3663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7E4F-CE39-41AF-977F-088BAC8EFEB8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5533-748E-4BDE-A5DF-A024E3663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7E4F-CE39-41AF-977F-088BAC8EFEB8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5533-748E-4BDE-A5DF-A024E3663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7E4F-CE39-41AF-977F-088BAC8EFEB8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5533-748E-4BDE-A5DF-A024E3663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7E4F-CE39-41AF-977F-088BAC8EFEB8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5533-748E-4BDE-A5DF-A024E3663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F7E4F-CE39-41AF-977F-088BAC8EFEB8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C5533-748E-4BDE-A5DF-A024E3663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1.png"/><Relationship Id="rId7" Type="http://schemas.openxmlformats.org/officeDocument/2006/relationships/image" Target="../media/image5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6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8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chart" Target="../charts/chart1.xml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png"/><Relationship Id="rId4" Type="http://schemas.openxmlformats.org/officeDocument/2006/relationships/image" Target="../media/image8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4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94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9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jpeg"/><Relationship Id="rId5" Type="http://schemas.openxmlformats.org/officeDocument/2006/relationships/image" Target="../media/image97.gif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gif"/><Relationship Id="rId5" Type="http://schemas.openxmlformats.org/officeDocument/2006/relationships/image" Target="../media/image97.gif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79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101.png"/><Relationship Id="rId16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4" Type="http://schemas.openxmlformats.org/officeDocument/2006/relationships/image" Target="../media/image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18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4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72"/>
          <p:cNvSpPr txBox="1"/>
          <p:nvPr/>
        </p:nvSpPr>
        <p:spPr>
          <a:xfrm>
            <a:off x="467544" y="1643056"/>
            <a:ext cx="8352928" cy="1469000"/>
          </a:xfrm>
          <a:prstGeom prst="rect">
            <a:avLst/>
          </a:prstGeom>
        </p:spPr>
        <p:txBody>
          <a:bodyPr vert="horz" wrap="square" lIns="0" tIns="22233" rIns="0" bIns="0" rtlCol="0">
            <a:spAutoFit/>
          </a:bodyPr>
          <a:lstStyle/>
          <a:p>
            <a:pPr marL="5776" marR="2310" algn="ctr">
              <a:spcAft>
                <a:spcPts val="1200"/>
              </a:spcAft>
            </a:pPr>
            <a:r>
              <a:rPr lang="ru-RU" sz="3200" b="1" spc="43" dirty="0" smtClean="0">
                <a:solidFill>
                  <a:srgbClr val="005DA4"/>
                </a:solidFill>
                <a:cs typeface="TT Norms"/>
              </a:rPr>
              <a:t>Детская библиотека – взрослые дела:</a:t>
            </a:r>
          </a:p>
          <a:p>
            <a:pPr marL="5776" marR="2310" algn="ctr"/>
            <a:r>
              <a:rPr lang="ru-RU" sz="2600" b="1" spc="43" dirty="0" smtClean="0">
                <a:solidFill>
                  <a:srgbClr val="005DA4"/>
                </a:solidFill>
                <a:cs typeface="TT Norms"/>
              </a:rPr>
              <a:t> современные тренды развития библиотеки для детей. Проблемы и перспективы</a:t>
            </a:r>
          </a:p>
        </p:txBody>
      </p:sp>
      <p:pic>
        <p:nvPicPr>
          <p:cNvPr id="35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83918"/>
            <a:ext cx="1842045" cy="857256"/>
          </a:xfrm>
          <a:prstGeom prst="rect">
            <a:avLst/>
          </a:prstGeom>
          <a:noFill/>
        </p:spPr>
      </p:pic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3563888" y="3939902"/>
            <a:ext cx="5438978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ru-RU" sz="1600" b="1" i="1" spc="43" dirty="0">
                <a:solidFill>
                  <a:srgbClr val="1F5EA2"/>
                </a:solidFill>
                <a:cs typeface="TT Norms"/>
              </a:rPr>
              <a:t>Наталья Ивановна Бочкарева </a:t>
            </a:r>
          </a:p>
          <a:p>
            <a:pPr algn="r">
              <a:spcBef>
                <a:spcPts val="600"/>
              </a:spcBef>
            </a:pPr>
            <a:r>
              <a:rPr lang="ru-RU" sz="1400" i="1" spc="43" dirty="0">
                <a:solidFill>
                  <a:srgbClr val="1F5EA2"/>
                </a:solidFill>
                <a:cs typeface="TT Norms"/>
              </a:rPr>
              <a:t>директор Нижегородской государственной </a:t>
            </a:r>
            <a:r>
              <a:rPr lang="ru-RU" sz="1400" i="1" spc="43" dirty="0" smtClean="0">
                <a:solidFill>
                  <a:srgbClr val="1F5EA2"/>
                </a:solidFill>
                <a:cs typeface="TT Norms"/>
              </a:rPr>
              <a:t>областной </a:t>
            </a:r>
            <a:r>
              <a:rPr lang="ru-RU" sz="1400" i="1" spc="43" dirty="0">
                <a:solidFill>
                  <a:srgbClr val="1F5EA2"/>
                </a:solidFill>
                <a:cs typeface="TT Norms"/>
              </a:rPr>
              <a:t>детской библиотеки имени Т.А.Мавриной,</a:t>
            </a:r>
            <a:endParaRPr lang="en-US" sz="1400" i="1" spc="43" dirty="0">
              <a:solidFill>
                <a:srgbClr val="1F5EA2"/>
              </a:solidFill>
              <a:cs typeface="TT Norms"/>
            </a:endParaRPr>
          </a:p>
          <a:p>
            <a:pPr algn="r"/>
            <a:r>
              <a:rPr lang="ru-RU" sz="1400" i="1" spc="43" dirty="0" smtClean="0">
                <a:solidFill>
                  <a:srgbClr val="1F5EA2"/>
                </a:solidFill>
                <a:cs typeface="TT Norms"/>
              </a:rPr>
              <a:t>заслуженный </a:t>
            </a:r>
            <a:r>
              <a:rPr lang="ru-RU" sz="1400" i="1" spc="43" dirty="0">
                <a:solidFill>
                  <a:srgbClr val="1F5EA2"/>
                </a:solidFill>
                <a:cs typeface="TT Norms"/>
              </a:rPr>
              <a:t>работник культуры РФ</a:t>
            </a:r>
          </a:p>
        </p:txBody>
      </p:sp>
      <p:pic>
        <p:nvPicPr>
          <p:cNvPr id="27651" name="Picture 3" descr="C:\Users\user\Desktop\для отчета 2021\год наук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23478"/>
            <a:ext cx="1217620" cy="844724"/>
          </a:xfrm>
          <a:prstGeom prst="rect">
            <a:avLst/>
          </a:prstGeom>
          <a:noFill/>
        </p:spPr>
      </p:pic>
      <p:pic>
        <p:nvPicPr>
          <p:cNvPr id="27653" name="Picture 5" descr="https://bibl.nngasu.ru/Images/nn-8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23478"/>
            <a:ext cx="747730" cy="936104"/>
          </a:xfrm>
          <a:prstGeom prst="rect">
            <a:avLst/>
          </a:prstGeom>
          <a:noFill/>
        </p:spPr>
      </p:pic>
      <p:pic>
        <p:nvPicPr>
          <p:cNvPr id="39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 flipV="1">
            <a:off x="0" y="3723878"/>
            <a:ext cx="9144000" cy="288032"/>
          </a:xfrm>
          <a:prstGeom prst="rect">
            <a:avLst/>
          </a:prstGeom>
          <a:noFill/>
        </p:spPr>
      </p:pic>
      <p:pic>
        <p:nvPicPr>
          <p:cNvPr id="40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15566"/>
            <a:ext cx="9144000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7" name="Picture 9" descr="D:\2021\Для презентации к докладу 2021\Инфографика-20210319T105139Z-001\Инфографика\ремон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00180"/>
            <a:ext cx="3197225" cy="193198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372200" y="1571618"/>
            <a:ext cx="141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Сделан в 22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64" y="142858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Материально-техническая база</a:t>
            </a:r>
            <a:endParaRPr lang="ru-RU" sz="2400" b="1" spc="27" dirty="0" smtClean="0">
              <a:solidFill>
                <a:srgbClr val="005DA4"/>
              </a:solidFill>
              <a:cs typeface="TT Norms"/>
            </a:endParaRPr>
          </a:p>
        </p:txBody>
      </p:sp>
      <p:pic>
        <p:nvPicPr>
          <p:cNvPr id="11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12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516216" y="2000246"/>
            <a:ext cx="1699122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/>
              <a:t>Капитальный</a:t>
            </a:r>
          </a:p>
          <a:p>
            <a:pPr>
              <a:lnSpc>
                <a:spcPct val="80000"/>
              </a:lnSpc>
            </a:pPr>
            <a:r>
              <a:rPr lang="ru-RU" sz="1600" b="1" dirty="0" smtClean="0"/>
              <a:t>нужен в  </a:t>
            </a:r>
            <a:r>
              <a:rPr lang="ru-RU" b="1" dirty="0" smtClean="0"/>
              <a:t>13</a:t>
            </a:r>
            <a:r>
              <a:rPr lang="ru-RU" sz="1400" b="1" dirty="0" smtClean="0"/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32240" y="2427734"/>
            <a:ext cx="1571636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/>
              <a:t>Косметический </a:t>
            </a:r>
          </a:p>
          <a:p>
            <a:pPr>
              <a:lnSpc>
                <a:spcPct val="80000"/>
              </a:lnSpc>
            </a:pPr>
            <a:r>
              <a:rPr lang="ru-RU" sz="1600" b="1" dirty="0" smtClean="0"/>
              <a:t> нужен в  29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715008" y="3429006"/>
            <a:ext cx="3143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/>
              <a:t>В </a:t>
            </a:r>
            <a:r>
              <a:rPr lang="ru-RU" sz="1600" b="1" dirty="0" smtClean="0">
                <a:solidFill>
                  <a:srgbClr val="A50021"/>
                </a:solidFill>
              </a:rPr>
              <a:t>33</a:t>
            </a:r>
            <a:r>
              <a:rPr lang="ru-RU" sz="1600" dirty="0" smtClean="0"/>
              <a:t> библиотеки приобретены </a:t>
            </a:r>
          </a:p>
          <a:p>
            <a:r>
              <a:rPr lang="ru-RU" sz="1600" dirty="0" smtClean="0"/>
              <a:t>различные технические средства</a:t>
            </a:r>
            <a:endParaRPr lang="ru-RU" sz="1600" dirty="0"/>
          </a:p>
        </p:txBody>
      </p:sp>
      <p:pic>
        <p:nvPicPr>
          <p:cNvPr id="19457" name="Picture 1" descr="C:\Users\user\Desktop\для отчета 2021\мебель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4968" y="4217674"/>
            <a:ext cx="360040" cy="513448"/>
          </a:xfrm>
          <a:prstGeom prst="rect">
            <a:avLst/>
          </a:prstGeom>
          <a:noFill/>
        </p:spPr>
      </p:pic>
      <p:pic>
        <p:nvPicPr>
          <p:cNvPr id="19458" name="Picture 2" descr="C:\Users\user\Desktop\для отчета 2021\техн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72" y="2365416"/>
            <a:ext cx="347873" cy="285752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71600" y="3579862"/>
            <a:ext cx="32861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музыкальные центры 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52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библиотеки (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64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ед.)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15008" y="4073658"/>
            <a:ext cx="3071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/>
              <a:t>В </a:t>
            </a:r>
            <a:r>
              <a:rPr lang="ru-RU" sz="1600" b="1" dirty="0" smtClean="0">
                <a:solidFill>
                  <a:srgbClr val="A50021"/>
                </a:solidFill>
              </a:rPr>
              <a:t>28 (+4) </a:t>
            </a:r>
            <a:r>
              <a:rPr lang="ru-RU" sz="1600" dirty="0" smtClean="0"/>
              <a:t>детских библиотеках появилась новая специализированная мебель 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14348" y="4143386"/>
            <a:ext cx="32861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10 детских библиотек 7 ЦБС имеют  только копировально-множительную технику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42910" y="4572014"/>
            <a:ext cx="4071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Нет никакой техники в ДБ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Дружба г.о.г. Выкса и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Суроватинской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ДБ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Дальнеконстантиновского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р-на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1600" y="1436722"/>
            <a:ext cx="27431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Копировально-множительная техника </a:t>
            </a:r>
          </a:p>
          <a:p>
            <a:r>
              <a:rPr lang="ru-RU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114</a:t>
            </a:r>
            <a:r>
              <a:rPr lang="ru-RU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библиотек (</a:t>
            </a:r>
            <a:r>
              <a:rPr lang="ru-RU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379 ед</a:t>
            </a:r>
            <a:r>
              <a:rPr lang="ru-RU" sz="1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.)</a:t>
            </a:r>
            <a:endParaRPr lang="ru-RU" sz="14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532" name="Picture 4" descr="D:\2021\Для презентации к докладу 2021\Инфографика-20210319T105139Z-001\Инфографика\ксер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1500180"/>
            <a:ext cx="314476" cy="291068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971600" y="1928808"/>
            <a:ext cx="4029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мультимедийные</a:t>
            </a:r>
            <a:r>
              <a:rPr lang="ru-RU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проекторы –</a:t>
            </a:r>
            <a:r>
              <a:rPr lang="en-US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82</a:t>
            </a:r>
            <a:r>
              <a:rPr lang="ru-RU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библиотеки (</a:t>
            </a:r>
            <a:r>
              <a:rPr lang="ru-RU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104 </a:t>
            </a:r>
            <a:r>
              <a:rPr lang="ru-RU" sz="1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ед.) </a:t>
            </a:r>
            <a:endParaRPr lang="ru-RU" sz="14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533" name="Picture 5" descr="D:\2021\Для презентации к докладу 2021\Инфографика-20210319T105139Z-001\Инфографика\МАТ ТЕХ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1928808"/>
            <a:ext cx="384217" cy="28630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971600" y="2285998"/>
            <a:ext cx="310033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домашние кинотеатры и телевизоры – </a:t>
            </a:r>
            <a:endParaRPr lang="en-US" sz="1200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69</a:t>
            </a:r>
            <a:r>
              <a:rPr lang="ru-RU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библиотек (</a:t>
            </a:r>
            <a:r>
              <a:rPr lang="ru-RU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98</a:t>
            </a:r>
            <a:r>
              <a:rPr lang="ru-RU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ед.) </a:t>
            </a:r>
            <a:endParaRPr lang="ru-RU" sz="12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28662" y="2786064"/>
            <a:ext cx="34575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цифровые фотоаппараты – </a:t>
            </a:r>
            <a:r>
              <a:rPr lang="ru-RU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5</a:t>
            </a:r>
            <a:r>
              <a:rPr lang="ru-RU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библиотек (</a:t>
            </a:r>
            <a:r>
              <a:rPr lang="ru-RU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68</a:t>
            </a:r>
            <a:r>
              <a:rPr lang="ru-RU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ед.) </a:t>
            </a:r>
            <a:endParaRPr lang="ru-RU" sz="12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2534" name="Picture 6" descr="D:\2021\Для презентации к докладу 2021\Инфографика-20210319T105139Z-001\Инфографика\фото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72" y="2722606"/>
            <a:ext cx="357190" cy="298556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971600" y="3151234"/>
            <a:ext cx="2743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видеокамеры – </a:t>
            </a:r>
            <a:r>
              <a:rPr lang="ru-RU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13</a:t>
            </a:r>
            <a:r>
              <a:rPr lang="ru-RU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библиотек (</a:t>
            </a:r>
            <a:r>
              <a:rPr lang="ru-RU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15</a:t>
            </a:r>
            <a:r>
              <a:rPr lang="ru-RU" sz="12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ед.) </a:t>
            </a:r>
            <a:endParaRPr lang="ru-RU" sz="12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2535" name="Picture 7" descr="D:\2021\Для презентации к докладу 2021\Инфографика-20210319T105139Z-001\Инфографика\кам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4596" y="3151234"/>
            <a:ext cx="325565" cy="285752"/>
          </a:xfrm>
          <a:prstGeom prst="rect">
            <a:avLst/>
          </a:prstGeom>
          <a:noFill/>
        </p:spPr>
      </p:pic>
      <p:pic>
        <p:nvPicPr>
          <p:cNvPr id="22536" name="Picture 8" descr="D:\2021\Для презентации к докладу 2021\Инфографика-20210319T105139Z-001\Инфографика\муз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5980" y="3508425"/>
            <a:ext cx="354180" cy="357189"/>
          </a:xfrm>
          <a:prstGeom prst="rect">
            <a:avLst/>
          </a:prstGeom>
          <a:noFill/>
        </p:spPr>
      </p:pic>
      <p:pic>
        <p:nvPicPr>
          <p:cNvPr id="22538" name="Picture 10" descr="D:\2021\Для презентации к докладу 2021\Инфографика-20210319T105139Z-001\Инфографика\домик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43570" y="1500179"/>
            <a:ext cx="832836" cy="895635"/>
          </a:xfrm>
          <a:prstGeom prst="rect">
            <a:avLst/>
          </a:prstGeom>
          <a:noFill/>
        </p:spPr>
      </p:pic>
      <p:pic>
        <p:nvPicPr>
          <p:cNvPr id="30" name="Picture 12" descr="F:\14 марта\gXH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323528" y="4227934"/>
            <a:ext cx="216024" cy="733027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6357950" y="1071552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Ремонт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1187624" y="98757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Сегодня имеется</a:t>
            </a:r>
            <a:endParaRPr lang="ru-RU" sz="1600" dirty="0"/>
          </a:p>
        </p:txBody>
      </p:sp>
      <p:pic>
        <p:nvPicPr>
          <p:cNvPr id="33" name="Picture 12" descr="F:\14 марта\gXH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8572528" y="2000246"/>
            <a:ext cx="216024" cy="733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:\2021\Для презентации к докладу 2021\Инфографика-20210319T105139Z-001\Инфографика\ин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643188"/>
            <a:ext cx="653121" cy="21599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1785932"/>
            <a:ext cx="36393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500" dirty="0" smtClean="0"/>
              <a:t> для обработки поступлений и ведения ЭК в </a:t>
            </a:r>
            <a:r>
              <a:rPr lang="ru-RU" b="1" dirty="0" smtClean="0">
                <a:solidFill>
                  <a:srgbClr val="A50021"/>
                </a:solidFill>
              </a:rPr>
              <a:t>8</a:t>
            </a:r>
            <a:r>
              <a:rPr lang="ru-RU" sz="1500" dirty="0" smtClean="0"/>
              <a:t> ДБ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500" dirty="0" smtClean="0"/>
              <a:t> для организации учета и выдачи фондов в</a:t>
            </a:r>
            <a:r>
              <a:rPr lang="ru-RU" sz="1500" b="1" dirty="0" smtClean="0">
                <a:solidFill>
                  <a:srgbClr val="A50021"/>
                </a:solidFill>
              </a:rPr>
              <a:t> </a:t>
            </a:r>
            <a:r>
              <a:rPr lang="ru-RU" b="1" dirty="0" smtClean="0">
                <a:solidFill>
                  <a:srgbClr val="A50021"/>
                </a:solidFill>
              </a:rPr>
              <a:t>35</a:t>
            </a:r>
            <a:r>
              <a:rPr lang="ru-RU" sz="1500" b="1" dirty="0" smtClean="0">
                <a:solidFill>
                  <a:srgbClr val="A50021"/>
                </a:solidFill>
              </a:rPr>
              <a:t> </a:t>
            </a:r>
            <a:r>
              <a:rPr lang="ru-RU" sz="1500" dirty="0" smtClean="0"/>
              <a:t>ДБ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500" dirty="0" smtClean="0"/>
              <a:t> для организации и учета доступа посетителей в </a:t>
            </a:r>
            <a:r>
              <a:rPr lang="ru-RU" b="1" dirty="0" smtClean="0">
                <a:solidFill>
                  <a:srgbClr val="A50021"/>
                </a:solidFill>
              </a:rPr>
              <a:t>31</a:t>
            </a:r>
            <a:r>
              <a:rPr lang="ru-RU" sz="1500" dirty="0" smtClean="0"/>
              <a:t> ДБ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500" dirty="0" smtClean="0"/>
              <a:t> для учета документов библиотечного фонда в </a:t>
            </a:r>
            <a:r>
              <a:rPr lang="ru-RU" b="1" dirty="0" smtClean="0">
                <a:solidFill>
                  <a:srgbClr val="A50021"/>
                </a:solidFill>
              </a:rPr>
              <a:t>20</a:t>
            </a:r>
            <a:r>
              <a:rPr lang="ru-RU" sz="1500" dirty="0" smtClean="0"/>
              <a:t> ДБ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500" dirty="0" smtClean="0"/>
              <a:t> оборудование для оцифровки фондов в ЦГДБ им. А.М. Горького г. Н.Новгорода</a:t>
            </a:r>
            <a:endParaRPr lang="ru-RU" sz="1500" dirty="0"/>
          </a:p>
        </p:txBody>
      </p:sp>
      <p:sp>
        <p:nvSpPr>
          <p:cNvPr id="3" name="TextBox 2"/>
          <p:cNvSpPr txBox="1"/>
          <p:nvPr/>
        </p:nvSpPr>
        <p:spPr>
          <a:xfrm>
            <a:off x="3000364" y="142858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Материально-техническая база</a:t>
            </a:r>
            <a:endParaRPr lang="ru-RU" sz="2400" b="1" spc="27" dirty="0" smtClean="0">
              <a:solidFill>
                <a:srgbClr val="005DA4"/>
              </a:solidFill>
              <a:cs typeface="TT Norms"/>
            </a:endParaRPr>
          </a:p>
        </p:txBody>
      </p:sp>
      <p:pic>
        <p:nvPicPr>
          <p:cNvPr id="4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5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4857752" y="1285866"/>
            <a:ext cx="35719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A50021"/>
                </a:solidFill>
              </a:rPr>
              <a:t>50</a:t>
            </a:r>
            <a:r>
              <a:rPr lang="ru-RU" sz="1500" dirty="0" smtClean="0"/>
              <a:t> детских библиотек оснащены кнопками вызова 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dirty="0" smtClean="0"/>
              <a:t>в</a:t>
            </a:r>
            <a:r>
              <a:rPr lang="ru-RU" sz="1500" b="1" dirty="0" smtClean="0">
                <a:solidFill>
                  <a:srgbClr val="A50021"/>
                </a:solidFill>
              </a:rPr>
              <a:t> </a:t>
            </a:r>
            <a:r>
              <a:rPr lang="ru-RU" b="1" dirty="0" smtClean="0">
                <a:solidFill>
                  <a:srgbClr val="A50021"/>
                </a:solidFill>
              </a:rPr>
              <a:t>4</a:t>
            </a:r>
            <a:r>
              <a:rPr lang="ru-RU" sz="1500" b="1" dirty="0" smtClean="0">
                <a:solidFill>
                  <a:srgbClr val="A50021"/>
                </a:solidFill>
              </a:rPr>
              <a:t> </a:t>
            </a:r>
            <a:r>
              <a:rPr lang="ru-RU" sz="1500" dirty="0" smtClean="0"/>
              <a:t>библиотеках установлены лифты-подъемники 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dirty="0" smtClean="0"/>
              <a:t>в </a:t>
            </a:r>
            <a:r>
              <a:rPr lang="ru-RU" b="1" dirty="0" smtClean="0">
                <a:solidFill>
                  <a:srgbClr val="A50021"/>
                </a:solidFill>
              </a:rPr>
              <a:t>39</a:t>
            </a:r>
            <a:r>
              <a:rPr lang="ru-RU" sz="1500" dirty="0" smtClean="0"/>
              <a:t> библиотеках оборудованы пандусы для </a:t>
            </a:r>
            <a:r>
              <a:rPr lang="ru-RU" sz="1500" dirty="0" err="1" smtClean="0"/>
              <a:t>маломобильных</a:t>
            </a:r>
            <a:r>
              <a:rPr lang="ru-RU" sz="1500" dirty="0" smtClean="0"/>
              <a:t> посетителей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3500444"/>
            <a:ext cx="2928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/>
              <a:t>В фондах детских библиотек </a:t>
            </a:r>
          </a:p>
          <a:p>
            <a:pPr algn="ctr"/>
            <a:r>
              <a:rPr lang="ru-RU" b="1" dirty="0" smtClean="0">
                <a:solidFill>
                  <a:srgbClr val="A50021"/>
                </a:solidFill>
              </a:rPr>
              <a:t>1808</a:t>
            </a:r>
            <a:r>
              <a:rPr lang="ru-RU" sz="1500" dirty="0" smtClean="0"/>
              <a:t> </a:t>
            </a:r>
            <a:r>
              <a:rPr lang="ru-RU" sz="1500" dirty="0" err="1" smtClean="0"/>
              <a:t>крупношрифтовых</a:t>
            </a:r>
            <a:r>
              <a:rPr lang="ru-RU" sz="1500" dirty="0" smtClean="0"/>
              <a:t> книг </a:t>
            </a:r>
          </a:p>
          <a:p>
            <a:pPr algn="ctr"/>
            <a:r>
              <a:rPr lang="ru-RU" sz="1500" dirty="0" smtClean="0"/>
              <a:t>и книг на языке Брайля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1285866"/>
            <a:ext cx="20681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Наличие технологий</a:t>
            </a:r>
            <a:endParaRPr lang="ru-RU" sz="16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516978" y="3088081"/>
            <a:ext cx="4110044" cy="79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2" name="AutoShape 2" descr="Лифты для инвалидов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s://liftobzor.ru/upload/%D0%98%D0%BA%D0%BE%D0%BD%D0%BA%D0%B8%20%D0%BD%D0%B8%D0%B7/%D0%BB%D0%B8%D1%84%D1%82%D1%8B%20%D0%B4%D0%BB%D1%8F%20%D0%B8%D0%BD%D0%B2%D0%B0%D0%BB%D0%B8%D0%B4%D0%BE%D0%B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5" name="Picture 5" descr="C:\Users\sysop\Desktop\14 марта\лифты для инвалидов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39" y="1906356"/>
            <a:ext cx="428628" cy="446303"/>
          </a:xfrm>
          <a:prstGeom prst="rect">
            <a:avLst/>
          </a:prstGeom>
          <a:noFill/>
        </p:spPr>
      </p:pic>
      <p:pic>
        <p:nvPicPr>
          <p:cNvPr id="35847" name="Picture 7" descr="C:\Users\sysop\Desktop\14 марта\_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15338" y="1428742"/>
            <a:ext cx="500066" cy="306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sysop\Desktop\14 марта\для презентации к к докладу\фото для сборника и доклада\Интерьеры\ЦДБ Арзамасского района\Студия семейного чтения «Ступени»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948485"/>
            <a:ext cx="2366958" cy="2195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87824" y="0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Создание модельных библиотек в рамках национального проекта «Культура»</a:t>
            </a:r>
            <a:endParaRPr lang="ru-RU" sz="2400" b="1" spc="27" dirty="0" smtClean="0">
              <a:solidFill>
                <a:srgbClr val="005DA4"/>
              </a:solidFill>
              <a:cs typeface="TT Norms"/>
            </a:endParaRPr>
          </a:p>
        </p:txBody>
      </p:sp>
      <p:pic>
        <p:nvPicPr>
          <p:cNvPr id="3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18434" name="Picture 2" descr="C:\Users\user\Desktop\для отчета 2021\для презентации к к докладу\фото для сборника и доклада\Интерьеры\Бор Неклюдовская б-ка № 1\Бор Некл. б-ка № 1 Зал развивающего чтения и творчества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987574"/>
            <a:ext cx="2880680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5" name="Picture 3" descr="C:\Users\user\Desktop\для отчета 2021\для презентации к к докладу\фото для сборника и доклада\Интерьеры\Скоробогатовская сб Ковернинского района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3000378"/>
            <a:ext cx="2657872" cy="1993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user\Desktop\для отчета 2021\городская библиотека филиал №1 Богородского района\городская библиотека филиал №1 Богородского района\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071552"/>
            <a:ext cx="2597701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4" name="Группа 13"/>
          <p:cNvGrpSpPr/>
          <p:nvPr/>
        </p:nvGrpSpPr>
        <p:grpSpPr>
          <a:xfrm>
            <a:off x="1403648" y="915566"/>
            <a:ext cx="2304256" cy="461665"/>
            <a:chOff x="827584" y="915566"/>
            <a:chExt cx="2304256" cy="461665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827584" y="915566"/>
              <a:ext cx="2232248" cy="432048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27584" y="915566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Детский отдел </a:t>
              </a:r>
              <a:r>
                <a:rPr lang="ru-RU" sz="1200" b="1" dirty="0" err="1" smtClean="0"/>
                <a:t>Неклюдовской</a:t>
              </a:r>
              <a:r>
                <a:rPr lang="ru-RU" sz="1200" b="1" dirty="0" smtClean="0"/>
                <a:t> библиотеки г.о.г. Бор</a:t>
              </a:r>
              <a:endParaRPr lang="ru-RU" sz="1200" b="1" dirty="0"/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6856741" y="1071552"/>
            <a:ext cx="1928962" cy="643512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786578" y="1071552"/>
            <a:ext cx="214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Детский отдел Городской библиотеки-филиала №1 Богородского </a:t>
            </a:r>
            <a:r>
              <a:rPr lang="ru-RU" sz="1200" b="1" dirty="0" err="1" smtClean="0"/>
              <a:t>м.о</a:t>
            </a:r>
            <a:r>
              <a:rPr lang="ru-RU" sz="1200" b="1" dirty="0" smtClean="0"/>
              <a:t>.</a:t>
            </a:r>
            <a:endParaRPr lang="ru-RU" sz="1200" b="1" dirty="0" smtClean="0"/>
          </a:p>
        </p:txBody>
      </p:sp>
      <p:grpSp>
        <p:nvGrpSpPr>
          <p:cNvPr id="21" name="Группа 20"/>
          <p:cNvGrpSpPr/>
          <p:nvPr/>
        </p:nvGrpSpPr>
        <p:grpSpPr>
          <a:xfrm>
            <a:off x="5500694" y="4357700"/>
            <a:ext cx="1500198" cy="646331"/>
            <a:chOff x="5500694" y="4497169"/>
            <a:chExt cx="1500198" cy="646331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500694" y="4500576"/>
              <a:ext cx="1500198" cy="613307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00694" y="4497169"/>
              <a:ext cx="150019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ЦДБ в составе </a:t>
              </a:r>
            </a:p>
            <a:p>
              <a:pPr algn="ctr"/>
              <a:r>
                <a:rPr lang="ru-RU" sz="1200" b="1" dirty="0" smtClean="0"/>
                <a:t>ЦБ </a:t>
              </a:r>
              <a:r>
                <a:rPr lang="ru-RU" sz="1200" b="1" dirty="0" err="1" smtClean="0"/>
                <a:t>Арзамасского</a:t>
              </a:r>
              <a:r>
                <a:rPr lang="ru-RU" sz="1200" b="1" dirty="0" smtClean="0"/>
                <a:t> района 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14282" y="4143386"/>
            <a:ext cx="1857388" cy="879474"/>
            <a:chOff x="214282" y="4143386"/>
            <a:chExt cx="1857388" cy="879474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14282" y="4143386"/>
              <a:ext cx="1785950" cy="879474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4282" y="4143386"/>
              <a:ext cx="18573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Детский отдел Скоробогатовской библиотеки </a:t>
              </a:r>
              <a:r>
                <a:rPr lang="ru-RU" sz="1200" b="1" dirty="0" err="1" smtClean="0"/>
                <a:t>Ковернинского</a:t>
              </a:r>
              <a:r>
                <a:rPr lang="ru-RU" sz="1200" b="1" dirty="0" smtClean="0"/>
                <a:t> </a:t>
              </a:r>
              <a:r>
                <a:rPr lang="ru-RU" sz="1200" b="1" dirty="0" err="1" smtClean="0"/>
                <a:t>м.о</a:t>
              </a:r>
              <a:r>
                <a:rPr lang="ru-RU" sz="1200" b="1" dirty="0" smtClean="0"/>
                <a:t>.</a:t>
              </a:r>
              <a:endParaRPr lang="ru-RU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4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1538" y="2000246"/>
            <a:ext cx="5643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ЦДБ г.о.г. Бор 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200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онлайн-конкурс-марафон «К нам идёт Новый год» (</a:t>
            </a:r>
            <a:r>
              <a:rPr lang="ru-RU" sz="1200" dirty="0" smtClean="0">
                <a:solidFill>
                  <a:srgbClr val="000099"/>
                </a:solidFill>
              </a:rPr>
              <a:t>депутат ЗС НО И.Л. Гордеев – 25000 руб.)</a:t>
            </a:r>
            <a:r>
              <a:rPr lang="ru-RU" sz="1200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sz="1200" dirty="0" smtClean="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7200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7" dirty="0" smtClean="0">
                <a:solidFill>
                  <a:srgbClr val="005DA4"/>
                </a:solidFill>
                <a:cs typeface="TT Norms"/>
              </a:rPr>
              <a:t>Продвижение чтения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1934" y="54000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27" dirty="0" smtClean="0">
                <a:solidFill>
                  <a:srgbClr val="005DA4"/>
                </a:solidFill>
                <a:cs typeface="TT Norms"/>
              </a:rPr>
              <a:t>Проекты по привлечению средств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571750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</a:rPr>
              <a:t>ЦДБ г.о. Воротынский </a:t>
            </a:r>
            <a:r>
              <a:rPr lang="ru-RU" sz="1200" dirty="0" smtClean="0">
                <a:solidFill>
                  <a:prstClr val="black"/>
                </a:solidFill>
              </a:rPr>
              <a:t>- </a:t>
            </a:r>
            <a:r>
              <a:rPr lang="ru-RU" sz="1200" dirty="0" smtClean="0"/>
              <a:t>проект</a:t>
            </a:r>
            <a:r>
              <a:rPr lang="ru-RU" sz="1200" b="1" dirty="0" smtClean="0"/>
              <a:t> </a:t>
            </a:r>
            <a:r>
              <a:rPr lang="ru-RU" sz="1200" dirty="0" smtClean="0"/>
              <a:t>«Сказочная атмосфера» для открытия в библиотеке литературно-сенсорной комнаты (депутаты ЗС НО В.А. Антипов, В.Б. </a:t>
            </a:r>
            <a:r>
              <a:rPr lang="ru-RU" sz="1200" dirty="0" err="1" smtClean="0"/>
              <a:t>Аксиньин</a:t>
            </a:r>
            <a:r>
              <a:rPr lang="ru-RU" sz="1200" dirty="0" smtClean="0"/>
              <a:t>, В.И. Егоров, председатель Совета депутатов </a:t>
            </a:r>
            <a:r>
              <a:rPr lang="ru-RU" sz="1200" dirty="0" err="1" smtClean="0"/>
              <a:t>г.о</a:t>
            </a:r>
            <a:r>
              <a:rPr lang="ru-RU" sz="1200" dirty="0" smtClean="0"/>
              <a:t>. Воротынский </a:t>
            </a:r>
            <a:r>
              <a:rPr lang="ru-RU" sz="1200" dirty="0" smtClean="0"/>
              <a:t>В.А. </a:t>
            </a:r>
            <a:r>
              <a:rPr lang="ru-RU" sz="1200" dirty="0" err="1" smtClean="0"/>
              <a:t>Благушин</a:t>
            </a:r>
            <a:r>
              <a:rPr lang="ru-RU" sz="1200" dirty="0" smtClean="0"/>
              <a:t> - более 130000 руб.)</a:t>
            </a:r>
            <a:endParaRPr lang="ru-RU" sz="1200" dirty="0" smtClean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3429006"/>
            <a:ext cx="6093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rgbClr val="000099"/>
                </a:solidFill>
              </a:rPr>
              <a:t>Детская библиотека им. В.В. Бианки Автозаводского района</a:t>
            </a:r>
            <a:r>
              <a:rPr lang="ru-RU" sz="1200" dirty="0" smtClean="0">
                <a:solidFill>
                  <a:srgbClr val="000099"/>
                </a:solidFill>
              </a:rPr>
              <a:t> - оборудование для сенсорной комнаты (депутат ЗС НО В.И. </a:t>
            </a:r>
            <a:r>
              <a:rPr lang="ru-RU" sz="1200" dirty="0" err="1" smtClean="0">
                <a:solidFill>
                  <a:srgbClr val="000099"/>
                </a:solidFill>
              </a:rPr>
              <a:t>Солдатенков</a:t>
            </a:r>
            <a:r>
              <a:rPr lang="ru-RU" sz="1200" dirty="0" smtClean="0">
                <a:solidFill>
                  <a:srgbClr val="000099"/>
                </a:solidFill>
              </a:rPr>
              <a:t> – 114000 руб.)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4143386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</a:rPr>
              <a:t>Детское отделение библиотеки им. Ю.А. Адрианова Автозаводского района </a:t>
            </a:r>
            <a:r>
              <a:rPr lang="ru-RU" sz="1200" dirty="0" smtClean="0">
                <a:solidFill>
                  <a:prstClr val="black"/>
                </a:solidFill>
              </a:rPr>
              <a:t>-  оборудование для литературно-игрового зала (д</a:t>
            </a:r>
            <a:r>
              <a:rPr lang="ru-RU" sz="1200" dirty="0" smtClean="0"/>
              <a:t>епутат ГД Н. Новгорода В.В. Амельченко – 49000 руб.) </a:t>
            </a:r>
            <a:endParaRPr lang="ru-RU" sz="1200" dirty="0" smtClean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034" y="1142990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ЦДБ им. Л. Г. Волкова г.о. </a:t>
            </a:r>
            <a:r>
              <a:rPr lang="ru-RU" sz="1200" b="1" dirty="0" err="1" smtClean="0"/>
              <a:t>Перевозский</a:t>
            </a:r>
            <a:r>
              <a:rPr lang="ru-RU" sz="1200" b="1" dirty="0" smtClean="0"/>
              <a:t> </a:t>
            </a:r>
            <a:r>
              <a:rPr lang="ru-RU" sz="1200" dirty="0" smtClean="0"/>
              <a:t>- проект «Уголок интеллектуального досуга: создание игротеки в детской библиотеке» (ООО «Монолит», ООО «</a:t>
            </a:r>
            <a:r>
              <a:rPr lang="ru-RU" sz="1200" dirty="0" err="1" smtClean="0"/>
              <a:t>Ичалковский</a:t>
            </a:r>
            <a:r>
              <a:rPr lang="ru-RU" sz="1200" dirty="0" smtClean="0"/>
              <a:t> карьер», ООО «</a:t>
            </a:r>
            <a:r>
              <a:rPr lang="ru-RU" sz="1200" dirty="0" err="1" smtClean="0"/>
              <a:t>Перевозские</a:t>
            </a:r>
            <a:r>
              <a:rPr lang="ru-RU" sz="1200" dirty="0" smtClean="0"/>
              <a:t> семена», ООО «</a:t>
            </a:r>
            <a:r>
              <a:rPr lang="ru-RU" sz="1200" dirty="0" err="1" smtClean="0"/>
              <a:t>Перевозское</a:t>
            </a:r>
            <a:r>
              <a:rPr lang="ru-RU" sz="1200" dirty="0" smtClean="0"/>
              <a:t> ХПП» 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200" dirty="0" smtClean="0"/>
              <a:t> </a:t>
            </a:r>
            <a:r>
              <a:rPr lang="ru-RU" sz="1200" dirty="0" smtClean="0"/>
              <a:t>35000 руб.)</a:t>
            </a:r>
            <a:endParaRPr lang="ru-RU" sz="1200" dirty="0"/>
          </a:p>
        </p:txBody>
      </p:sp>
      <p:pic>
        <p:nvPicPr>
          <p:cNvPr id="20" name="Picture 7" descr="C:\Users\user\Desktop\для отчета 2021\prom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85866"/>
            <a:ext cx="367664" cy="288032"/>
          </a:xfrm>
          <a:prstGeom prst="rect">
            <a:avLst/>
          </a:prstGeom>
          <a:noFill/>
        </p:spPr>
      </p:pic>
      <p:pic>
        <p:nvPicPr>
          <p:cNvPr id="21" name="Picture 7" descr="C:\Users\user\Desktop\для отчета 2021\prom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000246"/>
            <a:ext cx="343663" cy="288032"/>
          </a:xfrm>
          <a:prstGeom prst="rect">
            <a:avLst/>
          </a:prstGeom>
          <a:noFill/>
        </p:spPr>
      </p:pic>
      <p:pic>
        <p:nvPicPr>
          <p:cNvPr id="22" name="Picture 7" descr="C:\Users\user\Desktop\для отчета 2021\prom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994" y="2650028"/>
            <a:ext cx="367664" cy="288032"/>
          </a:xfrm>
          <a:prstGeom prst="rect">
            <a:avLst/>
          </a:prstGeom>
          <a:noFill/>
        </p:spPr>
      </p:pic>
      <p:pic>
        <p:nvPicPr>
          <p:cNvPr id="23" name="Picture 7" descr="C:\Users\user\Desktop\для отчета 2021\prom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00444"/>
            <a:ext cx="367664" cy="288032"/>
          </a:xfrm>
          <a:prstGeom prst="rect">
            <a:avLst/>
          </a:prstGeom>
          <a:noFill/>
        </p:spPr>
      </p:pic>
      <p:pic>
        <p:nvPicPr>
          <p:cNvPr id="24" name="Picture 7" descr="C:\Users\user\Desktop\для отчета 2021\prom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214824"/>
            <a:ext cx="367664" cy="288032"/>
          </a:xfrm>
          <a:prstGeom prst="rect">
            <a:avLst/>
          </a:prstGeom>
          <a:noFill/>
        </p:spPr>
      </p:pic>
      <p:pic>
        <p:nvPicPr>
          <p:cNvPr id="49154" name="Picture 2" descr="\\192.168.1.2\общая\Методический\Ксенофонтова\для презентации к к докладу\фото для сборника и доклада\Интерьеры\Перевоз\IMG-602b5ef210bf57aaea3b136b7bbf2764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795886"/>
            <a:ext cx="1642480" cy="123186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F:\14 марта\Автозавод Сенсорная игровая в дет.б-ке им. Бианки\ф9 igrovaya_zona_dlya_malyshe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2427734"/>
            <a:ext cx="1632181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F:\14 марта\для презентации к к докладу\фото для сборника и доклада\Интерьеры\Воротынец\Литературно-сенсорная комната. Воротынец\Дидактическое пособие. Световой планшет для рисован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1059582"/>
            <a:ext cx="1632181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4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79912" y="7200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7" dirty="0" smtClean="0">
                <a:solidFill>
                  <a:srgbClr val="005DA4"/>
                </a:solidFill>
                <a:cs typeface="TT Norms"/>
              </a:rPr>
              <a:t>Продвижение чтения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8024" y="54000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27" dirty="0" err="1" smtClean="0">
                <a:solidFill>
                  <a:srgbClr val="005DA4"/>
                </a:solidFill>
                <a:cs typeface="TT Norms"/>
              </a:rPr>
              <a:t>Грантовые</a:t>
            </a:r>
            <a:r>
              <a:rPr lang="ru-RU" b="1" spc="27" dirty="0" smtClean="0">
                <a:solidFill>
                  <a:srgbClr val="005DA4"/>
                </a:solidFill>
                <a:cs typeface="TT Norms"/>
              </a:rPr>
              <a:t> проекты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2" y="1071552"/>
            <a:ext cx="4143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D6209"/>
                </a:solidFill>
                <a:effectLst/>
                <a:ea typeface="Times New Roman" pitchFamily="18" charset="0"/>
                <a:cs typeface="Arial" pitchFamily="34" charset="0"/>
              </a:rPr>
              <a:t>ЦРДБ им. И. А. Крылова Советского района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5696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грант Президента РФ на реализацию проектов в области культуры, искусства и креативных индустрий 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426633 руб.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14282" y="1967563"/>
            <a:ext cx="40719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D6209"/>
                </a:solidFill>
                <a:ea typeface="Times New Roman" pitchFamily="18" charset="0"/>
                <a:cs typeface="Arial" pitchFamily="34" charset="0"/>
              </a:rPr>
              <a:t>ЦДБ </a:t>
            </a:r>
            <a:r>
              <a:rPr lang="ru-RU" sz="1600" b="1" dirty="0" err="1" smtClean="0">
                <a:solidFill>
                  <a:srgbClr val="CD6209"/>
                </a:solidFill>
                <a:ea typeface="Times New Roman" pitchFamily="18" charset="0"/>
                <a:cs typeface="Arial" pitchFamily="34" charset="0"/>
              </a:rPr>
              <a:t>Сергачского</a:t>
            </a:r>
            <a:r>
              <a:rPr lang="ru-RU" sz="1600" b="1" dirty="0" smtClean="0">
                <a:solidFill>
                  <a:srgbClr val="CD6209"/>
                </a:solidFill>
                <a:ea typeface="Times New Roman" pitchFamily="18" charset="0"/>
                <a:cs typeface="Arial" pitchFamily="34" charset="0"/>
              </a:rPr>
              <a:t> района 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грант Президента РФ на реализацию проектов в области культуры, искусства и креативных индустрий 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300 000 руб.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863574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CD6209"/>
                </a:solidFill>
                <a:ea typeface="Times New Roman" pitchFamily="18" charset="0"/>
                <a:cs typeface="Arial" pitchFamily="34" charset="0"/>
              </a:rPr>
              <a:t>ЦДБ им. Л. Г. Волкова г.о. </a:t>
            </a:r>
            <a:r>
              <a:rPr lang="ru-RU" sz="1600" b="1" dirty="0" err="1" smtClean="0">
                <a:solidFill>
                  <a:srgbClr val="CD6209"/>
                </a:solidFill>
                <a:ea typeface="Times New Roman" pitchFamily="18" charset="0"/>
                <a:cs typeface="Arial" pitchFamily="34" charset="0"/>
              </a:rPr>
              <a:t>Перевозский</a:t>
            </a:r>
            <a:r>
              <a:rPr lang="ru-RU" sz="1600" b="1" dirty="0" smtClean="0">
                <a:solidFill>
                  <a:srgbClr val="CD6209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200" dirty="0" smtClean="0"/>
              <a:t>  </a:t>
            </a:r>
            <a:r>
              <a:rPr lang="ru-RU" sz="1200" dirty="0" smtClean="0"/>
              <a:t>грант Президентского фонда культурных инициатив </a:t>
            </a:r>
            <a:r>
              <a:rPr lang="ru-RU" sz="1200" dirty="0" smtClean="0"/>
              <a:t> 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200" dirty="0" smtClean="0"/>
              <a:t> </a:t>
            </a:r>
            <a:r>
              <a:rPr lang="ru-RU" sz="1200" dirty="0" smtClean="0"/>
              <a:t>423164 руб. 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3574919"/>
            <a:ext cx="4357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CD6209"/>
                </a:solidFill>
                <a:ea typeface="Times New Roman" pitchFamily="18" charset="0"/>
                <a:cs typeface="Arial" pitchFamily="34" charset="0"/>
              </a:rPr>
              <a:t>ЦГДБ им. А.С. Пушкина г. Саров 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200" dirty="0" smtClean="0"/>
              <a:t> </a:t>
            </a:r>
            <a:r>
              <a:rPr lang="ru-RU" sz="1200" dirty="0" smtClean="0"/>
              <a:t>конкурс Общественного совета </a:t>
            </a:r>
            <a:r>
              <a:rPr lang="ru-RU" sz="1200" dirty="0" err="1" smtClean="0"/>
              <a:t>Госкорпорации</a:t>
            </a:r>
            <a:r>
              <a:rPr lang="ru-RU" sz="1200" dirty="0" smtClean="0"/>
              <a:t> «</a:t>
            </a:r>
            <a:r>
              <a:rPr lang="ru-RU" sz="1200" dirty="0" err="1" smtClean="0"/>
              <a:t>Росатом</a:t>
            </a:r>
            <a:r>
              <a:rPr lang="ru-RU" sz="1200" dirty="0" smtClean="0"/>
              <a:t>» 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200" dirty="0" smtClean="0"/>
              <a:t> </a:t>
            </a:r>
            <a:r>
              <a:rPr lang="ru-RU" sz="1200" dirty="0" smtClean="0"/>
              <a:t>254408 руб. 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4286262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CD6209"/>
                </a:solidFill>
                <a:ea typeface="Times New Roman" pitchFamily="18" charset="0"/>
                <a:cs typeface="Arial" pitchFamily="34" charset="0"/>
              </a:rPr>
              <a:t>ЦДБ им. В.С.Рыжакова </a:t>
            </a:r>
            <a:r>
              <a:rPr lang="ru-RU" sz="1600" b="1" dirty="0" err="1" smtClean="0">
                <a:solidFill>
                  <a:srgbClr val="CD6209"/>
                </a:solidFill>
                <a:ea typeface="Times New Roman" pitchFamily="18" charset="0"/>
                <a:cs typeface="Arial" pitchFamily="34" charset="0"/>
              </a:rPr>
              <a:t>Кстовского</a:t>
            </a:r>
            <a:r>
              <a:rPr lang="ru-RU" sz="1600" b="1" dirty="0" smtClean="0">
                <a:solidFill>
                  <a:srgbClr val="CD6209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D6209"/>
                </a:solidFill>
                <a:ea typeface="Times New Roman" pitchFamily="18" charset="0"/>
                <a:cs typeface="Arial" pitchFamily="34" charset="0"/>
              </a:rPr>
              <a:t>м.о</a:t>
            </a:r>
            <a:r>
              <a:rPr lang="ru-RU" sz="1600" b="1" dirty="0" smtClean="0">
                <a:solidFill>
                  <a:srgbClr val="CD6209"/>
                </a:solidFill>
                <a:ea typeface="Times New Roman" pitchFamily="18" charset="0"/>
                <a:cs typeface="Arial" pitchFamily="34" charset="0"/>
              </a:rPr>
              <a:t>. 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200" dirty="0" smtClean="0"/>
              <a:t> </a:t>
            </a:r>
            <a:r>
              <a:rPr lang="ru-RU" sz="1200" dirty="0" smtClean="0"/>
              <a:t>конкурс «Формула хороших дел» ООО «</a:t>
            </a:r>
            <a:r>
              <a:rPr lang="ru-RU" sz="1200" dirty="0" err="1" smtClean="0"/>
              <a:t>Сибур</a:t>
            </a:r>
            <a:r>
              <a:rPr lang="ru-RU" sz="1200" dirty="0" smtClean="0"/>
              <a:t>-Кстово» 462815 руб.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1142990"/>
            <a:ext cx="4143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CD6209"/>
                </a:solidFill>
                <a:ea typeface="Times New Roman" pitchFamily="18" charset="0"/>
                <a:cs typeface="Arial" pitchFamily="34" charset="0"/>
              </a:rPr>
              <a:t>ЦДБ им. А.П. Гайдара г. Дзержинск 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200" dirty="0" smtClean="0"/>
              <a:t> </a:t>
            </a:r>
            <a:r>
              <a:rPr lang="ru-RU" sz="1200" dirty="0" err="1" smtClean="0"/>
              <a:t>грантовый</a:t>
            </a:r>
            <a:r>
              <a:rPr lang="ru-RU" sz="1200" dirty="0" smtClean="0"/>
              <a:t> конкурс ООО «</a:t>
            </a:r>
            <a:r>
              <a:rPr lang="ru-RU" sz="1200" dirty="0" err="1" smtClean="0"/>
              <a:t>Сибур</a:t>
            </a:r>
            <a:r>
              <a:rPr lang="ru-RU" sz="1200" dirty="0" smtClean="0"/>
              <a:t>» «Формула хороших дел» 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200" dirty="0" smtClean="0"/>
              <a:t> </a:t>
            </a:r>
            <a:r>
              <a:rPr lang="ru-RU" sz="1200" dirty="0" smtClean="0"/>
              <a:t>30000 руб. 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86314" y="1750702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CD6209"/>
                </a:solidFill>
                <a:ea typeface="Times New Roman" pitchFamily="18" charset="0"/>
                <a:cs typeface="Arial" pitchFamily="34" charset="0"/>
              </a:rPr>
              <a:t>ЦДБ </a:t>
            </a:r>
            <a:r>
              <a:rPr lang="ru-RU" sz="1600" b="1" dirty="0" err="1" smtClean="0">
                <a:solidFill>
                  <a:srgbClr val="CD6209"/>
                </a:solidFill>
                <a:ea typeface="Times New Roman" pitchFamily="18" charset="0"/>
                <a:cs typeface="Arial" pitchFamily="34" charset="0"/>
              </a:rPr>
              <a:t>Дивеевского</a:t>
            </a:r>
            <a:r>
              <a:rPr lang="ru-RU" sz="1600" b="1" dirty="0" smtClean="0">
                <a:solidFill>
                  <a:srgbClr val="CD6209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D6209"/>
                </a:solidFill>
                <a:ea typeface="Times New Roman" pitchFamily="18" charset="0"/>
                <a:cs typeface="Arial" pitchFamily="34" charset="0"/>
              </a:rPr>
              <a:t>м.о</a:t>
            </a:r>
            <a:r>
              <a:rPr lang="ru-RU" sz="1600" b="1" dirty="0" smtClean="0">
                <a:solidFill>
                  <a:srgbClr val="CD6209"/>
                </a:solidFill>
                <a:ea typeface="Times New Roman" pitchFamily="18" charset="0"/>
                <a:cs typeface="Arial" pitchFamily="34" charset="0"/>
              </a:rPr>
              <a:t>. 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200" dirty="0" smtClean="0"/>
              <a:t> </a:t>
            </a:r>
            <a:r>
              <a:rPr lang="ru-RU" sz="1200" dirty="0" smtClean="0"/>
              <a:t>областной конкурс на государственную поддержку лучших сельских учреждений культуры в области библиотечного дела 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200" dirty="0" smtClean="0"/>
              <a:t>  </a:t>
            </a:r>
            <a:r>
              <a:rPr lang="ru-RU" sz="1200" dirty="0" smtClean="0"/>
              <a:t>139473 руб.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86314" y="2543080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CD6209"/>
                </a:solidFill>
                <a:ea typeface="Times New Roman" pitchFamily="18" charset="0"/>
                <a:cs typeface="Arial" pitchFamily="34" charset="0"/>
              </a:rPr>
              <a:t>ЦБС Автозаводского района 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200" dirty="0" smtClean="0"/>
              <a:t> </a:t>
            </a:r>
            <a:r>
              <a:rPr lang="ru-RU" sz="1200" dirty="0" smtClean="0"/>
              <a:t>грант городского конкурса проектов «Культурный район» в Советском районе 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200" dirty="0" smtClean="0"/>
              <a:t> </a:t>
            </a:r>
            <a:r>
              <a:rPr lang="ru-RU" sz="1200" dirty="0" smtClean="0"/>
              <a:t>110775 руб.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86314" y="3335458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err="1" smtClean="0">
                <a:solidFill>
                  <a:srgbClr val="CD6209"/>
                </a:solidFill>
                <a:ea typeface="Times New Roman" pitchFamily="18" charset="0"/>
                <a:cs typeface="Arial" pitchFamily="34" charset="0"/>
              </a:rPr>
              <a:t>Ветлужская</a:t>
            </a:r>
            <a:r>
              <a:rPr lang="ru-RU" sz="1600" b="1" dirty="0" smtClean="0">
                <a:solidFill>
                  <a:srgbClr val="CD6209"/>
                </a:solidFill>
                <a:ea typeface="Times New Roman" pitchFamily="18" charset="0"/>
                <a:cs typeface="Arial" pitchFamily="34" charset="0"/>
              </a:rPr>
              <a:t> модельная библиотека 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конкурс «Время активных людей» Нижегородской региональной общественной организации содействия социальному развитию </a:t>
            </a:r>
            <a:r>
              <a:rPr lang="ru-RU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«СЛУЖЕНИЕ-НЭКСТ»</a:t>
            </a:r>
            <a:r>
              <a:rPr lang="ru-RU" sz="1200" dirty="0" smtClean="0"/>
              <a:t> 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200" dirty="0" smtClean="0"/>
              <a:t> </a:t>
            </a:r>
            <a:r>
              <a:rPr lang="ru-RU" sz="1200" dirty="0" smtClean="0"/>
              <a:t>25000 руб. 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86314" y="4312503"/>
            <a:ext cx="3786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CD6209"/>
                </a:solidFill>
                <a:ea typeface="Times New Roman" pitchFamily="18" charset="0"/>
                <a:cs typeface="Arial" pitchFamily="34" charset="0"/>
              </a:rPr>
              <a:t>ЦДБ Володарского района 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районный конкурс проектов «Инициатива» Администрации Володарского муниципального района  </a:t>
            </a:r>
            <a:r>
              <a:rPr lang="ru-RU" sz="1200" dirty="0" smtClean="0"/>
              <a:t>- 14000 руб. </a:t>
            </a:r>
            <a:endParaRPr lang="ru-RU" sz="12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2516978" y="3088081"/>
            <a:ext cx="4110044" cy="79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F:\отчет за 2021\Рамки\си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541" y="1707654"/>
            <a:ext cx="2500330" cy="1214446"/>
          </a:xfrm>
          <a:prstGeom prst="rect">
            <a:avLst/>
          </a:prstGeom>
          <a:noFill/>
        </p:spPr>
      </p:pic>
      <p:pic>
        <p:nvPicPr>
          <p:cNvPr id="19" name="Picture 2" descr="F:\отчет за 2021\Рамки\си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07654"/>
            <a:ext cx="2500330" cy="1214446"/>
          </a:xfrm>
          <a:prstGeom prst="rect">
            <a:avLst/>
          </a:prstGeom>
          <a:noFill/>
        </p:spPr>
      </p:pic>
      <p:pic>
        <p:nvPicPr>
          <p:cNvPr id="15" name="Picture 2" descr="F:\отчет за 2021\Рамки\си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873" y="1707654"/>
            <a:ext cx="2500330" cy="1214446"/>
          </a:xfrm>
          <a:prstGeom prst="rect">
            <a:avLst/>
          </a:prstGeom>
          <a:noFill/>
        </p:spPr>
      </p:pic>
      <p:pic>
        <p:nvPicPr>
          <p:cNvPr id="3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4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pic>
        <p:nvPicPr>
          <p:cNvPr id="50178" name="Picture 2" descr="\\192.168.1.2\общая\Методический\Ксенофонтова\для презентации к к докладу\фото для сборника и доклада\Библионочи\Ветлуга..jpg"/>
          <p:cNvPicPr>
            <a:picLocks noChangeAspect="1" noChangeArrowheads="1"/>
          </p:cNvPicPr>
          <p:nvPr/>
        </p:nvPicPr>
        <p:blipFill>
          <a:blip r:embed="rId5" cstate="print"/>
          <a:srcRect l="25148"/>
          <a:stretch>
            <a:fillRect/>
          </a:stretch>
        </p:blipFill>
        <p:spPr bwMode="auto">
          <a:xfrm>
            <a:off x="142844" y="3487500"/>
            <a:ext cx="2203635" cy="16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851920" y="195486"/>
            <a:ext cx="4186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27" dirty="0" smtClean="0">
                <a:solidFill>
                  <a:srgbClr val="CD6209"/>
                </a:solidFill>
                <a:cs typeface="TT Norms"/>
              </a:rPr>
              <a:t>Основные тренды 2021 года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7549" y="1704234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</a:rPr>
              <a:t>Продвижение чтения через</a:t>
            </a:r>
          </a:p>
          <a:p>
            <a:pPr algn="ctr"/>
            <a:r>
              <a:rPr lang="ru-RU" b="1" dirty="0" smtClean="0">
                <a:solidFill>
                  <a:srgbClr val="003399"/>
                </a:solidFill>
              </a:rPr>
              <a:t>событийные мероприятия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1714494"/>
            <a:ext cx="2214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</a:rPr>
              <a:t>Продвижение чтения в</a:t>
            </a:r>
          </a:p>
          <a:p>
            <a:pPr algn="ctr"/>
            <a:r>
              <a:rPr lang="ru-RU" b="1" dirty="0" err="1" smtClean="0">
                <a:solidFill>
                  <a:srgbClr val="003399"/>
                </a:solidFill>
              </a:rPr>
              <a:t>мультиформатной</a:t>
            </a:r>
            <a:r>
              <a:rPr lang="ru-RU" b="1" dirty="0" smtClean="0">
                <a:solidFill>
                  <a:srgbClr val="003399"/>
                </a:solidFill>
              </a:rPr>
              <a:t> </a:t>
            </a:r>
            <a:r>
              <a:rPr lang="ru-RU" b="1" dirty="0" err="1" smtClean="0">
                <a:solidFill>
                  <a:srgbClr val="003399"/>
                </a:solidFill>
              </a:rPr>
              <a:t>медиасреде</a:t>
            </a:r>
            <a:endParaRPr lang="ru-RU" b="1" dirty="0" smtClean="0">
              <a:solidFill>
                <a:srgbClr val="0033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55417" y="1921968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</a:rPr>
              <a:t>Профессиональные компетенции</a:t>
            </a:r>
          </a:p>
        </p:txBody>
      </p:sp>
      <p:pic>
        <p:nvPicPr>
          <p:cNvPr id="29" name="Picture 4" descr="C:\Users\user\Desktop\для отчета 2021\для презентации к к докладу\фото для сборника и доклада\Интерьеры\ЦДБ Арзамасского района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5361" y="3487500"/>
            <a:ext cx="2207999" cy="16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9" name="Picture 3" descr="C:\Users\sysop\Desktop\14 марта\для презентации к к докладу\фото для сборника и доклада\Интерьеры\ЦДБ Арзамасского района\1Открытая зона-галерея «Библиомастерская»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32242" y="3487500"/>
            <a:ext cx="2765519" cy="16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sysop\Desktop\14 марта\фото Лидер\1IMG_20210915_1000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3487500"/>
            <a:ext cx="1898100" cy="1620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1000114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27" dirty="0" smtClean="0">
                <a:solidFill>
                  <a:srgbClr val="005DA4"/>
                </a:solidFill>
                <a:cs typeface="TT Norms"/>
              </a:rPr>
              <a:t>Главная тема года </a:t>
            </a:r>
            <a:r>
              <a:rPr lang="ru-RU" b="1" spc="27" dirty="0">
                <a:solidFill>
                  <a:srgbClr val="005DA4"/>
                </a:solidFill>
                <a:cs typeface="TT Norms"/>
              </a:rPr>
              <a:t>–</a:t>
            </a:r>
            <a:r>
              <a:rPr lang="ru-RU" b="1" spc="27" dirty="0" smtClean="0">
                <a:solidFill>
                  <a:srgbClr val="005DA4"/>
                </a:solidFill>
                <a:cs typeface="TT Norms"/>
              </a:rPr>
              <a:t> </a:t>
            </a:r>
            <a:r>
              <a:rPr lang="ru-RU" b="1" spc="27" dirty="0" smtClean="0">
                <a:solidFill>
                  <a:srgbClr val="005DA4"/>
                </a:solidFill>
                <a:cs typeface="TT Norms"/>
              </a:rPr>
              <a:t>800-летие Нижнего Новгорода</a:t>
            </a:r>
          </a:p>
        </p:txBody>
      </p:sp>
      <p:pic>
        <p:nvPicPr>
          <p:cNvPr id="3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4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00562" y="54000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27" dirty="0" smtClean="0">
                <a:solidFill>
                  <a:srgbClr val="CD6209"/>
                </a:solidFill>
                <a:cs typeface="TT Norms"/>
              </a:rPr>
              <a:t>Событийные мероприятия</a:t>
            </a:r>
            <a:endParaRPr lang="ru-RU" b="1" spc="27" dirty="0">
              <a:solidFill>
                <a:srgbClr val="CD6209"/>
              </a:solidFill>
              <a:cs typeface="TT Norm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1500180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Всероссийский краеведческий диктант </a:t>
            </a:r>
          </a:p>
          <a:p>
            <a:pPr algn="ctr"/>
            <a:r>
              <a:rPr lang="ru-RU" sz="1400" dirty="0" smtClean="0"/>
              <a:t>«Я знаю Нижний»</a:t>
            </a:r>
            <a:endParaRPr lang="ru-RU" sz="1400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143240" y="1984858"/>
            <a:ext cx="3286148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Диктант проходил в двух форматах.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возрастные группы 7-11 лет, 12-15 лет, 16+. </a:t>
            </a:r>
            <a:endParaRPr kumimoji="0" lang="ru-RU" sz="9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Автор</a:t>
            </a:r>
            <a:r>
              <a:rPr lang="ru-RU" sz="1200" b="1" dirty="0" smtClean="0">
                <a:solidFill>
                  <a:srgbClr val="A5002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вопросов </a:t>
            </a:r>
            <a:r>
              <a:rPr lang="ru-RU" sz="1200" b="1" dirty="0">
                <a:solidFill>
                  <a:srgbClr val="A5002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известные нижегородцы: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Губернатор НО Г.С. Никитин,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министр здравоохранения Д. </a:t>
            </a:r>
            <a:r>
              <a:rPr kumimoji="0" lang="ru-RU" sz="12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Мелик-Гусейнов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   деятели культуры, краеведы, спортсмены, представители СМИ</a:t>
            </a: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820061"/>
            <a:ext cx="30003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Самые активные участники </a:t>
            </a:r>
            <a:r>
              <a:rPr lang="ru-RU" sz="1400" b="1" dirty="0" smtClean="0">
                <a:solidFill>
                  <a:srgbClr val="C00000"/>
                </a:solidFill>
              </a:rPr>
              <a:t>библиотеки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Саратовской области,</a:t>
            </a:r>
          </a:p>
          <a:p>
            <a:pPr algn="ctr"/>
            <a:r>
              <a:rPr lang="ru-RU" sz="1400" b="1" dirty="0" err="1" smtClean="0">
                <a:solidFill>
                  <a:srgbClr val="C00000"/>
                </a:solidFill>
              </a:rPr>
              <a:t>Починковского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и </a:t>
            </a:r>
            <a:r>
              <a:rPr lang="ru-RU" sz="1400" b="1" dirty="0" err="1" smtClean="0">
                <a:solidFill>
                  <a:srgbClr val="C00000"/>
                </a:solidFill>
              </a:rPr>
              <a:t>Уренского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м.о</a:t>
            </a:r>
            <a:r>
              <a:rPr lang="ru-RU" sz="1400" b="1" dirty="0" smtClean="0">
                <a:solidFill>
                  <a:srgbClr val="C00000"/>
                </a:solidFill>
              </a:rPr>
              <a:t>. </a:t>
            </a:r>
            <a:r>
              <a:rPr lang="ru-RU" sz="1400" b="1" dirty="0" smtClean="0">
                <a:solidFill>
                  <a:srgbClr val="C00000"/>
                </a:solidFill>
              </a:rPr>
              <a:t>НО 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28673" name="Picture 1" descr="F:\14 марта\диктант краеведческий\1DSC_15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500444"/>
            <a:ext cx="2286016" cy="1524011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4" name="Picture 2" descr="F:\14 марта\диктант краеведческий\1DSC_15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143122"/>
            <a:ext cx="2357455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5" name="Picture 3" descr="F:\14 марта\диктант краеведческий\1DSC_15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2071684"/>
            <a:ext cx="2035956" cy="1357303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7" name="Picture 5" descr="https://xn--90add8ag.xn--p1ai/wp-content/uploads/2021/04/sayt-800x4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928676"/>
            <a:ext cx="1714512" cy="857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6" name="Прямоугольник 15"/>
          <p:cNvSpPr/>
          <p:nvPr/>
        </p:nvSpPr>
        <p:spPr>
          <a:xfrm>
            <a:off x="6357950" y="3643320"/>
            <a:ext cx="264320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A5002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Участники: </a:t>
            </a:r>
            <a:r>
              <a:rPr lang="ru-RU" sz="1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библиотеки и школы Нижегородской, Саратовской и Ульяновской  областей, Чувашской республики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A5002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499</a:t>
            </a:r>
            <a:r>
              <a:rPr lang="ru-RU" sz="1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площадок (из них 248 – </a:t>
            </a:r>
            <a:r>
              <a:rPr lang="ru-RU" sz="12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онлайн</a:t>
            </a:r>
            <a:r>
              <a:rPr lang="ru-RU" sz="1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A5002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7578</a:t>
            </a:r>
            <a:r>
              <a:rPr lang="ru-RU" sz="1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участников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72000"/>
            <a:ext cx="4536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spc="27" dirty="0" smtClean="0">
                <a:solidFill>
                  <a:srgbClr val="005DA4"/>
                </a:solidFill>
                <a:cs typeface="TT Norms"/>
              </a:rPr>
              <a:t>Продвижение чтения</a:t>
            </a:r>
          </a:p>
        </p:txBody>
      </p:sp>
      <p:pic>
        <p:nvPicPr>
          <p:cNvPr id="17" name="Picture 5" descr="https://bibl.nngasu.ru/Images/nn-8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00392" y="0"/>
            <a:ext cx="747730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отчет за 2021\Рамки\син.png"/>
          <p:cNvPicPr>
            <a:picLocks noChangeAspect="1" noChangeArrowheads="1"/>
          </p:cNvPicPr>
          <p:nvPr/>
        </p:nvPicPr>
        <p:blipFill>
          <a:blip r:embed="rId2" cstate="print"/>
          <a:srcRect l="1650" r="1650"/>
          <a:stretch>
            <a:fillRect/>
          </a:stretch>
        </p:blipFill>
        <p:spPr bwMode="auto">
          <a:xfrm>
            <a:off x="6072199" y="3857634"/>
            <a:ext cx="3071802" cy="1000132"/>
          </a:xfrm>
          <a:prstGeom prst="rect">
            <a:avLst/>
          </a:prstGeom>
          <a:noFill/>
        </p:spPr>
      </p:pic>
      <p:pic>
        <p:nvPicPr>
          <p:cNvPr id="3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4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714348" y="1357304"/>
            <a:ext cx="5605224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b="1" dirty="0" smtClean="0">
                <a:ea typeface="Calibri" pitchFamily="34" charset="0"/>
                <a:cs typeface="Times New Roman" pitchFamily="18" charset="0"/>
              </a:rPr>
              <a:t> «По улицам родного Нижнего»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ЦРДБ им. В.П. Катаева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Приокского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района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1600" b="1" dirty="0" err="1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Радиопутешествие</a:t>
            </a:r>
            <a:r>
              <a:rPr lang="ru-RU" sz="1600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 «Страницы истории Нижнего Новгорода» </a:t>
            </a:r>
            <a:r>
              <a:rPr lang="ru-RU" sz="1600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Calibri" pitchFamily="34" charset="0"/>
                <a:cs typeface="Times New Roman" pitchFamily="18" charset="0"/>
              </a:rPr>
              <a:t>ЦГДБ им. А.М. Горького г. Н. Новгорода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«Восемь столетий Нижнего Новгорода»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ЦДБ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Сергачского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района</a:t>
            </a:r>
            <a:endParaRPr kumimoji="0" lang="ru-RU" sz="16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4000510"/>
            <a:ext cx="288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Около </a:t>
            </a:r>
            <a:r>
              <a:rPr lang="ru-RU" sz="2000" b="1" spc="27" dirty="0" smtClean="0">
                <a:solidFill>
                  <a:srgbClr val="CD6209"/>
                </a:solidFill>
                <a:cs typeface="TT Norms"/>
              </a:rPr>
              <a:t>3000</a:t>
            </a:r>
            <a:r>
              <a:rPr lang="ru-RU" dirty="0" smtClean="0"/>
              <a:t> мероприятий </a:t>
            </a:r>
          </a:p>
          <a:p>
            <a:r>
              <a:rPr lang="ru-RU" dirty="0" smtClean="0"/>
              <a:t>и более </a:t>
            </a:r>
            <a:r>
              <a:rPr lang="ru-RU" sz="2000" b="1" spc="27" dirty="0" smtClean="0">
                <a:solidFill>
                  <a:srgbClr val="CD6209"/>
                </a:solidFill>
                <a:cs typeface="TT Norms"/>
              </a:rPr>
              <a:t>40000</a:t>
            </a:r>
            <a:r>
              <a:rPr lang="ru-RU" dirty="0" smtClean="0"/>
              <a:t> участников</a:t>
            </a:r>
            <a:endParaRPr lang="ru-RU" dirty="0"/>
          </a:p>
        </p:txBody>
      </p:sp>
      <p:pic>
        <p:nvPicPr>
          <p:cNvPr id="52229" name="Picture 5" descr="C:\Users\sysop\Desktop\14 марта\для презентации к к докладу\фото для сборника и доклада\800 лет НН\Ардатовский район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428742"/>
            <a:ext cx="2463146" cy="18519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3" name="Picture 6" descr="C:\Users\sysop\Desktop\14 марта\для презентации к к докладу\фото для сборника и доклада\акции НГОДБ\1читаем о Нижнем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136915"/>
            <a:ext cx="2357454" cy="17680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4" name="Picture 4" descr="C:\Users\sysop\Desktop\14 марта\для презентации к к докладу\фото для сборника и доклада\акции НГОДБ\1С Нижним в сердц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3143254"/>
            <a:ext cx="2357454" cy="17680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8" name="TextBox 17"/>
          <p:cNvSpPr txBox="1"/>
          <p:nvPr/>
        </p:nvSpPr>
        <p:spPr>
          <a:xfrm>
            <a:off x="2857488" y="100011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Проекты</a:t>
            </a:r>
            <a:endParaRPr lang="ru-RU" dirty="0"/>
          </a:p>
        </p:txBody>
      </p:sp>
      <p:pic>
        <p:nvPicPr>
          <p:cNvPr id="17" name="Picture 5" descr="https://bibl.nngasu.ru/Images/nn-8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00392" y="0"/>
            <a:ext cx="747730" cy="93610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500562" y="54000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27" dirty="0" smtClean="0">
                <a:solidFill>
                  <a:srgbClr val="CD6209"/>
                </a:solidFill>
                <a:cs typeface="TT Norms"/>
              </a:rPr>
              <a:t>Событийные мероприятия</a:t>
            </a:r>
            <a:endParaRPr lang="ru-RU" b="1" spc="27" dirty="0">
              <a:solidFill>
                <a:srgbClr val="CD6209"/>
              </a:solidFill>
              <a:cs typeface="TT Nor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79912" y="72000"/>
            <a:ext cx="4536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spc="27" dirty="0" smtClean="0">
                <a:solidFill>
                  <a:srgbClr val="005DA4"/>
                </a:solidFill>
                <a:cs typeface="TT Norms"/>
              </a:rPr>
              <a:t>Продвижение чтения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xn--90add8ag.xn--p1ai/wp-content/uploads/2021/03/NLK_sayt-8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8"/>
            <a:ext cx="2464232" cy="1232116"/>
          </a:xfrm>
          <a:prstGeom prst="rect">
            <a:avLst/>
          </a:prstGeom>
          <a:noFill/>
        </p:spPr>
      </p:pic>
      <p:pic>
        <p:nvPicPr>
          <p:cNvPr id="5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6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5292080" y="3000378"/>
            <a:ext cx="3851920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rgbClr val="A5002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400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активных читателей из </a:t>
            </a:r>
            <a:r>
              <a:rPr lang="ru-RU" sz="1600" b="1" dirty="0" smtClean="0">
                <a:solidFill>
                  <a:srgbClr val="A5002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24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районов области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A5002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творческие встречи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писателями Е</a:t>
            </a:r>
            <a:r>
              <a:rPr lang="en-U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Матюшкиной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А</a:t>
            </a:r>
            <a:r>
              <a:rPr lang="en-U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Орловой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И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Дружаевой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А</a:t>
            </a:r>
            <a:r>
              <a:rPr lang="en-U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Строкиной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художником А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Леоновой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A5002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награждение победителей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областного литературно-творческого конкурса «Люблю тебя, старинный город, омытый Волгой и Окой»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A5002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спектакль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ТЮЗа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«В стране невыученных уроков»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1142990"/>
            <a:ext cx="27860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A5002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701</a:t>
            </a:r>
            <a:r>
              <a:rPr lang="ru-RU" sz="1600" b="1" dirty="0" smtClean="0">
                <a:solidFill>
                  <a:srgbClr val="20212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библиотека-участница</a:t>
            </a:r>
            <a:r>
              <a:rPr lang="ru-RU" sz="16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A5002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3754</a:t>
            </a:r>
            <a:r>
              <a:rPr lang="ru-RU" sz="16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20212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мероприятий</a:t>
            </a:r>
            <a:endParaRPr lang="ru-RU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A5002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211362</a:t>
            </a:r>
            <a:r>
              <a:rPr lang="ru-RU" sz="16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20212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участника</a:t>
            </a:r>
            <a:endParaRPr lang="ru-RU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A5002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25</a:t>
            </a:r>
            <a:r>
              <a:rPr lang="ru-RU" sz="16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20212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детских писателей</a:t>
            </a:r>
            <a:endParaRPr lang="ru-RU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ysop\Desktop\14 марта\1DSC_10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928940"/>
            <a:ext cx="2357454" cy="1571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:\Users\sysop\Desktop\14 марта\1DSC_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643188"/>
            <a:ext cx="2464611" cy="1643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C:\Users\sysop\Desktop\14 марта\1DSC_09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2229" y="1142990"/>
            <a:ext cx="2571768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000100" y="4500576"/>
            <a:ext cx="3143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spc="27" dirty="0" smtClean="0">
                <a:solidFill>
                  <a:srgbClr val="CD6209"/>
                </a:solidFill>
                <a:cs typeface="TT Norms"/>
              </a:rPr>
              <a:t>Областной праздник открытия НДК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spc="27" dirty="0" smtClean="0">
                <a:solidFill>
                  <a:srgbClr val="CD6209"/>
                </a:solidFill>
                <a:cs typeface="TT Norms"/>
              </a:rPr>
              <a:t> 21 марта, ТЮЗ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2067694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spc="27" dirty="0" smtClean="0">
                <a:solidFill>
                  <a:srgbClr val="CD6209"/>
                </a:solidFill>
                <a:cs typeface="TT Norms"/>
              </a:rPr>
              <a:t>«Люблю тебя, старинный город, омытый Волгой и Окой»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00562" y="54000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27" dirty="0" smtClean="0">
                <a:solidFill>
                  <a:srgbClr val="CD6209"/>
                </a:solidFill>
                <a:cs typeface="TT Norms"/>
              </a:rPr>
              <a:t>Событийные мероприятия</a:t>
            </a:r>
            <a:endParaRPr lang="ru-RU" b="1" spc="27" dirty="0">
              <a:solidFill>
                <a:srgbClr val="CD6209"/>
              </a:solidFill>
              <a:cs typeface="TT Nor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9912" y="72000"/>
            <a:ext cx="4536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spc="27" dirty="0" smtClean="0">
                <a:solidFill>
                  <a:srgbClr val="005DA4"/>
                </a:solidFill>
                <a:cs typeface="TT Norms"/>
              </a:rPr>
              <a:t>Продвижение чтения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4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43608" y="1044193"/>
            <a:ext cx="69127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/>
            <a:r>
              <a:rPr lang="ru-RU" sz="1600" b="1" spc="27" dirty="0" smtClean="0">
                <a:solidFill>
                  <a:srgbClr val="005DA4"/>
                </a:solidFill>
                <a:cs typeface="TT Norms"/>
              </a:rPr>
              <a:t>Областной слет юных книголюбов «Нижний вновь собирает друзей»</a:t>
            </a: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5286380" y="3571882"/>
            <a:ext cx="3857620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Times New Roman" pitchFamily="18" charset="0"/>
                <a:cs typeface="Arial" pitchFamily="34" charset="0"/>
              </a:rPr>
              <a:t>творческие встречи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 писателями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М.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Ботевой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Бурачевской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 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Овсянниковым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600" b="1" dirty="0" smtClean="0">
                <a:solidFill>
                  <a:srgbClr val="A50021"/>
                </a:solidFill>
                <a:ea typeface="Times New Roman" pitchFamily="18" charset="0"/>
                <a:cs typeface="Arial" pitchFamily="34" charset="0"/>
              </a:rPr>
              <a:t> экскурсии с мастер-классами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фабрику елочных украшений «Ариэль»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музей «Город в шоколаде»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Нижегородский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планетарий им. Г.М. Гречко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4577" name="Picture 1" descr="F:\14 марта\слет 16_09\1DSC_04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5040" y="1571618"/>
            <a:ext cx="2803181" cy="1868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83568" y="1707654"/>
            <a:ext cx="41764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Участники слета –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A50021"/>
                </a:solidFill>
                <a:ea typeface="Times New Roman" pitchFamily="18" charset="0"/>
                <a:cs typeface="Arial" pitchFamily="34" charset="0"/>
              </a:rPr>
              <a:t>активные читатели и победители </a:t>
            </a:r>
            <a:r>
              <a:rPr lang="ru-RU" sz="14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областного </a:t>
            </a:r>
            <a:r>
              <a:rPr lang="ru-RU" sz="1400" dirty="0" err="1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интернет-проекта</a:t>
            </a:r>
            <a:r>
              <a:rPr lang="ru-RU" sz="14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«Нескучное нижегородское лето» </a:t>
            </a:r>
            <a:endParaRPr lang="ru-RU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050" name="Picture 2" descr="\\192.168.1.2\общая\Методический\Ксенофонтова\фото\слет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787774"/>
            <a:ext cx="2738414" cy="20538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\\192.168.1.2\общая\Методический\Ксенофонтова\фото\слет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643758"/>
            <a:ext cx="1785918" cy="2381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500562" y="54000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27" dirty="0" smtClean="0">
                <a:solidFill>
                  <a:srgbClr val="CD6209"/>
                </a:solidFill>
                <a:cs typeface="TT Norms"/>
              </a:rPr>
              <a:t>Событийные мероприятия</a:t>
            </a:r>
            <a:endParaRPr lang="ru-RU" b="1" spc="27" dirty="0">
              <a:solidFill>
                <a:srgbClr val="CD6209"/>
              </a:solidFill>
              <a:cs typeface="TT Nor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7200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7" dirty="0" smtClean="0">
                <a:solidFill>
                  <a:srgbClr val="005DA4"/>
                </a:solidFill>
                <a:cs typeface="TT Norms"/>
              </a:rPr>
              <a:t>Продвижение чтения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F:\отчет за 2021\Рамки\си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651870"/>
            <a:ext cx="1584176" cy="1152128"/>
          </a:xfrm>
          <a:prstGeom prst="rect">
            <a:avLst/>
          </a:prstGeom>
          <a:noFill/>
        </p:spPr>
      </p:pic>
      <p:pic>
        <p:nvPicPr>
          <p:cNvPr id="31" name="Picture 2" descr="F:\отчет за 2021\Рамки\си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651870"/>
            <a:ext cx="1679848" cy="1152128"/>
          </a:xfrm>
          <a:prstGeom prst="rect">
            <a:avLst/>
          </a:prstGeom>
          <a:noFill/>
        </p:spPr>
      </p:pic>
      <p:pic>
        <p:nvPicPr>
          <p:cNvPr id="30" name="Picture 2" descr="F:\отчет за 2021\Рамки\син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651870"/>
            <a:ext cx="2160240" cy="1152128"/>
          </a:xfrm>
          <a:prstGeom prst="rect">
            <a:avLst/>
          </a:prstGeom>
          <a:noFill/>
        </p:spPr>
      </p:pic>
      <p:pic>
        <p:nvPicPr>
          <p:cNvPr id="29" name="Picture 2" descr="F:\отчет за 2021\Рамки\син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355726"/>
            <a:ext cx="2183904" cy="864096"/>
          </a:xfrm>
          <a:prstGeom prst="rect">
            <a:avLst/>
          </a:prstGeom>
          <a:noFill/>
        </p:spPr>
      </p:pic>
      <p:pic>
        <p:nvPicPr>
          <p:cNvPr id="28674" name="Picture 2" descr="F:\отчет за 2021\Рамки\син.png"/>
          <p:cNvPicPr>
            <a:picLocks noChangeAspect="1" noChangeArrowheads="1"/>
          </p:cNvPicPr>
          <p:nvPr/>
        </p:nvPicPr>
        <p:blipFill>
          <a:blip r:embed="rId7" cstate="print"/>
          <a:srcRect l="1137" r="1137"/>
          <a:stretch>
            <a:fillRect/>
          </a:stretch>
        </p:blipFill>
        <p:spPr bwMode="auto">
          <a:xfrm>
            <a:off x="3203848" y="2355726"/>
            <a:ext cx="3095277" cy="864565"/>
          </a:xfrm>
          <a:prstGeom prst="rect">
            <a:avLst/>
          </a:prstGeom>
          <a:noFill/>
        </p:spPr>
      </p:pic>
      <p:pic>
        <p:nvPicPr>
          <p:cNvPr id="28673" name="Picture 1" descr="F:\отчет за 2021\Рамки\син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915566"/>
            <a:ext cx="1823864" cy="10081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00364" y="142858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7" dirty="0" smtClean="0">
                <a:solidFill>
                  <a:srgbClr val="005DA4"/>
                </a:solidFill>
                <a:cs typeface="TT Norms"/>
              </a:rPr>
              <a:t>Библиотечное обслуживание детей</a:t>
            </a:r>
          </a:p>
        </p:txBody>
      </p:sp>
      <p:pic>
        <p:nvPicPr>
          <p:cNvPr id="6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7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504" y="1059582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Нижегородской области </a:t>
            </a:r>
            <a:r>
              <a:rPr lang="ru-RU" sz="2400" b="1" spc="27" dirty="0" smtClean="0">
                <a:solidFill>
                  <a:srgbClr val="005DA4"/>
                </a:solidFill>
                <a:cs typeface="TT Norms"/>
              </a:rPr>
              <a:t>516287</a:t>
            </a:r>
            <a:r>
              <a:rPr lang="ru-RU" sz="2000" dirty="0" smtClean="0"/>
              <a:t> детей </a:t>
            </a:r>
          </a:p>
          <a:p>
            <a:pPr algn="ctr"/>
            <a:r>
              <a:rPr lang="ru-RU" sz="2000" dirty="0" smtClean="0"/>
              <a:t>в возрасте  до 14 лет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4088" y="1059582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С детьми работают</a:t>
            </a:r>
            <a:endParaRPr lang="ru-RU" sz="2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2355726"/>
            <a:ext cx="32588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27" dirty="0" smtClean="0">
                <a:solidFill>
                  <a:srgbClr val="CD6209"/>
                </a:solidFill>
                <a:cs typeface="TT Norms"/>
              </a:rPr>
              <a:t>875</a:t>
            </a:r>
            <a:r>
              <a:rPr lang="ru-RU" sz="2000" dirty="0" smtClean="0">
                <a:solidFill>
                  <a:srgbClr val="CD6209"/>
                </a:solidFill>
              </a:rPr>
              <a:t> </a:t>
            </a:r>
            <a:r>
              <a:rPr lang="ru-RU" sz="2000" dirty="0" smtClean="0"/>
              <a:t>библиотек Министерства культуры РФ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5918" y="3723878"/>
            <a:ext cx="2066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7" dirty="0" smtClean="0">
                <a:solidFill>
                  <a:srgbClr val="CD6209"/>
                </a:solidFill>
                <a:cs typeface="TT Norms"/>
              </a:rPr>
              <a:t>118</a:t>
            </a:r>
            <a:r>
              <a:rPr lang="ru-RU" dirty="0" smtClean="0"/>
              <a:t> </a:t>
            </a:r>
            <a:r>
              <a:rPr lang="ru-RU" sz="1600" dirty="0" smtClean="0"/>
              <a:t>специализированных ДБ (включая НГОДБ)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995936" y="3651870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7" dirty="0" smtClean="0">
                <a:solidFill>
                  <a:srgbClr val="CD6209"/>
                </a:solidFill>
                <a:cs typeface="TT Norms"/>
              </a:rPr>
              <a:t>64</a:t>
            </a:r>
            <a:r>
              <a:rPr lang="ru-RU" dirty="0" smtClean="0"/>
              <a:t> </a:t>
            </a:r>
            <a:r>
              <a:rPr lang="ru-RU" sz="1600" dirty="0" smtClean="0"/>
              <a:t>детских отдела  в общедоступных  библиотеках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3795886"/>
            <a:ext cx="1501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7" dirty="0" smtClean="0">
                <a:solidFill>
                  <a:srgbClr val="CD6209"/>
                </a:solidFill>
                <a:cs typeface="TT Norms"/>
              </a:rPr>
              <a:t>693</a:t>
            </a:r>
            <a:r>
              <a:rPr lang="ru-RU" dirty="0" smtClean="0"/>
              <a:t> </a:t>
            </a:r>
            <a:r>
              <a:rPr lang="ru-RU" sz="1600" dirty="0" smtClean="0"/>
              <a:t>сельские библиотеки 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732240" y="2427734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7" dirty="0" smtClean="0">
                <a:solidFill>
                  <a:srgbClr val="CD6209"/>
                </a:solidFill>
                <a:cs typeface="TT Norms"/>
              </a:rPr>
              <a:t>764</a:t>
            </a:r>
            <a:r>
              <a:rPr lang="ru-RU" dirty="0" smtClean="0"/>
              <a:t> </a:t>
            </a:r>
            <a:r>
              <a:rPr lang="ru-RU" sz="2000" dirty="0" smtClean="0"/>
              <a:t>школьные библиотеки</a:t>
            </a:r>
            <a:endParaRPr lang="ru-RU" sz="20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3491880" y="3219822"/>
            <a:ext cx="92527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677732" y="3394712"/>
            <a:ext cx="43147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508104" y="3219822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076056" y="1923678"/>
            <a:ext cx="85668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444208" y="1923678"/>
            <a:ext cx="998422" cy="427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Диаграмма 19"/>
          <p:cNvGraphicFramePr/>
          <p:nvPr/>
        </p:nvGraphicFramePr>
        <p:xfrm>
          <a:off x="-612576" y="2931790"/>
          <a:ext cx="3161798" cy="1864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14282" y="2428874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16,3% от общего количества населения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915816" y="987574"/>
            <a:ext cx="3143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spc="27" dirty="0" smtClean="0">
                <a:solidFill>
                  <a:srgbClr val="005DA4"/>
                </a:solidFill>
                <a:cs typeface="TT Norms"/>
              </a:rPr>
              <a:t>Читательский совет НГОДБ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4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3795886"/>
            <a:ext cx="302433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/>
              <a:t>Совместно с Новосибирским советом молодежи были проведены </a:t>
            </a:r>
          </a:p>
          <a:p>
            <a:pPr algn="ctr"/>
            <a:r>
              <a:rPr lang="ru-RU" sz="1300" b="1" dirty="0" smtClean="0"/>
              <a:t>4 телемоста</a:t>
            </a:r>
            <a:endParaRPr lang="ru-RU" sz="13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92280" y="4083918"/>
            <a:ext cx="205172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/>
              <a:t>Инициаторы </a:t>
            </a:r>
            <a:r>
              <a:rPr lang="ru-RU" sz="1300" b="1" dirty="0" err="1" smtClean="0"/>
              <a:t>флэшмоба</a:t>
            </a:r>
            <a:endParaRPr lang="ru-RU" sz="1300" b="1" dirty="0" smtClean="0"/>
          </a:p>
          <a:p>
            <a:pPr algn="ctr"/>
            <a:r>
              <a:rPr lang="ru-RU" sz="1300" b="1" dirty="0" smtClean="0"/>
              <a:t>«Моя домашняя библиотека»</a:t>
            </a:r>
            <a:endParaRPr lang="ru-RU" sz="1300" b="1" dirty="0"/>
          </a:p>
        </p:txBody>
      </p:sp>
      <p:pic>
        <p:nvPicPr>
          <p:cNvPr id="23553" name="Picture 1" descr="F:\14 марта\общество активных читателей\1IMG_20210605_153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031690"/>
            <a:ext cx="3312368" cy="2484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4" name="Picture 2" descr="F:\14 марта\10_02_телемост_новосибирск\1DSC_03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923678"/>
            <a:ext cx="2592288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779912" y="7200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7" dirty="0" smtClean="0">
                <a:solidFill>
                  <a:srgbClr val="005DA4"/>
                </a:solidFill>
                <a:cs typeface="TT Norms"/>
              </a:rPr>
              <a:t>Продвижение чтения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7864" y="1563638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Библиотека </a:t>
            </a:r>
            <a:r>
              <a:rPr lang="ru-RU" sz="1400" b="1" dirty="0">
                <a:solidFill>
                  <a:srgbClr val="C00000"/>
                </a:solidFill>
              </a:rPr>
              <a:t>–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</a:rPr>
              <a:t>место для шага вперед!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2" name="Picture 1" descr="C:\Users\sysop\Desktop\14 марта\Без имени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1707654"/>
            <a:ext cx="1522241" cy="225097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00562" y="54000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27" dirty="0" smtClean="0">
                <a:solidFill>
                  <a:srgbClr val="CD6209"/>
                </a:solidFill>
                <a:cs typeface="TT Norms"/>
              </a:rPr>
              <a:t>Событийные мероприятия</a:t>
            </a:r>
            <a:endParaRPr lang="ru-RU" b="1" spc="27" dirty="0">
              <a:solidFill>
                <a:srgbClr val="CD6209"/>
              </a:solidFill>
              <a:cs typeface="TT Nor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1920" y="4587975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Участие в событиях «</a:t>
            </a:r>
            <a:r>
              <a:rPr lang="ru-RU" sz="1300" b="1" dirty="0" err="1" smtClean="0"/>
              <a:t>Мавринки</a:t>
            </a:r>
            <a:r>
              <a:rPr lang="ru-RU" sz="1300" b="1" dirty="0" smtClean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user\Desktop\для отчета 2021\для презентации к к докладу\фото для сборника и доклада\хорошие фото\Володарск1.jpg"/>
          <p:cNvPicPr>
            <a:picLocks noChangeAspect="1" noChangeArrowheads="1"/>
          </p:cNvPicPr>
          <p:nvPr/>
        </p:nvPicPr>
        <p:blipFill>
          <a:blip r:embed="rId2" cstate="print"/>
          <a:srcRect l="7491"/>
          <a:stretch>
            <a:fillRect/>
          </a:stretch>
        </p:blipFill>
        <p:spPr bwMode="auto">
          <a:xfrm>
            <a:off x="7072330" y="3286130"/>
            <a:ext cx="1850416" cy="1500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1071552"/>
            <a:ext cx="532859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err="1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Уренская</a:t>
            </a:r>
            <a:r>
              <a:rPr lang="ru-RU" sz="13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детская библиотека </a:t>
            </a:r>
            <a:r>
              <a:rPr lang="ru-RU" sz="13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акция «Подари книгу библиотеке» </a:t>
            </a:r>
            <a:endParaRPr lang="ru-RU" sz="1200" dirty="0"/>
          </a:p>
        </p:txBody>
      </p:sp>
      <p:pic>
        <p:nvPicPr>
          <p:cNvPr id="4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28596" y="4538959"/>
            <a:ext cx="64807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0099"/>
                </a:solidFill>
                <a:ea typeface="Times New Roman" pitchFamily="18" charset="0"/>
                <a:cs typeface="Times New Roman" pitchFamily="18" charset="0"/>
              </a:rPr>
              <a:t>ЦГДБ им. А.М. Горького г. Н. Новгорода </a:t>
            </a:r>
            <a:r>
              <a:rPr lang="ru-RU" sz="1200" dirty="0">
                <a:solidFill>
                  <a:srgbClr val="000099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Calibri" pitchFamily="34" charset="0"/>
                <a:cs typeface="Times New Roman" pitchFamily="18" charset="0"/>
              </a:rPr>
              <a:t>проект «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Calibri" pitchFamily="34" charset="0"/>
                <a:cs typeface="Times New Roman" pitchFamily="18" charset="0"/>
              </a:rPr>
              <a:t>Радиопутешествие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Calibri" pitchFamily="34" charset="0"/>
                <a:cs typeface="Times New Roman" pitchFamily="18" charset="0"/>
              </a:rPr>
              <a:t> «Страницы истории Нижнего Новгорода»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415783"/>
            <a:ext cx="396044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0099"/>
                </a:solidFill>
                <a:ea typeface="Times New Roman" pitchFamily="18" charset="0"/>
                <a:cs typeface="Times New Roman" pitchFamily="18" charset="0"/>
              </a:rPr>
              <a:t>ЦДБ г.о.г. Шахунья </a:t>
            </a:r>
            <a:r>
              <a:rPr lang="ru-RU" sz="1300" dirty="0">
                <a:solidFill>
                  <a:srgbClr val="000099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200" dirty="0" smtClean="0">
                <a:solidFill>
                  <a:srgbClr val="000099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99"/>
                </a:solidFill>
                <a:ea typeface="Times New Roman" pitchFamily="18" charset="0"/>
                <a:cs typeface="Times New Roman" pitchFamily="18" charset="0"/>
              </a:rPr>
              <a:t>проект «Время читать» </a:t>
            </a:r>
            <a:endParaRPr lang="ru-RU" sz="1200" dirty="0">
              <a:solidFill>
                <a:srgbClr val="0000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760014"/>
            <a:ext cx="678661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ЦРДБ им. А. Пешкова </a:t>
            </a:r>
            <a:r>
              <a:rPr lang="ru-RU" sz="1300" b="1" dirty="0" err="1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Канавинского</a:t>
            </a:r>
            <a:r>
              <a:rPr lang="ru-RU" sz="13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района </a:t>
            </a:r>
            <a:r>
              <a:rPr lang="ru-RU" sz="13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200" b="1" dirty="0" smtClean="0"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проект «</a:t>
            </a:r>
            <a:r>
              <a:rPr lang="ru-RU" sz="1200" dirty="0" err="1" smtClean="0">
                <a:ea typeface="Calibri" pitchFamily="34" charset="0"/>
                <a:cs typeface="Times New Roman" pitchFamily="18" charset="0"/>
              </a:rPr>
              <a:t>Сторителлинг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: живая библиотека»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104245"/>
            <a:ext cx="590465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0099"/>
                </a:solidFill>
                <a:ea typeface="Times New Roman" pitchFamily="18" charset="0"/>
                <a:cs typeface="Times New Roman" pitchFamily="18" charset="0"/>
              </a:rPr>
              <a:t>ЦРДБ им. В.П. Катаева </a:t>
            </a:r>
            <a:r>
              <a:rPr lang="ru-RU" sz="1300" b="1" dirty="0" err="1" smtClean="0">
                <a:solidFill>
                  <a:srgbClr val="000099"/>
                </a:solidFill>
                <a:ea typeface="Times New Roman" pitchFamily="18" charset="0"/>
                <a:cs typeface="Times New Roman" pitchFamily="18" charset="0"/>
              </a:rPr>
              <a:t>Приокского</a:t>
            </a:r>
            <a:r>
              <a:rPr lang="ru-RU" sz="1300" b="1" dirty="0" smtClean="0">
                <a:solidFill>
                  <a:srgbClr val="000099"/>
                </a:solidFill>
                <a:ea typeface="Times New Roman" pitchFamily="18" charset="0"/>
                <a:cs typeface="Times New Roman" pitchFamily="18" charset="0"/>
              </a:rPr>
              <a:t> района </a:t>
            </a:r>
            <a:r>
              <a:rPr lang="ru-RU" sz="1200" dirty="0">
                <a:solidFill>
                  <a:srgbClr val="000099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200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онлайн-проект «Школа здоровья»</a:t>
            </a:r>
            <a:endParaRPr lang="ru-RU" sz="1200" dirty="0">
              <a:solidFill>
                <a:srgbClr val="0000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448476"/>
            <a:ext cx="655272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ЦРДБ им. В.П. Катаева </a:t>
            </a:r>
            <a:r>
              <a:rPr lang="ru-RU" sz="1300" b="1" dirty="0" err="1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Приокского</a:t>
            </a:r>
            <a:r>
              <a:rPr lang="ru-RU" sz="13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района </a:t>
            </a:r>
            <a:r>
              <a:rPr lang="ru-RU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– проект «По улицам родного Нижнего» 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2792707"/>
            <a:ext cx="707236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0099"/>
                </a:solidFill>
                <a:ea typeface="Times New Roman" pitchFamily="18" charset="0"/>
                <a:cs typeface="Times New Roman" pitchFamily="18" charset="0"/>
              </a:rPr>
              <a:t>ЦРДБ им. А.М. Горького Нижегородского района </a:t>
            </a:r>
            <a:r>
              <a:rPr lang="ru-RU" sz="1200" dirty="0">
                <a:solidFill>
                  <a:srgbClr val="000099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200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проект «Студия иллюстратора «АРТ-продленка»</a:t>
            </a:r>
            <a:endParaRPr lang="ru-RU" sz="1200" dirty="0">
              <a:solidFill>
                <a:srgbClr val="000099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3136938"/>
            <a:ext cx="655272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библиотеки Советского района </a:t>
            </a:r>
            <a:r>
              <a:rPr lang="ru-RU" sz="1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цикл интерактивных занятий «Нескучное </a:t>
            </a:r>
            <a:r>
              <a:rPr lang="ru-RU" sz="1200" dirty="0" err="1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деньговедение</a:t>
            </a:r>
            <a:r>
              <a:rPr lang="ru-RU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3481169"/>
            <a:ext cx="615962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0099"/>
                </a:solidFill>
                <a:ea typeface="Times New Roman" pitchFamily="18" charset="0"/>
                <a:cs typeface="Times New Roman" pitchFamily="18" charset="0"/>
              </a:rPr>
              <a:t>ЦБС </a:t>
            </a:r>
            <a:r>
              <a:rPr lang="ru-RU" sz="1300" b="1" dirty="0" err="1" smtClean="0">
                <a:solidFill>
                  <a:srgbClr val="000099"/>
                </a:solidFill>
                <a:ea typeface="Times New Roman" pitchFamily="18" charset="0"/>
                <a:cs typeface="Times New Roman" pitchFamily="18" charset="0"/>
              </a:rPr>
              <a:t>Сормовского</a:t>
            </a:r>
            <a:r>
              <a:rPr lang="ru-RU" sz="1300" b="1" dirty="0" smtClean="0">
                <a:solidFill>
                  <a:srgbClr val="000099"/>
                </a:solidFill>
                <a:ea typeface="Times New Roman" pitchFamily="18" charset="0"/>
                <a:cs typeface="Times New Roman" pitchFamily="18" charset="0"/>
              </a:rPr>
              <a:t> района </a:t>
            </a:r>
            <a:r>
              <a:rPr lang="ru-RU" sz="1200" dirty="0">
                <a:solidFill>
                  <a:srgbClr val="000099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200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рубрика «Читает автор» на библиотечном канале «Говорит и показывает библиотека» </a:t>
            </a:r>
            <a:endParaRPr lang="ru-RU" sz="1200" dirty="0">
              <a:solidFill>
                <a:srgbClr val="000099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44" y="4010066"/>
            <a:ext cx="68762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ЦРДБ им. Н.А. Зайцева </a:t>
            </a:r>
            <a:r>
              <a:rPr lang="ru-RU" sz="1300" b="1" dirty="0" err="1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Сормовского</a:t>
            </a:r>
            <a:r>
              <a:rPr lang="ru-RU" sz="13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района </a:t>
            </a:r>
            <a:r>
              <a:rPr lang="ru-RU" sz="13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площадка Международной научно-практической конференции «Эра пароходов, теплоходов речного и морского флота: прошлое, настоящее, будущее» </a:t>
            </a:r>
            <a:endParaRPr lang="ru-RU" sz="1200" dirty="0"/>
          </a:p>
        </p:txBody>
      </p:sp>
      <p:pic>
        <p:nvPicPr>
          <p:cNvPr id="18" name="Picture 2" descr="C:\Users\user\Desktop\для отчета 2021\для презентации к к докладу\фото для сборника и доклада\хорошие фото\Чкаловск.jpg"/>
          <p:cNvPicPr>
            <a:picLocks noChangeAspect="1" noChangeArrowheads="1"/>
          </p:cNvPicPr>
          <p:nvPr/>
        </p:nvPicPr>
        <p:blipFill>
          <a:blip r:embed="rId5" cstate="print"/>
          <a:srcRect b="12924"/>
          <a:stretch>
            <a:fillRect/>
          </a:stretch>
        </p:blipFill>
        <p:spPr bwMode="auto">
          <a:xfrm>
            <a:off x="7286644" y="1142990"/>
            <a:ext cx="1661336" cy="192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500562" y="54000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27" dirty="0" smtClean="0">
                <a:solidFill>
                  <a:srgbClr val="CD6209"/>
                </a:solidFill>
                <a:cs typeface="TT Norms"/>
              </a:rPr>
              <a:t>Событийные мероприятия</a:t>
            </a:r>
            <a:endParaRPr lang="ru-RU" b="1" spc="27" dirty="0">
              <a:solidFill>
                <a:srgbClr val="CD6209"/>
              </a:solidFill>
              <a:cs typeface="TT Nor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79912" y="7200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7" dirty="0" smtClean="0">
                <a:solidFill>
                  <a:srgbClr val="005DA4"/>
                </a:solidFill>
                <a:cs typeface="TT Norms"/>
              </a:rPr>
              <a:t>Продвижение чтения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pic>
        <p:nvPicPr>
          <p:cNvPr id="18434" name="Picture 2" descr="C:\Users\user\Desktop\для отчета 2021\для презентации к к докладу\фото для сборника и доклада\акции НГОДБ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643758"/>
            <a:ext cx="1369505" cy="2366962"/>
          </a:xfrm>
          <a:prstGeom prst="rect">
            <a:avLst/>
          </a:prstGeom>
          <a:noFill/>
        </p:spPr>
      </p:pic>
      <p:pic>
        <p:nvPicPr>
          <p:cNvPr id="3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6500826" y="2714626"/>
            <a:ext cx="2231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</p:txBody>
      </p:sp>
      <p:pic>
        <p:nvPicPr>
          <p:cNvPr id="14" name="Picture 4" descr="C:\Documents and Settings\user\Рабочий стол\инфографика1\p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76299">
            <a:off x="-5046" y="4115383"/>
            <a:ext cx="1104127" cy="1104127"/>
          </a:xfrm>
          <a:prstGeom prst="rect">
            <a:avLst/>
          </a:prstGeom>
          <a:noFill/>
        </p:spPr>
      </p:pic>
      <p:grpSp>
        <p:nvGrpSpPr>
          <p:cNvPr id="5" name="Группа 14"/>
          <p:cNvGrpSpPr/>
          <p:nvPr/>
        </p:nvGrpSpPr>
        <p:grpSpPr>
          <a:xfrm>
            <a:off x="2843808" y="1419622"/>
            <a:ext cx="2592288" cy="1071569"/>
            <a:chOff x="857224" y="1000109"/>
            <a:chExt cx="2636196" cy="793156"/>
          </a:xfrm>
        </p:grpSpPr>
        <p:pic>
          <p:nvPicPr>
            <p:cNvPr id="16" name="Picture 6" descr="G:\отчет 2017\f1gpOu8iNXo3W77ycV4E6NZa4CU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57224" y="1000109"/>
              <a:ext cx="2636196" cy="793156"/>
            </a:xfrm>
            <a:prstGeom prst="rect">
              <a:avLst/>
            </a:prstGeom>
            <a:noFill/>
          </p:spPr>
        </p:pic>
        <p:sp>
          <p:nvSpPr>
            <p:cNvPr id="17" name="Прямоугольник 16"/>
            <p:cNvSpPr/>
            <p:nvPr/>
          </p:nvSpPr>
          <p:spPr>
            <a:xfrm>
              <a:off x="1056516" y="1160006"/>
              <a:ext cx="2240767" cy="437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000" b="1" dirty="0" smtClean="0">
                  <a:solidFill>
                    <a:srgbClr val="D16309"/>
                  </a:solidFill>
                  <a:ea typeface="Calibri" pitchFamily="34" charset="0"/>
                  <a:cs typeface="Arial" pitchFamily="34" charset="0"/>
                </a:rPr>
                <a:t>749 </a:t>
              </a:r>
            </a:p>
            <a:p>
              <a:pPr algn="ctr">
                <a:lnSpc>
                  <a:spcPct val="80000"/>
                </a:lnSpc>
              </a:pPr>
              <a:r>
                <a:rPr lang="ru-RU" sz="2000" b="1" dirty="0" smtClean="0">
                  <a:solidFill>
                    <a:srgbClr val="003399"/>
                  </a:solidFill>
                  <a:ea typeface="Calibri" pitchFamily="34" charset="0"/>
                  <a:cs typeface="Arial" pitchFamily="34" charset="0"/>
                </a:rPr>
                <a:t>публикаций </a:t>
              </a:r>
            </a:p>
          </p:txBody>
        </p:sp>
      </p:grpSp>
      <p:grpSp>
        <p:nvGrpSpPr>
          <p:cNvPr id="6" name="Группа 18"/>
          <p:cNvGrpSpPr/>
          <p:nvPr/>
        </p:nvGrpSpPr>
        <p:grpSpPr>
          <a:xfrm>
            <a:off x="2714612" y="2714626"/>
            <a:ext cx="2448272" cy="1071569"/>
            <a:chOff x="857224" y="1000109"/>
            <a:chExt cx="2636196" cy="793156"/>
          </a:xfrm>
        </p:grpSpPr>
        <p:pic>
          <p:nvPicPr>
            <p:cNvPr id="20" name="Picture 6" descr="G:\отчет 2017\f1gpOu8iNXo3W77ycV4E6NZa4CU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57224" y="1000109"/>
              <a:ext cx="2636196" cy="793156"/>
            </a:xfrm>
            <a:prstGeom prst="rect">
              <a:avLst/>
            </a:prstGeom>
            <a:noFill/>
          </p:spPr>
        </p:pic>
        <p:sp>
          <p:nvSpPr>
            <p:cNvPr id="21" name="Прямоугольник 20"/>
            <p:cNvSpPr/>
            <p:nvPr/>
          </p:nvSpPr>
          <p:spPr>
            <a:xfrm>
              <a:off x="1056516" y="1160006"/>
              <a:ext cx="2240767" cy="437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000" b="1" dirty="0" smtClean="0">
                  <a:solidFill>
                    <a:srgbClr val="D16309"/>
                  </a:solidFill>
                  <a:ea typeface="Calibri" pitchFamily="34" charset="0"/>
                  <a:cs typeface="Arial" pitchFamily="34" charset="0"/>
                </a:rPr>
                <a:t>13</a:t>
              </a:r>
              <a:r>
                <a:rPr lang="ru-RU" sz="2000" b="1" dirty="0" smtClean="0">
                  <a:solidFill>
                    <a:srgbClr val="003399"/>
                  </a:solidFill>
                  <a:ea typeface="Calibri" pitchFamily="34" charset="0"/>
                  <a:cs typeface="Arial" pitchFamily="34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ru-RU" sz="2000" b="1" dirty="0" smtClean="0">
                  <a:solidFill>
                    <a:srgbClr val="003399"/>
                  </a:solidFill>
                  <a:ea typeface="Calibri" pitchFamily="34" charset="0"/>
                  <a:cs typeface="Arial" pitchFamily="34" charset="0"/>
                </a:rPr>
                <a:t>телекомпаний </a:t>
              </a:r>
            </a:p>
          </p:txBody>
        </p:sp>
      </p:grpSp>
      <p:grpSp>
        <p:nvGrpSpPr>
          <p:cNvPr id="7" name="Группа 21"/>
          <p:cNvGrpSpPr/>
          <p:nvPr/>
        </p:nvGrpSpPr>
        <p:grpSpPr>
          <a:xfrm>
            <a:off x="5148064" y="3795886"/>
            <a:ext cx="2641496" cy="1071569"/>
            <a:chOff x="1056516" y="1000109"/>
            <a:chExt cx="2436904" cy="793156"/>
          </a:xfrm>
        </p:grpSpPr>
        <p:pic>
          <p:nvPicPr>
            <p:cNvPr id="30" name="Picture 6" descr="G:\отчет 2017\f1gpOu8iNXo3W77ycV4E6NZa4CU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56516" y="1000109"/>
              <a:ext cx="2436904" cy="793156"/>
            </a:xfrm>
            <a:prstGeom prst="rect">
              <a:avLst/>
            </a:prstGeom>
            <a:noFill/>
          </p:spPr>
        </p:pic>
        <p:sp>
          <p:nvSpPr>
            <p:cNvPr id="31" name="Прямоугольник 30"/>
            <p:cNvSpPr/>
            <p:nvPr/>
          </p:nvSpPr>
          <p:spPr>
            <a:xfrm>
              <a:off x="1255808" y="1160006"/>
              <a:ext cx="2041475" cy="437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000" b="1" dirty="0" smtClean="0">
                  <a:solidFill>
                    <a:srgbClr val="D16309"/>
                  </a:solidFill>
                  <a:ea typeface="Calibri" pitchFamily="34" charset="0"/>
                  <a:cs typeface="Arial" pitchFamily="34" charset="0"/>
                </a:rPr>
                <a:t>62</a:t>
              </a:r>
              <a:r>
                <a:rPr lang="ru-RU" sz="2000" b="1" dirty="0" smtClean="0">
                  <a:solidFill>
                    <a:srgbClr val="003399"/>
                  </a:solidFill>
                  <a:ea typeface="Calibri" pitchFamily="34" charset="0"/>
                  <a:cs typeface="Arial" pitchFamily="34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ru-RU" sz="2000" b="1" dirty="0" smtClean="0">
                  <a:solidFill>
                    <a:srgbClr val="003399"/>
                  </a:solidFill>
                  <a:ea typeface="Calibri" pitchFamily="34" charset="0"/>
                  <a:cs typeface="Arial" pitchFamily="34" charset="0"/>
                </a:rPr>
                <a:t>печатных СМИ</a:t>
              </a:r>
            </a:p>
          </p:txBody>
        </p:sp>
      </p:grpSp>
      <p:grpSp>
        <p:nvGrpSpPr>
          <p:cNvPr id="8" name="Группа 31"/>
          <p:cNvGrpSpPr/>
          <p:nvPr/>
        </p:nvGrpSpPr>
        <p:grpSpPr>
          <a:xfrm>
            <a:off x="5214942" y="2500312"/>
            <a:ext cx="2353464" cy="1071569"/>
            <a:chOff x="857224" y="1000109"/>
            <a:chExt cx="2636196" cy="793156"/>
          </a:xfrm>
        </p:grpSpPr>
        <p:pic>
          <p:nvPicPr>
            <p:cNvPr id="33" name="Picture 6" descr="G:\отчет 2017\f1gpOu8iNXo3W77ycV4E6NZa4CU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57224" y="1000109"/>
              <a:ext cx="2636196" cy="793156"/>
            </a:xfrm>
            <a:prstGeom prst="rect">
              <a:avLst/>
            </a:prstGeom>
            <a:noFill/>
          </p:spPr>
        </p:pic>
        <p:sp>
          <p:nvSpPr>
            <p:cNvPr id="34" name="Прямоугольник 33"/>
            <p:cNvSpPr/>
            <p:nvPr/>
          </p:nvSpPr>
          <p:spPr>
            <a:xfrm>
              <a:off x="1056516" y="1160006"/>
              <a:ext cx="2240767" cy="437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000" b="1" dirty="0" smtClean="0">
                  <a:solidFill>
                    <a:srgbClr val="D16309"/>
                  </a:solidFill>
                  <a:ea typeface="Calibri" pitchFamily="34" charset="0"/>
                  <a:cs typeface="Arial" pitchFamily="34" charset="0"/>
                </a:rPr>
                <a:t>125</a:t>
              </a:r>
              <a:r>
                <a:rPr lang="ru-RU" sz="2000" b="1" dirty="0" smtClean="0">
                  <a:solidFill>
                    <a:srgbClr val="003399"/>
                  </a:solidFill>
                  <a:ea typeface="Calibri" pitchFamily="34" charset="0"/>
                  <a:cs typeface="Arial" pitchFamily="34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ru-RU" sz="2000" b="1" dirty="0" err="1" smtClean="0">
                  <a:solidFill>
                    <a:srgbClr val="003399"/>
                  </a:solidFill>
                  <a:ea typeface="Calibri" pitchFamily="34" charset="0"/>
                  <a:cs typeface="Arial" pitchFamily="34" charset="0"/>
                </a:rPr>
                <a:t>телесюжетов</a:t>
              </a:r>
              <a:r>
                <a:rPr lang="ru-RU" sz="2000" b="1" dirty="0" smtClean="0">
                  <a:solidFill>
                    <a:srgbClr val="003399"/>
                  </a:solidFill>
                  <a:ea typeface="Calibri" pitchFamily="34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9" name="Группа 34"/>
          <p:cNvGrpSpPr/>
          <p:nvPr/>
        </p:nvGrpSpPr>
        <p:grpSpPr>
          <a:xfrm>
            <a:off x="142844" y="2714626"/>
            <a:ext cx="2448272" cy="1071569"/>
            <a:chOff x="857224" y="1000109"/>
            <a:chExt cx="2636196" cy="793156"/>
          </a:xfrm>
        </p:grpSpPr>
        <p:pic>
          <p:nvPicPr>
            <p:cNvPr id="36" name="Picture 6" descr="G:\отчет 2017\f1gpOu8iNXo3W77ycV4E6NZa4CU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57224" y="1000109"/>
              <a:ext cx="2636196" cy="793156"/>
            </a:xfrm>
            <a:prstGeom prst="rect">
              <a:avLst/>
            </a:prstGeom>
            <a:noFill/>
          </p:spPr>
        </p:pic>
        <p:sp>
          <p:nvSpPr>
            <p:cNvPr id="37" name="Прямоугольник 36"/>
            <p:cNvSpPr/>
            <p:nvPr/>
          </p:nvSpPr>
          <p:spPr>
            <a:xfrm>
              <a:off x="1056516" y="1160006"/>
              <a:ext cx="2240767" cy="437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000" b="1" dirty="0" smtClean="0">
                  <a:solidFill>
                    <a:srgbClr val="D16309"/>
                  </a:solidFill>
                  <a:ea typeface="Calibri" pitchFamily="34" charset="0"/>
                  <a:cs typeface="Arial" pitchFamily="34" charset="0"/>
                </a:rPr>
                <a:t>4</a:t>
              </a:r>
              <a:r>
                <a:rPr lang="ru-RU" sz="2000" b="1" dirty="0" smtClean="0">
                  <a:solidFill>
                    <a:srgbClr val="003399"/>
                  </a:solidFill>
                  <a:ea typeface="Calibri" pitchFamily="34" charset="0"/>
                  <a:cs typeface="Arial" pitchFamily="34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ru-RU" sz="2000" b="1" dirty="0" smtClean="0">
                  <a:solidFill>
                    <a:srgbClr val="003399"/>
                  </a:solidFill>
                  <a:ea typeface="Calibri" pitchFamily="34" charset="0"/>
                  <a:cs typeface="Arial" pitchFamily="34" charset="0"/>
                </a:rPr>
                <a:t>радиостанции</a:t>
              </a:r>
            </a:p>
          </p:txBody>
        </p:sp>
      </p:grpSp>
      <p:grpSp>
        <p:nvGrpSpPr>
          <p:cNvPr id="10" name="Группа 37"/>
          <p:cNvGrpSpPr/>
          <p:nvPr/>
        </p:nvGrpSpPr>
        <p:grpSpPr>
          <a:xfrm>
            <a:off x="1835696" y="3867894"/>
            <a:ext cx="2857520" cy="1071569"/>
            <a:chOff x="857224" y="1000109"/>
            <a:chExt cx="2636196" cy="793156"/>
          </a:xfrm>
        </p:grpSpPr>
        <p:pic>
          <p:nvPicPr>
            <p:cNvPr id="39" name="Picture 6" descr="G:\отчет 2017\f1gpOu8iNXo3W77ycV4E6NZa4CU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57224" y="1000109"/>
              <a:ext cx="2636196" cy="793156"/>
            </a:xfrm>
            <a:prstGeom prst="rect">
              <a:avLst/>
            </a:prstGeom>
            <a:noFill/>
          </p:spPr>
        </p:pic>
        <p:sp>
          <p:nvSpPr>
            <p:cNvPr id="40" name="Прямоугольник 39"/>
            <p:cNvSpPr/>
            <p:nvPr/>
          </p:nvSpPr>
          <p:spPr>
            <a:xfrm>
              <a:off x="1056516" y="1106707"/>
              <a:ext cx="2240767" cy="6184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000" b="1" dirty="0" smtClean="0">
                  <a:solidFill>
                    <a:srgbClr val="D16309"/>
                  </a:solidFill>
                  <a:ea typeface="Calibri" pitchFamily="34" charset="0"/>
                  <a:cs typeface="Arial" pitchFamily="34" charset="0"/>
                </a:rPr>
                <a:t>3</a:t>
              </a:r>
              <a:r>
                <a:rPr lang="ru-RU" sz="2000" b="1" dirty="0" smtClean="0">
                  <a:solidFill>
                    <a:srgbClr val="003399"/>
                  </a:solidFill>
                  <a:ea typeface="Calibri" pitchFamily="34" charset="0"/>
                  <a:cs typeface="Arial" pitchFamily="34" charset="0"/>
                </a:rPr>
                <a:t> профессиональных журнала</a:t>
              </a:r>
            </a:p>
          </p:txBody>
        </p:sp>
      </p:grpSp>
      <p:grpSp>
        <p:nvGrpSpPr>
          <p:cNvPr id="11" name="Группа 40"/>
          <p:cNvGrpSpPr/>
          <p:nvPr/>
        </p:nvGrpSpPr>
        <p:grpSpPr>
          <a:xfrm>
            <a:off x="5357818" y="1071552"/>
            <a:ext cx="2569488" cy="1071569"/>
            <a:chOff x="857224" y="1000109"/>
            <a:chExt cx="2636196" cy="793156"/>
          </a:xfrm>
        </p:grpSpPr>
        <p:pic>
          <p:nvPicPr>
            <p:cNvPr id="42" name="Picture 6" descr="G:\отчет 2017\f1gpOu8iNXo3W77ycV4E6NZa4CU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57224" y="1000109"/>
              <a:ext cx="2636196" cy="793156"/>
            </a:xfrm>
            <a:prstGeom prst="rect">
              <a:avLst/>
            </a:prstGeom>
            <a:noFill/>
          </p:spPr>
        </p:pic>
        <p:sp>
          <p:nvSpPr>
            <p:cNvPr id="43" name="Прямоугольник 42"/>
            <p:cNvSpPr/>
            <p:nvPr/>
          </p:nvSpPr>
          <p:spPr>
            <a:xfrm>
              <a:off x="1056516" y="1160006"/>
              <a:ext cx="2240767" cy="436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000" b="1" dirty="0" smtClean="0">
                  <a:solidFill>
                    <a:srgbClr val="D16309"/>
                  </a:solidFill>
                  <a:ea typeface="Calibri" pitchFamily="34" charset="0"/>
                  <a:cs typeface="Arial" pitchFamily="34" charset="0"/>
                </a:rPr>
                <a:t>более 40 </a:t>
              </a:r>
            </a:p>
            <a:p>
              <a:pPr algn="ctr">
                <a:lnSpc>
                  <a:spcPct val="80000"/>
                </a:lnSpc>
              </a:pPr>
              <a:r>
                <a:rPr lang="ru-RU" sz="2000" b="1" dirty="0" smtClean="0">
                  <a:solidFill>
                    <a:srgbClr val="003399"/>
                  </a:solidFill>
                  <a:ea typeface="Calibri" pitchFamily="34" charset="0"/>
                  <a:cs typeface="Arial" pitchFamily="34" charset="0"/>
                </a:rPr>
                <a:t>интернет-СМИ</a:t>
              </a:r>
            </a:p>
          </p:txBody>
        </p:sp>
      </p:grpSp>
      <p:pic>
        <p:nvPicPr>
          <p:cNvPr id="44" name="Picture 4" descr="C:\Users\user\Desktop\выступление директора\medya-yonetim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376" y="1131590"/>
            <a:ext cx="1044228" cy="666484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987824" y="0"/>
            <a:ext cx="6156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spc="27" dirty="0" smtClean="0">
                <a:solidFill>
                  <a:srgbClr val="005DA4"/>
                </a:solidFill>
                <a:cs typeface="TT Norms"/>
              </a:rPr>
              <a:t>Продвижение чтения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67944" y="5000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CD6209"/>
                </a:solidFill>
              </a:rPr>
              <a:t>Мультиформатная</a:t>
            </a:r>
            <a:r>
              <a:rPr lang="ru-RU" b="1" dirty="0" smtClean="0">
                <a:solidFill>
                  <a:srgbClr val="CD6209"/>
                </a:solidFill>
              </a:rPr>
              <a:t> </a:t>
            </a:r>
            <a:r>
              <a:rPr lang="ru-RU" b="1" dirty="0" err="1" smtClean="0">
                <a:solidFill>
                  <a:srgbClr val="CD6209"/>
                </a:solidFill>
              </a:rPr>
              <a:t>медиасреда</a:t>
            </a:r>
            <a:endParaRPr lang="ru-RU" b="1" dirty="0">
              <a:solidFill>
                <a:srgbClr val="CD6209"/>
              </a:solidFill>
            </a:endParaRPr>
          </a:p>
        </p:txBody>
      </p:sp>
      <p:grpSp>
        <p:nvGrpSpPr>
          <p:cNvPr id="45" name="Группа 14"/>
          <p:cNvGrpSpPr/>
          <p:nvPr/>
        </p:nvGrpSpPr>
        <p:grpSpPr>
          <a:xfrm>
            <a:off x="0" y="987574"/>
            <a:ext cx="2592288" cy="1214447"/>
            <a:chOff x="857224" y="1000109"/>
            <a:chExt cx="2636196" cy="898912"/>
          </a:xfrm>
        </p:grpSpPr>
        <p:pic>
          <p:nvPicPr>
            <p:cNvPr id="46" name="Picture 6" descr="G:\отчет 2017\f1gpOu8iNXo3W77ycV4E6NZa4CU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57224" y="1000109"/>
              <a:ext cx="2636196" cy="898912"/>
            </a:xfrm>
            <a:prstGeom prst="rect">
              <a:avLst/>
            </a:prstGeom>
            <a:noFill/>
          </p:spPr>
        </p:pic>
        <p:sp>
          <p:nvSpPr>
            <p:cNvPr id="47" name="Прямоугольник 46"/>
            <p:cNvSpPr/>
            <p:nvPr/>
          </p:nvSpPr>
          <p:spPr>
            <a:xfrm>
              <a:off x="1075135" y="1052986"/>
              <a:ext cx="2240767" cy="751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D16309"/>
                  </a:solidFill>
                  <a:ea typeface="Calibri" pitchFamily="34" charset="0"/>
                  <a:cs typeface="Arial" pitchFamily="34" charset="0"/>
                </a:rPr>
                <a:t>158</a:t>
              </a:r>
              <a:r>
                <a:rPr lang="ru-RU" sz="2000" b="1" dirty="0" smtClean="0"/>
                <a:t> </a:t>
              </a:r>
            </a:p>
            <a:p>
              <a:pPr algn="ctr"/>
              <a:r>
                <a:rPr lang="ru-RU" sz="2000" b="1" dirty="0" smtClean="0">
                  <a:solidFill>
                    <a:srgbClr val="003399"/>
                  </a:solidFill>
                  <a:ea typeface="Calibri" pitchFamily="34" charset="0"/>
                  <a:cs typeface="Arial" pitchFamily="34" charset="0"/>
                </a:rPr>
                <a:t>страниц ДБ в социальных сетях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555776" y="98757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5696"/>
                </a:solidFill>
              </a:rPr>
              <a:t>Реклама и </a:t>
            </a:r>
            <a:r>
              <a:rPr lang="en-US" dirty="0" smtClean="0">
                <a:solidFill>
                  <a:srgbClr val="005696"/>
                </a:solidFill>
              </a:rPr>
              <a:t>PR</a:t>
            </a:r>
            <a:endParaRPr lang="ru-RU" dirty="0">
              <a:solidFill>
                <a:srgbClr val="0056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4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074958" y="4671270"/>
            <a:ext cx="60486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00"/>
              </a:spcBef>
            </a:pPr>
            <a:r>
              <a:rPr lang="ru-RU" sz="1400" b="1" dirty="0" smtClean="0">
                <a:solidFill>
                  <a:srgbClr val="003399"/>
                </a:solidFill>
              </a:rPr>
              <a:t>ЦБС </a:t>
            </a:r>
            <a:r>
              <a:rPr lang="ru-RU" sz="1400" b="1" dirty="0" err="1" smtClean="0">
                <a:solidFill>
                  <a:srgbClr val="003399"/>
                </a:solidFill>
              </a:rPr>
              <a:t>Сормовского</a:t>
            </a:r>
            <a:r>
              <a:rPr lang="ru-RU" sz="1400" b="1" dirty="0" smtClean="0">
                <a:solidFill>
                  <a:srgbClr val="003399"/>
                </a:solidFill>
              </a:rPr>
              <a:t> района </a:t>
            </a:r>
            <a:r>
              <a:rPr lang="ru-RU" sz="1200" dirty="0">
                <a:solidFill>
                  <a:srgbClr val="003399"/>
                </a:solidFill>
              </a:rPr>
              <a:t>– </a:t>
            </a:r>
            <a:r>
              <a:rPr lang="ru-RU" sz="1200" dirty="0" smtClean="0">
                <a:solidFill>
                  <a:srgbClr val="003399"/>
                </a:solidFill>
              </a:rPr>
              <a:t>краеведческий сайт «Интерактивный Нижний детям»</a:t>
            </a:r>
            <a:endParaRPr lang="ru-RU" sz="1200" dirty="0">
              <a:solidFill>
                <a:srgbClr val="0033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6050" y="92867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27" dirty="0" err="1" smtClean="0">
                <a:solidFill>
                  <a:srgbClr val="005DA4"/>
                </a:solidFill>
                <a:cs typeface="TT Norms"/>
              </a:rPr>
              <a:t>Онлайн-проекты</a:t>
            </a:r>
            <a:endParaRPr lang="ru-RU" b="1" spc="27" dirty="0" smtClean="0">
              <a:solidFill>
                <a:srgbClr val="005DA4"/>
              </a:solidFill>
              <a:cs typeface="TT Norms"/>
            </a:endParaRPr>
          </a:p>
        </p:txBody>
      </p:sp>
      <p:pic>
        <p:nvPicPr>
          <p:cNvPr id="15363" name="Picture 3" descr="C:\Users\user\Desktop\для отчета 2021\Online_logo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059582"/>
            <a:ext cx="1722091" cy="786493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42910" y="1285866"/>
            <a:ext cx="6192688" cy="70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00"/>
              </a:spcBef>
            </a:pPr>
            <a:r>
              <a:rPr lang="ru-RU" sz="1400" b="1" dirty="0" smtClean="0"/>
              <a:t>ЦДБ им. Л.Г. Волкова г.о. </a:t>
            </a:r>
            <a:r>
              <a:rPr lang="ru-RU" sz="1400" b="1" dirty="0" err="1" smtClean="0"/>
              <a:t>Перевозский</a:t>
            </a:r>
            <a:r>
              <a:rPr lang="ru-RU" sz="1400" b="1" dirty="0" smtClean="0"/>
              <a:t> </a:t>
            </a:r>
            <a:r>
              <a:rPr lang="ru-RU" sz="1400" dirty="0" smtClean="0"/>
              <a:t>–</a:t>
            </a:r>
          </a:p>
          <a:p>
            <a:pPr lvl="0">
              <a:spcBef>
                <a:spcPts val="200"/>
              </a:spcBef>
            </a:pPr>
            <a:r>
              <a:rPr lang="ru-RU" sz="1200" dirty="0" smtClean="0"/>
              <a:t>онлайн-акция «Мир науки на книжных страницах», </a:t>
            </a:r>
            <a:r>
              <a:rPr lang="ru-RU" sz="1200" dirty="0" smtClean="0"/>
              <a:t>онлайн-конкурс </a:t>
            </a:r>
            <a:r>
              <a:rPr lang="ru-RU" sz="1200" dirty="0" smtClean="0"/>
              <a:t>детских рисунков и поделок «Космос на страницах детских книг»,  </a:t>
            </a:r>
            <a:r>
              <a:rPr lang="ru-RU" sz="1200" dirty="0" smtClean="0"/>
              <a:t>онлайн-акция </a:t>
            </a:r>
            <a:r>
              <a:rPr lang="ru-RU" sz="1200" dirty="0" smtClean="0"/>
              <a:t>«День Ч! Время читать!».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88079" y="2153025"/>
            <a:ext cx="530234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00"/>
              </a:spcBef>
            </a:pPr>
            <a:r>
              <a:rPr lang="ru-RU" sz="1400" b="1" dirty="0" smtClean="0">
                <a:solidFill>
                  <a:srgbClr val="003399"/>
                </a:solidFill>
              </a:rPr>
              <a:t>ЦДБ им. А.П. Гайдара г. Дзержинск </a:t>
            </a:r>
            <a:r>
              <a:rPr lang="ru-RU" sz="1200" dirty="0" smtClean="0">
                <a:solidFill>
                  <a:srgbClr val="003399"/>
                </a:solidFill>
              </a:rPr>
              <a:t>– единые дни чтения «Читаем вместе! Читаем вслух!», «О тех, кого ты изменил, о том, как изменился сам»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73690" y="2813882"/>
            <a:ext cx="52565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00"/>
              </a:spcBef>
            </a:pPr>
            <a:r>
              <a:rPr lang="ru-RU" sz="1400" b="1" dirty="0" smtClean="0">
                <a:solidFill>
                  <a:prstClr val="black"/>
                </a:solidFill>
              </a:rPr>
              <a:t>ЦДБ им. А.М. Горького г.о. Семеновский </a:t>
            </a:r>
            <a:r>
              <a:rPr lang="ru-RU" sz="1200" dirty="0"/>
              <a:t>–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prstClr val="black"/>
                </a:solidFill>
              </a:rPr>
              <a:t>Единый межрайонный день чтения «Почитаем сказы вместе, узнавая в них наш край!»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74958" y="3385386"/>
            <a:ext cx="571738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00"/>
              </a:spcBef>
            </a:pPr>
            <a:r>
              <a:rPr lang="ru-RU" sz="1400" b="1" dirty="0" smtClean="0">
                <a:solidFill>
                  <a:srgbClr val="003399"/>
                </a:solidFill>
              </a:rPr>
              <a:t>ЦДБ </a:t>
            </a:r>
            <a:r>
              <a:rPr lang="ru-RU" sz="1400" b="1" dirty="0" err="1" smtClean="0">
                <a:solidFill>
                  <a:srgbClr val="003399"/>
                </a:solidFill>
              </a:rPr>
              <a:t>Ковернинского</a:t>
            </a:r>
            <a:r>
              <a:rPr lang="ru-RU" sz="1400" b="1" dirty="0" smtClean="0">
                <a:solidFill>
                  <a:srgbClr val="003399"/>
                </a:solidFill>
              </a:rPr>
              <a:t> округа </a:t>
            </a:r>
            <a:r>
              <a:rPr lang="ru-RU" sz="1200" dirty="0">
                <a:solidFill>
                  <a:srgbClr val="003399"/>
                </a:solidFill>
              </a:rPr>
              <a:t>– </a:t>
            </a:r>
            <a:r>
              <a:rPr lang="ru-RU" sz="1200" dirty="0" smtClean="0">
                <a:solidFill>
                  <a:srgbClr val="003399"/>
                </a:solidFill>
              </a:rPr>
              <a:t>онлайн-конференция по творчеству писателей-юбиляров 2021 года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73690" y="4028328"/>
            <a:ext cx="62507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00"/>
              </a:spcBef>
            </a:pPr>
            <a:r>
              <a:rPr lang="ru-RU" sz="1400" b="1" dirty="0" smtClean="0">
                <a:solidFill>
                  <a:prstClr val="black"/>
                </a:solidFill>
              </a:rPr>
              <a:t>ЦРДБ им. А.М. Горького Нижегородского района </a:t>
            </a:r>
            <a:r>
              <a:rPr lang="ru-RU" sz="1200" dirty="0"/>
              <a:t>–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prstClr val="black"/>
                </a:solidFill>
              </a:rPr>
              <a:t>онлайн-эфиры с интересными и творческими людьми</a:t>
            </a:r>
          </a:p>
        </p:txBody>
      </p:sp>
      <p:pic>
        <p:nvPicPr>
          <p:cNvPr id="28" name="Picture 10" descr="C:\Users\user\Desktop\для отчета 2021\k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926" y="2255230"/>
            <a:ext cx="288032" cy="288032"/>
          </a:xfrm>
          <a:prstGeom prst="rect">
            <a:avLst/>
          </a:prstGeom>
          <a:noFill/>
        </p:spPr>
      </p:pic>
      <p:pic>
        <p:nvPicPr>
          <p:cNvPr id="33" name="Picture 10" descr="C:\Users\user\Desktop\для отчета 2021\k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854536"/>
            <a:ext cx="288032" cy="288032"/>
          </a:xfrm>
          <a:prstGeom prst="rect">
            <a:avLst/>
          </a:prstGeom>
          <a:noFill/>
        </p:spPr>
      </p:pic>
      <p:pic>
        <p:nvPicPr>
          <p:cNvPr id="34" name="Picture 10" descr="C:\Users\user\Desktop\для отчета 2021\k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500180"/>
            <a:ext cx="288032" cy="288032"/>
          </a:xfrm>
          <a:prstGeom prst="rect">
            <a:avLst/>
          </a:prstGeom>
          <a:noFill/>
        </p:spPr>
      </p:pic>
      <p:pic>
        <p:nvPicPr>
          <p:cNvPr id="35" name="Picture 10" descr="C:\Users\user\Desktop\для отчета 2021\k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109156"/>
            <a:ext cx="288032" cy="288032"/>
          </a:xfrm>
          <a:prstGeom prst="rect">
            <a:avLst/>
          </a:prstGeom>
          <a:noFill/>
        </p:spPr>
      </p:pic>
      <p:pic>
        <p:nvPicPr>
          <p:cNvPr id="36" name="Picture 10" descr="C:\Users\user\Desktop\для отчета 2021\k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926" y="3446127"/>
            <a:ext cx="288032" cy="288032"/>
          </a:xfrm>
          <a:prstGeom prst="rect">
            <a:avLst/>
          </a:prstGeom>
          <a:noFill/>
        </p:spPr>
      </p:pic>
      <p:pic>
        <p:nvPicPr>
          <p:cNvPr id="37" name="Picture 10" descr="C:\Users\user\Desktop\для отчета 2021\k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926" y="4628169"/>
            <a:ext cx="288032" cy="28803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987824" y="0"/>
            <a:ext cx="6156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spc="27" dirty="0" smtClean="0">
                <a:solidFill>
                  <a:srgbClr val="005DA4"/>
                </a:solidFill>
                <a:cs typeface="TT Norms"/>
              </a:rPr>
              <a:t>Продвижение чтения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67944" y="5000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CD6209"/>
                </a:solidFill>
              </a:rPr>
              <a:t>Мультиформатная</a:t>
            </a:r>
            <a:r>
              <a:rPr lang="ru-RU" b="1" dirty="0" smtClean="0">
                <a:solidFill>
                  <a:srgbClr val="CD6209"/>
                </a:solidFill>
              </a:rPr>
              <a:t> </a:t>
            </a:r>
            <a:r>
              <a:rPr lang="ru-RU" b="1" dirty="0" err="1" smtClean="0">
                <a:solidFill>
                  <a:srgbClr val="CD6209"/>
                </a:solidFill>
              </a:rPr>
              <a:t>медиасреда</a:t>
            </a:r>
            <a:endParaRPr lang="ru-RU" b="1" dirty="0">
              <a:solidFill>
                <a:srgbClr val="CD62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5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14678" y="1000114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27" dirty="0" err="1" smtClean="0">
                <a:solidFill>
                  <a:srgbClr val="005DA4"/>
                </a:solidFill>
                <a:cs typeface="TT Norms"/>
              </a:rPr>
              <a:t>Онлайн-проекты</a:t>
            </a:r>
            <a:r>
              <a:rPr lang="ru-RU" sz="1600" spc="27" dirty="0" smtClean="0">
                <a:solidFill>
                  <a:srgbClr val="005DA4"/>
                </a:solidFill>
                <a:cs typeface="TT Norms"/>
              </a:rPr>
              <a:t> НГОДБ</a:t>
            </a:r>
            <a:endParaRPr lang="ru-RU" sz="1600" spc="27" dirty="0">
              <a:solidFill>
                <a:srgbClr val="005DA4"/>
              </a:solidFill>
              <a:cs typeface="TT Norm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0020" y="2581440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Областной сетевой проект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en-US" sz="1400" b="1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Bookslam</a:t>
            </a:r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«Я открываю Достоевского»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44516" y="2581440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Международная сетевая </a:t>
            </a:r>
            <a:r>
              <a:rPr lang="ru-RU" sz="1400" b="1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акция-флешмоб</a:t>
            </a:r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«Библиотекарь – профессия мужская</a:t>
            </a:r>
            <a:r>
              <a:rPr lang="ru-RU" sz="14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» 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83026" y="4507926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Этнографический проект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Куделин</a:t>
            </a:r>
            <a:r>
              <a:rPr lang="ru-RU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календарь. Как жили на Руси» 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4643452"/>
            <a:ext cx="41560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НГОДБ на туристическом портале </a:t>
            </a:r>
            <a:r>
              <a:rPr lang="ru-RU" sz="1400" b="1" dirty="0" err="1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izi.TRAVEL</a:t>
            </a:r>
            <a:r>
              <a:rPr lang="ru-RU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0482" name="Picture 2" descr="https://xn--90add8ag.xn--p1ai/wp-content/uploads/2021/09/Dostoevskij-sajt-800x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357304"/>
            <a:ext cx="2376264" cy="11881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0484" name="Picture 4" descr="https://xn--90add8ag.xn--p1ai/wp-content/uploads/2021/08/Bibliotekar_sayt-800x4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4596" y="1429312"/>
            <a:ext cx="2304256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0486" name="Picture 6" descr="https://xn--90add8ag.xn--p1ai/wp-content/uploads/2021/03/kud-800x4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3286130"/>
            <a:ext cx="2448272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 cstate="print"/>
          <a:srcRect t="6480" r="40417" b="53200"/>
          <a:stretch>
            <a:fillRect/>
          </a:stretch>
        </p:blipFill>
        <p:spPr bwMode="auto">
          <a:xfrm>
            <a:off x="5367602" y="3261592"/>
            <a:ext cx="2880320" cy="12181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9" name="TextBox 18"/>
          <p:cNvSpPr txBox="1"/>
          <p:nvPr/>
        </p:nvSpPr>
        <p:spPr>
          <a:xfrm>
            <a:off x="2987824" y="0"/>
            <a:ext cx="6156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spc="27" dirty="0" smtClean="0">
                <a:solidFill>
                  <a:srgbClr val="005DA4"/>
                </a:solidFill>
                <a:cs typeface="TT Norms"/>
              </a:rPr>
              <a:t>Продвижение чтения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67944" y="5000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CD6209"/>
                </a:solidFill>
              </a:rPr>
              <a:t>Мультиформатная</a:t>
            </a:r>
            <a:r>
              <a:rPr lang="ru-RU" b="1" dirty="0" smtClean="0">
                <a:solidFill>
                  <a:srgbClr val="CD6209"/>
                </a:solidFill>
              </a:rPr>
              <a:t> </a:t>
            </a:r>
            <a:r>
              <a:rPr lang="ru-RU" b="1" dirty="0" err="1" smtClean="0">
                <a:solidFill>
                  <a:srgbClr val="CD6209"/>
                </a:solidFill>
              </a:rPr>
              <a:t>медиасреда</a:t>
            </a:r>
            <a:endParaRPr lang="ru-RU" b="1" dirty="0">
              <a:solidFill>
                <a:srgbClr val="CD62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85720" y="2153952"/>
          <a:ext cx="2286016" cy="2201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14480" y="1714494"/>
            <a:ext cx="5572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624</a:t>
            </a:r>
            <a:r>
              <a:rPr lang="ru-RU" b="1" dirty="0" smtClean="0"/>
              <a:t> библиотечных специалиста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4283862"/>
            <a:ext cx="30718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Кадровый состав по стажу работы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714612" y="2355036"/>
          <a:ext cx="3314723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57488" y="1000114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pc="27" dirty="0" smtClean="0">
                <a:solidFill>
                  <a:srgbClr val="005DA4"/>
                </a:solidFill>
                <a:cs typeface="TT Norms"/>
              </a:rPr>
              <a:t>Библиотечные кадры</a:t>
            </a:r>
          </a:p>
        </p:txBody>
      </p:sp>
      <p:pic>
        <p:nvPicPr>
          <p:cNvPr id="9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10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4140986"/>
            <a:ext cx="250029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A50021"/>
                </a:solidFill>
                <a:ea typeface="Calibri" pitchFamily="34" charset="0"/>
                <a:cs typeface="Arial" pitchFamily="34" charset="0"/>
              </a:rPr>
              <a:t>288</a:t>
            </a:r>
            <a:r>
              <a:rPr lang="ru-RU" sz="1400" b="1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ru-RU" sz="1400" b="1" dirty="0" smtClean="0"/>
              <a:t>имеют библиотечное образование</a:t>
            </a:r>
            <a:endParaRPr lang="ru-RU" sz="1400" b="1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6000760" y="2285998"/>
          <a:ext cx="3443312" cy="2152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132774" y="4277592"/>
            <a:ext cx="30718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Кадровый состав по возрасту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0364" y="142858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7" dirty="0" smtClean="0">
                <a:solidFill>
                  <a:srgbClr val="005DA4"/>
                </a:solidFill>
                <a:cs typeface="TT Norms"/>
              </a:rPr>
              <a:t>Профессиональные компетенции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000100" y="4071948"/>
            <a:ext cx="671517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Номинация «Библиотека – территория литературы и чтения»: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ЦДБ 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г.о.г. Бор «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Диалог с читателем </a:t>
            </a:r>
            <a:r>
              <a:rPr lang="ru-RU" sz="1600" dirty="0" err="1" smtClean="0">
                <a:ea typeface="Calibri" pitchFamily="34" charset="0"/>
                <a:cs typeface="Times New Roman" pitchFamily="18" charset="0"/>
              </a:rPr>
              <a:t>офлайн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ea typeface="Calibri" pitchFamily="34" charset="0"/>
                <a:cs typeface="Times New Roman" pitchFamily="18" charset="0"/>
              </a:rPr>
              <a:t>онлайн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: точки эффективного взаимодействия»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142858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7" dirty="0" smtClean="0">
                <a:solidFill>
                  <a:srgbClr val="005DA4"/>
                </a:solidFill>
                <a:cs typeface="TT Norms"/>
              </a:rPr>
              <a:t>Профессиональные компетенции</a:t>
            </a:r>
          </a:p>
        </p:txBody>
      </p:sp>
      <p:pic>
        <p:nvPicPr>
          <p:cNvPr id="8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9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071538" y="3286130"/>
            <a:ext cx="68580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 место: </a:t>
            </a:r>
            <a:r>
              <a:rPr lang="ru-RU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ЦДБ им. Л.Г. Волкова г.о. </a:t>
            </a:r>
            <a:r>
              <a:rPr lang="ru-RU" sz="1600" dirty="0" err="1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Перевозский</a:t>
            </a:r>
            <a:r>
              <a:rPr lang="ru-RU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«Библиотека в </a:t>
            </a:r>
            <a:r>
              <a:rPr lang="ru-RU" sz="1600" dirty="0" err="1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онлайн-формате</a:t>
            </a:r>
            <a:r>
              <a:rPr lang="ru-RU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: новые реалии – новые возможности»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714480" y="2428874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5696"/>
                </a:solidFill>
              </a:rPr>
              <a:t>Победители</a:t>
            </a:r>
            <a:endParaRPr lang="ru-RU" sz="2000" b="1" dirty="0">
              <a:solidFill>
                <a:srgbClr val="005696"/>
              </a:solidFill>
            </a:endParaRPr>
          </a:p>
        </p:txBody>
      </p:sp>
      <p:pic>
        <p:nvPicPr>
          <p:cNvPr id="19459" name="Picture 3" descr="C:\Users\sysop\Desktop\14 марта\Bez-imeni-12.png"/>
          <p:cNvPicPr>
            <a:picLocks noChangeAspect="1" noChangeArrowheads="1"/>
          </p:cNvPicPr>
          <p:nvPr/>
        </p:nvPicPr>
        <p:blipFill>
          <a:blip r:embed="rId4" cstate="print"/>
          <a:srcRect l="2804" t="5607" b="10280"/>
          <a:stretch>
            <a:fillRect/>
          </a:stretch>
        </p:blipFill>
        <p:spPr bwMode="auto">
          <a:xfrm>
            <a:off x="3786182" y="1071552"/>
            <a:ext cx="4429156" cy="1916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142858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7" dirty="0" smtClean="0">
                <a:solidFill>
                  <a:srgbClr val="005DA4"/>
                </a:solidFill>
                <a:cs typeface="TT Norms"/>
              </a:rPr>
              <a:t>Профессиональные компетенции</a:t>
            </a:r>
          </a:p>
        </p:txBody>
      </p:sp>
      <p:pic>
        <p:nvPicPr>
          <p:cNvPr id="3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4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000628" y="1321020"/>
            <a:ext cx="3888432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И.А. Калинина, ЦРДБ им. А. Пешкова </a:t>
            </a:r>
            <a:r>
              <a:rPr lang="ru-RU" sz="1400" b="1" dirty="0" err="1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Канавинского</a:t>
            </a: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1400" b="1" dirty="0" smtClean="0">
              <a:solidFill>
                <a:srgbClr val="003399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Е.В. Касьянова, ЦДБ им. Л.Г. Волкова г.о. </a:t>
            </a:r>
            <a:r>
              <a:rPr lang="ru-RU" sz="1400" b="1" dirty="0" err="1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Перевозский</a:t>
            </a: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И.С. Куклина, филиал им. Ленинского Комсомола </a:t>
            </a:r>
            <a:r>
              <a:rPr lang="ru-RU" sz="1400" b="1" dirty="0" err="1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Сормовского</a:t>
            </a: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района </a:t>
            </a:r>
            <a:endParaRPr lang="ru-RU" sz="14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А.В. </a:t>
            </a:r>
            <a:r>
              <a:rPr lang="ru-RU" sz="1400" b="1" dirty="0" err="1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Локтионова</a:t>
            </a: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 ЦДБ  Городецкого </a:t>
            </a: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района       </a:t>
            </a:r>
            <a:endParaRPr lang="ru-RU" sz="1400" b="1" dirty="0" smtClean="0">
              <a:solidFill>
                <a:srgbClr val="003399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С.Н. Смирнова, библиотека им. М.Ю. Лермонтова Автозаводского </a:t>
            </a: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района</a:t>
            </a:r>
            <a:endParaRPr lang="ru-RU" sz="14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Н.В. Солдатова, ЦРДБ им. Н.А. Зайцева </a:t>
            </a:r>
            <a:r>
              <a:rPr lang="ru-RU" sz="1400" b="1" dirty="0" err="1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Сормовского</a:t>
            </a: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района </a:t>
            </a:r>
            <a:endParaRPr lang="ru-RU" sz="1400" b="1" dirty="0" smtClean="0">
              <a:solidFill>
                <a:srgbClr val="003399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С.А. </a:t>
            </a:r>
            <a:r>
              <a:rPr lang="ru-RU" sz="1400" b="1" dirty="0" err="1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Яцук</a:t>
            </a: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 библиотека им. </a:t>
            </a:r>
            <a:r>
              <a:rPr lang="ru-RU" sz="1400" b="1" dirty="0" err="1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Бринского</a:t>
            </a: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Сормовского</a:t>
            </a: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района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98757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27" dirty="0" smtClean="0">
                <a:solidFill>
                  <a:srgbClr val="CD6209"/>
                </a:solidFill>
                <a:cs typeface="TT Norms"/>
              </a:rPr>
              <a:t>Победители всероссийских конкурсов</a:t>
            </a:r>
          </a:p>
        </p:txBody>
      </p:sp>
      <p:pic>
        <p:nvPicPr>
          <p:cNvPr id="8" name="Picture 70" descr="AG00373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4227934"/>
            <a:ext cx="107473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1347614"/>
            <a:ext cx="4032448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6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ЦДБ г.о.г. Бор </a:t>
            </a:r>
            <a:endParaRPr lang="ru-RU" sz="14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ЦДБ г.о.г. Кулебаки 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ЦДБ им. А.М. Горького г.о. Семеновский 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ЦРДБ им. В.П. Катаева </a:t>
            </a:r>
            <a:r>
              <a:rPr lang="ru-RU" sz="1400" b="1" dirty="0" err="1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Приокского</a:t>
            </a: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1400" b="1" dirty="0" smtClean="0">
              <a:solidFill>
                <a:srgbClr val="003399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ЦДБ г.о.г. Кулебаки 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детская сельская библиотека п. Дружба г.о.г. Выкса</a:t>
            </a:r>
            <a:endParaRPr lang="ru-RU" sz="14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Стеклозаводская</a:t>
            </a: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библиотека г.о.г. Бор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Н.Ю. Алексеева, ЦДБ Спасского </a:t>
            </a: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района</a:t>
            </a:r>
            <a:endParaRPr lang="ru-RU" sz="1400" b="1" dirty="0" smtClean="0">
              <a:solidFill>
                <a:srgbClr val="003399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М.Е. </a:t>
            </a:r>
            <a:r>
              <a:rPr lang="ru-RU" sz="1400" b="1" dirty="0" err="1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Андреянова</a:t>
            </a: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ЦРДБ им. А. </a:t>
            </a: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Пешкова </a:t>
            </a:r>
            <a:r>
              <a:rPr lang="ru-RU" sz="1400" b="1" dirty="0" err="1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Канавинского</a:t>
            </a: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района </a:t>
            </a:r>
            <a:endParaRPr lang="ru-RU" sz="1400" b="1" dirty="0" smtClean="0">
              <a:solidFill>
                <a:srgbClr val="003399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А. Жидкова и М. Куликова, библиотека им. К.М. Станюковича Автозаводского </a:t>
            </a:r>
            <a:r>
              <a:rPr lang="ru-RU" sz="1400" b="1" dirty="0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района</a:t>
            </a:r>
            <a:endParaRPr lang="ru-RU" sz="14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 descr="F:\отчет за 2021\Рамки\гол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147815"/>
            <a:ext cx="3168352" cy="1296144"/>
          </a:xfrm>
          <a:prstGeom prst="rect">
            <a:avLst/>
          </a:prstGeom>
          <a:noFill/>
        </p:spPr>
      </p:pic>
      <p:pic>
        <p:nvPicPr>
          <p:cNvPr id="16" name="Picture 1" descr="F:\отчет за 2021\Рамки\гол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9822"/>
            <a:ext cx="3240360" cy="1224136"/>
          </a:xfrm>
          <a:prstGeom prst="rect">
            <a:avLst/>
          </a:prstGeom>
          <a:noFill/>
        </p:spPr>
      </p:pic>
      <p:pic>
        <p:nvPicPr>
          <p:cNvPr id="15" name="Picture 1" descr="F:\отчет за 2021\Рамки\гол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7464" y="1203598"/>
            <a:ext cx="2866078" cy="1224136"/>
          </a:xfrm>
          <a:prstGeom prst="rect">
            <a:avLst/>
          </a:prstGeom>
          <a:noFill/>
        </p:spPr>
      </p:pic>
      <p:pic>
        <p:nvPicPr>
          <p:cNvPr id="16385" name="Picture 1" descr="F:\отчет за 2021\Рамки\голу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203598"/>
            <a:ext cx="2952328" cy="12609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142858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7" dirty="0" smtClean="0">
                <a:solidFill>
                  <a:srgbClr val="005DA4"/>
                </a:solidFill>
                <a:cs typeface="TT Norms"/>
              </a:rPr>
              <a:t>Профессиональные компетенции</a:t>
            </a:r>
          </a:p>
        </p:txBody>
      </p:sp>
      <p:pic>
        <p:nvPicPr>
          <p:cNvPr id="4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5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71600" y="1275605"/>
            <a:ext cx="2376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696"/>
                </a:solidFill>
                <a:ea typeface="Calibri" pitchFamily="34" charset="0"/>
                <a:cs typeface="Times New Roman" pitchFamily="18" charset="0"/>
              </a:rPr>
              <a:t>областные профессиональные конкурсы</a:t>
            </a:r>
            <a:endParaRPr lang="ru-RU" sz="2000" dirty="0">
              <a:solidFill>
                <a:srgbClr val="00569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427734"/>
            <a:ext cx="37626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Участники </a:t>
            </a:r>
            <a:r>
              <a:rPr lang="ru-RU" sz="1600" dirty="0">
                <a:solidFill>
                  <a:srgbClr val="003399"/>
                </a:solidFill>
              </a:rPr>
              <a:t>–</a:t>
            </a:r>
            <a:r>
              <a:rPr lang="ru-RU" sz="16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детские библиотеки </a:t>
            </a:r>
            <a:r>
              <a:rPr lang="ru-RU" sz="1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29</a:t>
            </a:r>
            <a:r>
              <a:rPr lang="ru-RU" sz="16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ЦБС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4049" y="1275606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696"/>
                </a:solidFill>
                <a:ea typeface="Calibri" pitchFamily="34" charset="0"/>
                <a:cs typeface="Times New Roman" pitchFamily="18" charset="0"/>
              </a:rPr>
              <a:t>районные профессиональные конкурсы</a:t>
            </a:r>
            <a:endParaRPr lang="ru-RU" sz="2000" b="1" dirty="0">
              <a:solidFill>
                <a:srgbClr val="005696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2427734"/>
            <a:ext cx="3888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Участники </a:t>
            </a:r>
            <a:r>
              <a:rPr lang="ru-RU" sz="1600" dirty="0">
                <a:solidFill>
                  <a:srgbClr val="003399"/>
                </a:solidFill>
              </a:rPr>
              <a:t>–</a:t>
            </a:r>
            <a:r>
              <a:rPr lang="ru-RU" sz="16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детские библиотеки</a:t>
            </a:r>
            <a:r>
              <a:rPr lang="ru-RU" sz="1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27 </a:t>
            </a:r>
            <a:r>
              <a:rPr lang="ru-RU" sz="16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ЦБС 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3219822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5696"/>
                </a:solidFill>
                <a:ea typeface="Calibri" pitchFamily="34" charset="0"/>
                <a:cs typeface="Times New Roman" pitchFamily="18" charset="0"/>
              </a:rPr>
              <a:t>городской профессиональный конкурс "</a:t>
            </a:r>
            <a:r>
              <a:rPr lang="ru-RU" b="1" dirty="0" err="1" smtClean="0">
                <a:solidFill>
                  <a:srgbClr val="005696"/>
                </a:solidFill>
                <a:ea typeface="Calibri" pitchFamily="34" charset="0"/>
                <a:cs typeface="Times New Roman" pitchFamily="18" charset="0"/>
              </a:rPr>
              <a:t>Книги_Продвижение</a:t>
            </a:r>
            <a:r>
              <a:rPr lang="ru-RU" b="1" dirty="0" smtClean="0">
                <a:solidFill>
                  <a:srgbClr val="005696"/>
                </a:solidFill>
                <a:ea typeface="Calibri" pitchFamily="34" charset="0"/>
                <a:cs typeface="Times New Roman" pitchFamily="18" charset="0"/>
              </a:rPr>
              <a:t> – 2021»</a:t>
            </a:r>
            <a:endParaRPr lang="ru-RU" b="1" dirty="0">
              <a:solidFill>
                <a:srgbClr val="005696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3147814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5696"/>
                </a:solidFill>
                <a:ea typeface="Calibri" pitchFamily="34" charset="0"/>
                <a:cs typeface="Times New Roman" pitchFamily="18" charset="0"/>
              </a:rPr>
              <a:t>межрайонный конкурс профессионального мастерства «</a:t>
            </a:r>
            <a:r>
              <a:rPr lang="ru-RU" b="1" dirty="0" err="1" smtClean="0">
                <a:solidFill>
                  <a:srgbClr val="005696"/>
                </a:solidFill>
                <a:ea typeface="Calibri" pitchFamily="34" charset="0"/>
                <a:cs typeface="Times New Roman" pitchFamily="18" charset="0"/>
              </a:rPr>
              <a:t>БиблиоПрофи</a:t>
            </a:r>
            <a:r>
              <a:rPr lang="ru-RU" b="1" dirty="0" smtClean="0">
                <a:solidFill>
                  <a:srgbClr val="005696"/>
                </a:solidFill>
                <a:ea typeface="Calibri" pitchFamily="34" charset="0"/>
                <a:cs typeface="Times New Roman" pitchFamily="18" charset="0"/>
              </a:rPr>
              <a:t>» </a:t>
            </a:r>
            <a:endParaRPr lang="ru-RU" b="1" dirty="0">
              <a:solidFill>
                <a:srgbClr val="005696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4443958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Организатор </a:t>
            </a:r>
            <a:endParaRPr lang="ru-RU" sz="1400" dirty="0" smtClean="0"/>
          </a:p>
          <a:p>
            <a:pPr algn="ctr"/>
            <a:r>
              <a:rPr lang="ru-RU" sz="1400" dirty="0" smtClean="0"/>
              <a:t>ЦГДБ </a:t>
            </a:r>
            <a:r>
              <a:rPr lang="ru-RU" sz="1400" dirty="0" smtClean="0"/>
              <a:t>им. </a:t>
            </a:r>
            <a:r>
              <a:rPr lang="ru-RU" sz="1400" dirty="0" smtClean="0"/>
              <a:t>А.М</a:t>
            </a:r>
            <a:r>
              <a:rPr lang="ru-RU" sz="1400" dirty="0" smtClean="0"/>
              <a:t>. Горького г. Н. Новгорода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4443958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Организатор </a:t>
            </a:r>
            <a:r>
              <a:rPr lang="ru-RU" sz="1400" dirty="0" smtClean="0"/>
              <a:t>                                     </a:t>
            </a:r>
            <a:r>
              <a:rPr lang="ru-RU" sz="1400" dirty="0" err="1" smtClean="0"/>
              <a:t>Гагинская</a:t>
            </a:r>
            <a:r>
              <a:rPr lang="ru-RU" sz="1400" dirty="0" smtClean="0"/>
              <a:t> </a:t>
            </a:r>
            <a:r>
              <a:rPr lang="ru-RU" sz="1400" dirty="0" smtClean="0"/>
              <a:t>модельная библиотека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5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35696" y="1059582"/>
            <a:ext cx="6072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27" dirty="0" smtClean="0">
                <a:solidFill>
                  <a:srgbClr val="005DA4"/>
                </a:solidFill>
                <a:cs typeface="TT Norms"/>
              </a:rPr>
              <a:t>Профессиональная переподготовка и повышение квалификации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1802" y="4312498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88</a:t>
            </a:r>
            <a:r>
              <a:rPr lang="ru-RU" sz="1600" dirty="0" smtClean="0"/>
              <a:t> человек – </a:t>
            </a:r>
          </a:p>
          <a:p>
            <a:pPr algn="ctr"/>
            <a:r>
              <a:rPr lang="ru-RU" sz="1600" dirty="0" smtClean="0"/>
              <a:t>в рамках национального проекта «Культура»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7824" y="195486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7" dirty="0" smtClean="0">
                <a:solidFill>
                  <a:srgbClr val="005DA4"/>
                </a:solidFill>
                <a:cs typeface="TT Norms"/>
              </a:rPr>
              <a:t>Профессиональные компетенции</a:t>
            </a:r>
          </a:p>
        </p:txBody>
      </p:sp>
      <p:pic>
        <p:nvPicPr>
          <p:cNvPr id="7169" name="Picture 1" descr="F:\отчет за 2021\Рамки\беж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872343"/>
            <a:ext cx="2160240" cy="108012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691680" y="1491630"/>
            <a:ext cx="57606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179</a:t>
            </a:r>
            <a:r>
              <a:rPr lang="ru-RU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работников детских библиотек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получили дипломы государственного образца о высшем и среднем профессиональном образовании и удостоверения о повышении квалификации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3016359"/>
            <a:ext cx="18722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15</a:t>
            </a:r>
            <a:r>
              <a:rPr lang="ru-RU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закончили обучение в ВУЗах и </a:t>
            </a:r>
            <a:r>
              <a:rPr lang="ru-RU" sz="1400" b="1" dirty="0" err="1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ССУЗах</a:t>
            </a:r>
            <a:r>
              <a:rPr lang="ru-RU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b="1" dirty="0"/>
          </a:p>
        </p:txBody>
      </p:sp>
      <p:pic>
        <p:nvPicPr>
          <p:cNvPr id="12" name="Picture 1" descr="F:\отчет за 2021\Рамки\беж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872343"/>
            <a:ext cx="2160240" cy="1080120"/>
          </a:xfrm>
          <a:prstGeom prst="rect">
            <a:avLst/>
          </a:prstGeom>
          <a:noFill/>
        </p:spPr>
      </p:pic>
      <p:pic>
        <p:nvPicPr>
          <p:cNvPr id="13" name="Picture 1" descr="F:\отчет за 2021\Рамки\беж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872343"/>
            <a:ext cx="2160240" cy="108012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491880" y="2944351"/>
            <a:ext cx="19442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140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прошли повышение квалификации 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56176" y="2872343"/>
            <a:ext cx="20882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24</a:t>
            </a:r>
            <a:r>
              <a:rPr lang="ru-RU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прошли переподготовку по библиотечной деятельности</a:t>
            </a:r>
            <a:endParaRPr lang="ru-RU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300000">
            <a:off x="4499992" y="3952463"/>
            <a:ext cx="24889" cy="360040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5399584" y="972000"/>
            <a:ext cx="3744416" cy="415592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91680" y="864000"/>
            <a:ext cx="3744416" cy="4279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4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107155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 всех библиотеках, </a:t>
            </a:r>
          </a:p>
          <a:p>
            <a:pPr algn="ctr"/>
            <a:r>
              <a:rPr lang="ru-RU" b="1" dirty="0" smtClean="0"/>
              <a:t>обслуживающих детей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107155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специализированных детских библиотеках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79712" y="213970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50021"/>
                </a:solidFill>
              </a:rPr>
              <a:t>412,5 тыс. </a:t>
            </a:r>
            <a:endParaRPr lang="ru-RU" b="1" dirty="0">
              <a:solidFill>
                <a:srgbClr val="A5002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213970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50021"/>
                </a:solidFill>
              </a:rPr>
              <a:t>246,9 тыс.</a:t>
            </a:r>
            <a:endParaRPr lang="ru-RU" b="1" dirty="0">
              <a:solidFill>
                <a:srgbClr val="A5002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299942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27" dirty="0" smtClean="0">
                <a:solidFill>
                  <a:srgbClr val="005DA4"/>
                </a:solidFill>
                <a:cs typeface="TT Norms"/>
              </a:rPr>
              <a:t>Книговыдача</a:t>
            </a:r>
            <a:endParaRPr lang="ru-RU" b="1" spc="27" dirty="0">
              <a:solidFill>
                <a:srgbClr val="005DA4"/>
              </a:solidFill>
              <a:cs typeface="TT Nor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6446" y="43577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50021"/>
                </a:solidFill>
              </a:rPr>
              <a:t>6029,77 тыс. </a:t>
            </a:r>
            <a:r>
              <a:rPr lang="ru-RU" b="1" dirty="0" smtClean="0">
                <a:solidFill>
                  <a:srgbClr val="A50021"/>
                </a:solidFill>
              </a:rPr>
              <a:t>экз.</a:t>
            </a:r>
            <a:endParaRPr lang="ru-RU" b="1" dirty="0">
              <a:solidFill>
                <a:srgbClr val="A5002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321982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27" dirty="0" smtClean="0">
                <a:solidFill>
                  <a:srgbClr val="005DA4"/>
                </a:solidFill>
                <a:cs typeface="TT Norms"/>
              </a:rPr>
              <a:t>Посещения</a:t>
            </a:r>
            <a:endParaRPr lang="ru-RU" b="1" spc="27" dirty="0">
              <a:solidFill>
                <a:srgbClr val="005DA4"/>
              </a:solidFill>
              <a:cs typeface="TT Nor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6446" y="300037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50021"/>
                </a:solidFill>
              </a:rPr>
              <a:t>2619,00 тыс.</a:t>
            </a:r>
            <a:endParaRPr lang="ru-RU" b="1" dirty="0">
              <a:solidFill>
                <a:srgbClr val="A5002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2067694"/>
            <a:ext cx="1259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27" dirty="0" smtClean="0">
                <a:solidFill>
                  <a:srgbClr val="005DA4"/>
                </a:solidFill>
                <a:cs typeface="TT Norms"/>
              </a:rPr>
              <a:t>Читатели до 14 лет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03848" y="2139702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(+40,5 тыс.)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948264" y="2139702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(+24,3 тыс.)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154598" y="3000378"/>
            <a:ext cx="147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(+654,6 тыс.)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550294" y="4357700"/>
            <a:ext cx="1593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(+863,35 тыс.)</a:t>
            </a:r>
            <a:endParaRPr lang="ru-RU" dirty="0"/>
          </a:p>
        </p:txBody>
      </p:sp>
      <p:graphicFrame>
        <p:nvGraphicFramePr>
          <p:cNvPr id="25" name="Диаграмма 24"/>
          <p:cNvGraphicFramePr/>
          <p:nvPr/>
        </p:nvGraphicFramePr>
        <p:xfrm>
          <a:off x="3995936" y="3075806"/>
          <a:ext cx="1300145" cy="936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2627784" y="3435846"/>
            <a:ext cx="1800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42,6% </a:t>
            </a:r>
            <a:r>
              <a:rPr lang="ru-RU" sz="1200" dirty="0" smtClean="0"/>
              <a:t>от общего количества посещений</a:t>
            </a:r>
            <a:endParaRPr lang="ru-RU" sz="1200" dirty="0"/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3995936" y="4106585"/>
          <a:ext cx="1224135" cy="1036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2555776" y="4651057"/>
            <a:ext cx="18722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39,4% </a:t>
            </a:r>
            <a:r>
              <a:rPr lang="ru-RU" sz="1200" dirty="0" smtClean="0"/>
              <a:t>от общей книговыдачи по области</a:t>
            </a:r>
            <a:endParaRPr lang="ru-RU" sz="12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0" y="4011910"/>
            <a:ext cx="9144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0" y="2931790"/>
            <a:ext cx="9144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0" y="1923678"/>
            <a:ext cx="9144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00364" y="142858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7" dirty="0" smtClean="0">
                <a:solidFill>
                  <a:srgbClr val="005DA4"/>
                </a:solidFill>
                <a:cs typeface="TT Norms"/>
              </a:rPr>
              <a:t>Библиотечное обслуживание детей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07704" y="300379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50021"/>
                </a:solidFill>
              </a:rPr>
              <a:t>4129,46 тыс. </a:t>
            </a:r>
            <a:r>
              <a:rPr lang="ru-RU" dirty="0" smtClean="0"/>
              <a:t>(+1248,64)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979712" y="415592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50021"/>
                </a:solidFill>
              </a:rPr>
              <a:t>8973,72 тыс.</a:t>
            </a:r>
            <a:r>
              <a:rPr lang="ru-RU" dirty="0" smtClean="0"/>
              <a:t> (+1947,12)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773801" y="2468151"/>
            <a:ext cx="18722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34,6% </a:t>
            </a:r>
            <a:r>
              <a:rPr lang="ru-RU" sz="1200" dirty="0" smtClean="0"/>
              <a:t>от общего количества читателей</a:t>
            </a:r>
            <a:endParaRPr lang="ru-RU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6286512" y="342900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массовых мероприятий </a:t>
            </a:r>
            <a:r>
              <a:rPr lang="en-US" sz="1400" b="1" dirty="0" smtClean="0"/>
              <a:t>22711</a:t>
            </a:r>
            <a:endParaRPr lang="ru-RU" sz="1400" b="1" dirty="0" smtClean="0"/>
          </a:p>
          <a:p>
            <a:r>
              <a:rPr lang="ru-RU" sz="1400" dirty="0" smtClean="0"/>
              <a:t>посещений </a:t>
            </a:r>
            <a:r>
              <a:rPr lang="ru-RU" sz="1400" b="1" dirty="0" smtClean="0"/>
              <a:t>660,4 тыс.</a:t>
            </a:r>
            <a:r>
              <a:rPr lang="en-US" sz="1400" b="1" dirty="0" smtClean="0"/>
              <a:t> 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4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143240" y="2714626"/>
            <a:ext cx="5605224" cy="160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spc="27" dirty="0" smtClean="0">
                <a:solidFill>
                  <a:srgbClr val="C00000"/>
                </a:solidFill>
                <a:cs typeface="TT Norms"/>
              </a:rPr>
              <a:t>Самые активные: </a:t>
            </a:r>
          </a:p>
          <a:p>
            <a:pPr lvl="0" eaLnBrk="0" fontAlgn="base" hangingPunct="0">
              <a:spcBef>
                <a:spcPts val="30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ЦГДБ им. А.М. Горького г. 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Новгорода </a:t>
            </a:r>
            <a:r>
              <a:rPr lang="ru-RU" sz="12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(23 человека 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69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мероприятиях)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ts val="30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Московский район </a:t>
            </a:r>
            <a:r>
              <a:rPr lang="ru-RU" sz="12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(15 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человек в 53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мероприятиях)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Починковский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район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39 мероприятиях)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ts val="30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Спасский район </a:t>
            </a:r>
            <a:r>
              <a:rPr lang="ru-RU" sz="12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(16 человек 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19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мероприятиях)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ts val="30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г. Арзамас </a:t>
            </a:r>
            <a:r>
              <a:rPr lang="ru-RU" sz="12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(8 человек 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26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мероприятиях)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500180"/>
            <a:ext cx="69847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411</a:t>
            </a:r>
            <a:r>
              <a:rPr lang="ru-RU" dirty="0" smtClean="0"/>
              <a:t> сотрудников детских библиотек приняли участие в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444</a:t>
            </a:r>
            <a:r>
              <a:rPr lang="ru-RU" dirty="0" smtClean="0"/>
              <a:t> различных профессиональных </a:t>
            </a:r>
            <a:r>
              <a:rPr lang="ru-RU" dirty="0" err="1" smtClean="0"/>
              <a:t>онлайн-мероприятиях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(</a:t>
            </a:r>
            <a:r>
              <a:rPr lang="ru-RU" dirty="0" err="1" smtClean="0"/>
              <a:t>вебинары</a:t>
            </a:r>
            <a:r>
              <a:rPr lang="ru-RU" dirty="0" smtClean="0"/>
              <a:t>, семинары, конференции, круглые столы и др.)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28860" y="1000114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27" dirty="0" smtClean="0">
                <a:solidFill>
                  <a:srgbClr val="005DA4"/>
                </a:solidFill>
                <a:cs typeface="TT Norms"/>
              </a:rPr>
              <a:t>Участие в профессиональных активностях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9832" y="195486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7" dirty="0" smtClean="0">
                <a:solidFill>
                  <a:srgbClr val="005DA4"/>
                </a:solidFill>
                <a:cs typeface="TT Norms"/>
              </a:rPr>
              <a:t>Профессиональные компетенции</a:t>
            </a:r>
          </a:p>
        </p:txBody>
      </p:sp>
      <p:pic>
        <p:nvPicPr>
          <p:cNvPr id="8193" name="Picture 1" descr="C:\Users\user\Desktop\для отчета 2021\HyPuY4_t62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928940"/>
            <a:ext cx="1846076" cy="122413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857356" y="4429138"/>
            <a:ext cx="5072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Не смогли реализовать себя в этом направлении работники детских библиотек </a:t>
            </a:r>
            <a:r>
              <a:rPr lang="ru-RU" sz="1400" dirty="0" err="1" smtClean="0"/>
              <a:t>Бутурлинского</a:t>
            </a:r>
            <a:r>
              <a:rPr lang="ru-RU" sz="1400" dirty="0" smtClean="0"/>
              <a:t> </a:t>
            </a:r>
            <a:r>
              <a:rPr lang="ru-RU" sz="1400" dirty="0" smtClean="0"/>
              <a:t>района </a:t>
            </a:r>
            <a:r>
              <a:rPr lang="ru-RU" sz="1400" dirty="0" smtClean="0"/>
              <a:t>и г.о. </a:t>
            </a:r>
            <a:r>
              <a:rPr lang="ru-RU" sz="1400" dirty="0" err="1" smtClean="0"/>
              <a:t>Сокольский</a:t>
            </a:r>
            <a:endParaRPr lang="ru-RU" sz="1400" dirty="0"/>
          </a:p>
        </p:txBody>
      </p:sp>
      <p:pic>
        <p:nvPicPr>
          <p:cNvPr id="3084" name="Picture 12" descr="F:\14 марта\gX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691680" y="4443958"/>
            <a:ext cx="147435" cy="500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4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43208" y="267494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7" dirty="0" smtClean="0">
                <a:solidFill>
                  <a:srgbClr val="005DA4"/>
                </a:solidFill>
                <a:cs typeface="TT Norms"/>
              </a:rPr>
              <a:t>Профессиональные компетенции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13159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1F5EA2"/>
                </a:solidFill>
                <a:ea typeface="Calibri" pitchFamily="34" charset="0"/>
                <a:cs typeface="Times New Roman" pitchFamily="18" charset="0"/>
              </a:rPr>
              <a:t>Курсы повышения квалификации </a:t>
            </a:r>
          </a:p>
          <a:p>
            <a:pPr lvl="0" algn="ctr"/>
            <a:r>
              <a:rPr lang="ru-RU" b="1" dirty="0" smtClean="0">
                <a:solidFill>
                  <a:srgbClr val="1F5EA2"/>
                </a:solidFill>
                <a:ea typeface="Calibri" pitchFamily="34" charset="0"/>
                <a:cs typeface="Times New Roman" pitchFamily="18" charset="0"/>
              </a:rPr>
              <a:t>Регионального управления культурно-образовательными проектами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2139702"/>
            <a:ext cx="72008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«Детская библиотека в цифровой среде» 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«Интерактивные формы работы с читателями в детской библиотеке»</a:t>
            </a:r>
            <a:endParaRPr lang="ru-RU" dirty="0" smtClean="0">
              <a:solidFill>
                <a:prstClr val="black"/>
              </a:solidFill>
            </a:endParaRPr>
          </a:p>
        </p:txBody>
      </p:sp>
      <p:pic>
        <p:nvPicPr>
          <p:cNvPr id="14" name="Picture 1" descr="F:\отчет за 2021\Рамки\беж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291830"/>
            <a:ext cx="2736304" cy="108012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691680" y="3435846"/>
            <a:ext cx="2664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52 </a:t>
            </a:r>
            <a:r>
              <a:rPr lang="ru-RU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консультации специалистов НГОДБ</a:t>
            </a:r>
          </a:p>
        </p:txBody>
      </p:sp>
      <p:pic>
        <p:nvPicPr>
          <p:cNvPr id="16" name="Picture 1" descr="F:\отчет за 2021\Рамки\беж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291830"/>
            <a:ext cx="2160240" cy="108012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076056" y="3363838"/>
            <a:ext cx="1944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57 </a:t>
            </a:r>
            <a:r>
              <a:rPr lang="ru-RU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человек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обучились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142858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7" dirty="0" smtClean="0">
                <a:solidFill>
                  <a:srgbClr val="005DA4"/>
                </a:solidFill>
                <a:cs typeface="TT Norms"/>
              </a:rPr>
              <a:t>Профессиональные компетенции</a:t>
            </a:r>
          </a:p>
        </p:txBody>
      </p:sp>
      <p:pic>
        <p:nvPicPr>
          <p:cNvPr id="3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4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043608" y="987574"/>
            <a:ext cx="72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ЦДБ организовали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252 </a:t>
            </a:r>
            <a:r>
              <a:rPr lang="ru-RU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мероприятия по повышению квалификации, из них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238 </a:t>
            </a:r>
            <a:r>
              <a:rPr lang="ru-RU" dirty="0">
                <a:solidFill>
                  <a:srgbClr val="003399"/>
                </a:solidFill>
              </a:rPr>
              <a:t>–</a:t>
            </a:r>
            <a:r>
              <a:rPr lang="ru-RU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по работе с детьми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923678"/>
            <a:ext cx="64236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ЦБС г.о.г. Бор </a:t>
            </a:r>
            <a:r>
              <a:rPr lang="ru-RU" sz="1200" dirty="0">
                <a:solidFill>
                  <a:srgbClr val="003399"/>
                </a:solidFill>
              </a:rPr>
              <a:t>–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паблик Отдела развития библиотечного дела Борских библиотек в ВКонтакте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311398"/>
            <a:ext cx="78488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ЦРДБ им. А. Пешкова </a:t>
            </a:r>
            <a:r>
              <a:rPr lang="ru-RU" sz="1400" b="1" dirty="0" err="1" smtClean="0"/>
              <a:t>Канавинского</a:t>
            </a:r>
            <a:r>
              <a:rPr lang="ru-RU" sz="1400" b="1" dirty="0" smtClean="0"/>
              <a:t> </a:t>
            </a:r>
            <a:r>
              <a:rPr lang="ru-RU" sz="1400" b="1" dirty="0" smtClean="0"/>
              <a:t>района </a:t>
            </a:r>
            <a:r>
              <a:rPr lang="ru-RU" sz="1200" dirty="0">
                <a:solidFill>
                  <a:srgbClr val="003399"/>
                </a:solidFill>
              </a:rPr>
              <a:t>–</a:t>
            </a:r>
            <a:r>
              <a:rPr lang="ru-RU" sz="1200" dirty="0" smtClean="0"/>
              <a:t> </a:t>
            </a:r>
            <a:r>
              <a:rPr lang="ru-RU" sz="1200" dirty="0" smtClean="0"/>
              <a:t>практико-ориентированный курс «Цифровые инструменты, онлайн-сервисы и компьютерные программы для решения профессиональных задач библиотекаря»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811776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ЦДБ </a:t>
            </a:r>
            <a:r>
              <a:rPr lang="ru-RU" sz="1400" b="1" dirty="0" err="1" smtClean="0"/>
              <a:t>Лукояновского</a:t>
            </a:r>
            <a:r>
              <a:rPr lang="ru-RU" sz="1400" b="1" dirty="0" smtClean="0"/>
              <a:t> </a:t>
            </a:r>
            <a:r>
              <a:rPr lang="ru-RU" sz="1400" b="1" dirty="0" smtClean="0"/>
              <a:t>района </a:t>
            </a:r>
            <a:r>
              <a:rPr lang="ru-RU" sz="1200" dirty="0">
                <a:solidFill>
                  <a:srgbClr val="003399"/>
                </a:solidFill>
              </a:rPr>
              <a:t>–</a:t>
            </a:r>
            <a:r>
              <a:rPr lang="ru-RU" sz="1200" dirty="0" smtClean="0"/>
              <a:t> </a:t>
            </a:r>
            <a:r>
              <a:rPr lang="ru-RU" sz="1200" dirty="0" smtClean="0"/>
              <a:t>семинар «Социальное партнерство как форма сотрудничества»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8000" y="3127488"/>
            <a:ext cx="8316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МБО по работе с детьми ЦБС </a:t>
            </a:r>
            <a:r>
              <a:rPr lang="ru-RU" sz="1400" b="1" dirty="0" err="1" smtClean="0"/>
              <a:t>Сормовского</a:t>
            </a:r>
            <a:r>
              <a:rPr lang="ru-RU" sz="1400" b="1" dirty="0" smtClean="0"/>
              <a:t> </a:t>
            </a:r>
            <a:r>
              <a:rPr lang="ru-RU" sz="1400" b="1" dirty="0" smtClean="0"/>
              <a:t>района </a:t>
            </a:r>
            <a:r>
              <a:rPr lang="ru-RU" sz="1200" dirty="0">
                <a:solidFill>
                  <a:srgbClr val="003399"/>
                </a:solidFill>
              </a:rPr>
              <a:t>–</a:t>
            </a:r>
            <a:r>
              <a:rPr lang="ru-RU" sz="1200" dirty="0" smtClean="0"/>
              <a:t> </a:t>
            </a:r>
            <a:r>
              <a:rPr lang="ru-RU" sz="1200" dirty="0" smtClean="0"/>
              <a:t>курсы «Начинающий библиотекарь: освоение профессии», «Информационно-компьютерная компетентность детского библиотекаря», «Особый» ребёнок в библиотеке»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627866"/>
            <a:ext cx="70567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ЦБС г.о.г. Шахунья </a:t>
            </a:r>
            <a:r>
              <a:rPr lang="ru-RU" sz="1200" dirty="0">
                <a:solidFill>
                  <a:srgbClr val="003399"/>
                </a:solidFill>
              </a:rPr>
              <a:t>–</a:t>
            </a:r>
            <a:r>
              <a:rPr lang="ru-RU" sz="1200" dirty="0" smtClean="0"/>
              <a:t> </a:t>
            </a:r>
            <a:r>
              <a:rPr lang="ru-RU" sz="1200" dirty="0" smtClean="0"/>
              <a:t>обучающий семинар-практикум “Особенности детско-подросткового суицида. Профилактика суицидального поведения”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155926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ЦБС </a:t>
            </a:r>
            <a:r>
              <a:rPr lang="ru-RU" sz="1400" b="1" dirty="0" err="1" smtClean="0"/>
              <a:t>Лысковского</a:t>
            </a:r>
            <a:r>
              <a:rPr lang="ru-RU" sz="1400" b="1" dirty="0" smtClean="0"/>
              <a:t> района </a:t>
            </a:r>
            <a:r>
              <a:rPr lang="ru-RU" sz="1400" dirty="0">
                <a:solidFill>
                  <a:srgbClr val="003399"/>
                </a:solidFill>
              </a:rPr>
              <a:t>–</a:t>
            </a:r>
            <a:r>
              <a:rPr lang="ru-RU" sz="1200" dirty="0" smtClean="0"/>
              <a:t> </a:t>
            </a:r>
            <a:r>
              <a:rPr lang="ru-RU" sz="1200" dirty="0" smtClean="0"/>
              <a:t>круглый стол  «Библиотека. Чтение. Досуг» 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7128" y="4471640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ЦДБ им. Л. Чайкиной Павловского округа </a:t>
            </a:r>
            <a:r>
              <a:rPr lang="ru-RU" sz="1400" dirty="0">
                <a:solidFill>
                  <a:srgbClr val="003399"/>
                </a:solidFill>
              </a:rPr>
              <a:t>–</a:t>
            </a:r>
            <a:r>
              <a:rPr lang="ru-RU" sz="1200" dirty="0" smtClean="0"/>
              <a:t>  </a:t>
            </a:r>
            <a:r>
              <a:rPr lang="ru-RU" sz="1200" dirty="0" smtClean="0"/>
              <a:t>семинар «Создание доступной среды и организация обслуживания подростков, стоящих на учете в КДН и ЗП, в ЦДБ и библиотеках района: возможности и перспективы»</a:t>
            </a:r>
            <a:endParaRPr lang="ru-RU" sz="1200" dirty="0"/>
          </a:p>
        </p:txBody>
      </p:sp>
      <p:pic>
        <p:nvPicPr>
          <p:cNvPr id="7171" name="Picture 3" descr="C:\Users\user\Desktop\для отчета 2021\12-128765g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1923678"/>
            <a:ext cx="293910" cy="288032"/>
          </a:xfrm>
          <a:prstGeom prst="rect">
            <a:avLst/>
          </a:prstGeom>
          <a:noFill/>
        </p:spPr>
      </p:pic>
      <p:pic>
        <p:nvPicPr>
          <p:cNvPr id="16" name="Picture 3" descr="C:\Users\user\Desktop\для отчета 2021\12-128765g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9552" y="2355726"/>
            <a:ext cx="293910" cy="288032"/>
          </a:xfrm>
          <a:prstGeom prst="rect">
            <a:avLst/>
          </a:prstGeom>
          <a:noFill/>
        </p:spPr>
      </p:pic>
      <p:pic>
        <p:nvPicPr>
          <p:cNvPr id="17" name="Picture 3" descr="C:\Users\user\Desktop\для отчета 2021\12-128765g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9552" y="3219822"/>
            <a:ext cx="293910" cy="288032"/>
          </a:xfrm>
          <a:prstGeom prst="rect">
            <a:avLst/>
          </a:prstGeom>
          <a:noFill/>
        </p:spPr>
      </p:pic>
      <p:pic>
        <p:nvPicPr>
          <p:cNvPr id="18" name="Picture 3" descr="C:\Users\user\Desktop\для отчета 2021\12-128765g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088" y="4471640"/>
            <a:ext cx="293910" cy="288032"/>
          </a:xfrm>
          <a:prstGeom prst="rect">
            <a:avLst/>
          </a:prstGeom>
          <a:noFill/>
        </p:spPr>
      </p:pic>
      <p:pic>
        <p:nvPicPr>
          <p:cNvPr id="19" name="Picture 3" descr="C:\Users\user\Desktop\для отчета 2021\12-128765g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3651870"/>
            <a:ext cx="293910" cy="288032"/>
          </a:xfrm>
          <a:prstGeom prst="rect">
            <a:avLst/>
          </a:prstGeom>
          <a:noFill/>
        </p:spPr>
      </p:pic>
      <p:pic>
        <p:nvPicPr>
          <p:cNvPr id="20" name="Picture 3" descr="C:\Users\user\Desktop\для отчета 2021\12-128765g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2787774"/>
            <a:ext cx="293910" cy="288032"/>
          </a:xfrm>
          <a:prstGeom prst="rect">
            <a:avLst/>
          </a:prstGeom>
          <a:noFill/>
        </p:spPr>
      </p:pic>
      <p:pic>
        <p:nvPicPr>
          <p:cNvPr id="21" name="Picture 3" descr="C:\Users\user\Desktop\для отчета 2021\12-128765g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9136" y="4111600"/>
            <a:ext cx="293910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14 марта\в НГОДБ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8"/>
            <a:ext cx="2880320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4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85918" y="1000114"/>
            <a:ext cx="63773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XVII</a:t>
            </a:r>
            <a:r>
              <a:rPr lang="ru-RU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Всероссийская библиотечная школа «Лидер» </a:t>
            </a:r>
          </a:p>
          <a:p>
            <a:pPr algn="ctr"/>
            <a:r>
              <a:rPr lang="ru-RU" sz="1600" dirty="0" smtClean="0">
                <a:solidFill>
                  <a:srgbClr val="C45D08"/>
                </a:solidFill>
                <a:ea typeface="Calibri" pitchFamily="34" charset="0"/>
                <a:cs typeface="Times New Roman" pitchFamily="18" charset="0"/>
              </a:rPr>
              <a:t>«Память в наследство: книга и чтение в системе формирования российской идентичности юных читателей»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500576"/>
            <a:ext cx="5143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50</a:t>
            </a:r>
            <a:r>
              <a:rPr lang="ru-RU" dirty="0" smtClean="0"/>
              <a:t> </a:t>
            </a:r>
            <a:r>
              <a:rPr lang="ru-RU" b="1" dirty="0" smtClean="0"/>
              <a:t>специалистов из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13</a:t>
            </a:r>
            <a:r>
              <a:rPr lang="ru-RU" dirty="0" smtClean="0"/>
              <a:t> </a:t>
            </a:r>
            <a:r>
              <a:rPr lang="ru-RU" b="1" dirty="0" smtClean="0"/>
              <a:t>регионов России и ДНР</a:t>
            </a:r>
            <a:endParaRPr lang="ru-RU" b="1" dirty="0"/>
          </a:p>
        </p:txBody>
      </p:sp>
      <p:pic>
        <p:nvPicPr>
          <p:cNvPr id="5121" name="Picture 1" descr="C:\Users\user\Desktop\для отчета 2021\логотип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928676"/>
            <a:ext cx="638957" cy="10801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59832" y="195486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7" dirty="0" smtClean="0">
                <a:solidFill>
                  <a:srgbClr val="005DA4"/>
                </a:solidFill>
                <a:cs typeface="TT Norms"/>
              </a:rPr>
              <a:t>Профессиональные компетенции</a:t>
            </a:r>
          </a:p>
        </p:txBody>
      </p:sp>
      <p:pic>
        <p:nvPicPr>
          <p:cNvPr id="7170" name="Picture 2" descr="C:\Users\sysop\Desktop\14 марта\фото Лидер\1IMG_20210913_122837.jpg"/>
          <p:cNvPicPr>
            <a:picLocks noChangeAspect="1" noChangeArrowheads="1"/>
          </p:cNvPicPr>
          <p:nvPr/>
        </p:nvPicPr>
        <p:blipFill>
          <a:blip r:embed="rId6" cstate="print"/>
          <a:srcRect b="3508"/>
          <a:stretch>
            <a:fillRect/>
          </a:stretch>
        </p:blipFill>
        <p:spPr bwMode="auto">
          <a:xfrm>
            <a:off x="6588224" y="1995686"/>
            <a:ext cx="2212359" cy="2846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2" descr="C:\Users\sysop\Desktop\14 марта\фото Лидер\Директор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2143122"/>
            <a:ext cx="3216108" cy="2104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\\192.168.1.2\общая\Методический\Ксенофонтова\для презентации к к докладу\фото Лидер\Дзержинск.jpg"/>
          <p:cNvPicPr>
            <a:picLocks noChangeAspect="1" noChangeArrowheads="1"/>
          </p:cNvPicPr>
          <p:nvPr/>
        </p:nvPicPr>
        <p:blipFill>
          <a:blip r:embed="rId2" cstate="print"/>
          <a:srcRect t="16666"/>
          <a:stretch>
            <a:fillRect/>
          </a:stretch>
        </p:blipFill>
        <p:spPr bwMode="auto">
          <a:xfrm>
            <a:off x="4572000" y="2321734"/>
            <a:ext cx="4286247" cy="267890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16815" y="1911598"/>
            <a:ext cx="4857784" cy="1000132"/>
          </a:xfrm>
          <a:prstGeom prst="roundRect">
            <a:avLst/>
          </a:prstGeom>
          <a:solidFill>
            <a:srgbClr val="FFF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3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87824" y="195486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7" dirty="0" smtClean="0">
                <a:solidFill>
                  <a:srgbClr val="005DA4"/>
                </a:solidFill>
                <a:cs typeface="TT Norms"/>
              </a:rPr>
              <a:t>Профессиональные компетенции</a:t>
            </a: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395536" y="2859782"/>
            <a:ext cx="37444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Благодарим 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руководителей органов управления культуры, </a:t>
            </a: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95536" y="3327618"/>
            <a:ext cx="38553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директоров ЦБС: </a:t>
            </a:r>
            <a:endParaRPr kumimoji="0" lang="ru-RU" sz="14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Валентину Александровну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Хваткову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Наталью Витальевну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Таначёву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Людмилу Викторовну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Кемайкину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Татьяну Николаевну Доронину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заместителей директоров по работе с детьми:</a:t>
            </a:r>
            <a:endParaRPr kumimoji="0" lang="ru-RU" sz="14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Наталью Вячеславовну Зуеву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Юлию Анатольевну Гусеву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pic>
        <p:nvPicPr>
          <p:cNvPr id="12" name="Picture 1" descr="C:\Users\user\Desktop\для отчета 2021\логотип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900" y="1071552"/>
            <a:ext cx="507119" cy="857256"/>
          </a:xfrm>
          <a:prstGeom prst="rect">
            <a:avLst/>
          </a:prstGeom>
          <a:noFill/>
        </p:spPr>
      </p:pic>
      <p:pic>
        <p:nvPicPr>
          <p:cNvPr id="11" name="Picture 70" descr="AG00373_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4227934"/>
            <a:ext cx="107473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14282" y="1928808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Занятия Школы на базе учреждений культуры Володарского, </a:t>
            </a:r>
            <a:r>
              <a:rPr lang="ru-RU" sz="1600" dirty="0" err="1" smtClean="0"/>
              <a:t>Гагинского</a:t>
            </a:r>
            <a:r>
              <a:rPr lang="ru-RU" sz="1600" dirty="0" smtClean="0"/>
              <a:t>, </a:t>
            </a:r>
            <a:r>
              <a:rPr lang="ru-RU" sz="1600" dirty="0" err="1" smtClean="0"/>
              <a:t>Большеболдинского</a:t>
            </a:r>
            <a:r>
              <a:rPr lang="ru-RU" sz="1600" dirty="0" smtClean="0"/>
              <a:t> районов, гг. Арзамас и Дзержинск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85918" y="1000114"/>
            <a:ext cx="63773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XVII</a:t>
            </a:r>
            <a:r>
              <a:rPr lang="ru-RU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Всероссийская библиотечная школа «Лидер» </a:t>
            </a:r>
          </a:p>
          <a:p>
            <a:pPr algn="ctr"/>
            <a:r>
              <a:rPr lang="ru-RU" sz="1600" dirty="0" smtClean="0">
                <a:solidFill>
                  <a:srgbClr val="C45D08"/>
                </a:solidFill>
                <a:ea typeface="Calibri" pitchFamily="34" charset="0"/>
                <a:cs typeface="Times New Roman" pitchFamily="18" charset="0"/>
              </a:rPr>
              <a:t>«Память в наследство: книга и чтение в системе формирования российской идентичности юных читателей»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4348" y="1285866"/>
            <a:ext cx="6500858" cy="85611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F5EA2"/>
              </a:solidFill>
            </a:endParaRPr>
          </a:p>
        </p:txBody>
      </p:sp>
      <p:pic>
        <p:nvPicPr>
          <p:cNvPr id="3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4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14546" y="142858"/>
            <a:ext cx="692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7" dirty="0" smtClean="0">
                <a:solidFill>
                  <a:srgbClr val="C00000"/>
                </a:solidFill>
                <a:cs typeface="TT Norms"/>
              </a:rPr>
              <a:t>Главные тенденции развития детских библиотек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3857634"/>
            <a:ext cx="6357982" cy="85611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F5EA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3000378"/>
            <a:ext cx="6572296" cy="85611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F5EA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2143122"/>
            <a:ext cx="6429420" cy="85611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F5EA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1357304"/>
            <a:ext cx="62865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120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1F5EA2"/>
                </a:solidFill>
                <a:ea typeface="Times New Roman" pitchFamily="18" charset="0"/>
                <a:cs typeface="Arial" pitchFamily="34" charset="0"/>
              </a:rPr>
              <a:t>1. Усиление социальной миссии детских библиотек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2357436"/>
            <a:ext cx="57578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1F5EA2"/>
                </a:solidFill>
                <a:ea typeface="Times New Roman" pitchFamily="18" charset="0"/>
                <a:cs typeface="Arial" pitchFamily="34" charset="0"/>
              </a:rPr>
              <a:t>2. Реализация образовательной функции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3071816"/>
            <a:ext cx="6500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1F5EA2"/>
                </a:solidFill>
                <a:ea typeface="Times New Roman" pitchFamily="18" charset="0"/>
                <a:cs typeface="Arial" pitchFamily="34" charset="0"/>
              </a:rPr>
              <a:t>3. Расширение границ профессиональных компетенций, самообразовательного процесса библиотекаря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57422" y="3929072"/>
            <a:ext cx="61166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1F5EA2"/>
                </a:solidFill>
                <a:ea typeface="Times New Roman" pitchFamily="18" charset="0"/>
                <a:cs typeface="Arial" pitchFamily="34" charset="0"/>
              </a:rPr>
              <a:t>4. Изменение физического и виртуального пространства библиотеки</a:t>
            </a:r>
            <a:endParaRPr lang="ru-RU" sz="2200" b="1" dirty="0" smtClean="0">
              <a:solidFill>
                <a:srgbClr val="1F5EA2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15566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CC"/>
                </a:solidFill>
              </a:rPr>
              <a:t>Спасибо </a:t>
            </a:r>
          </a:p>
          <a:p>
            <a:pPr algn="ctr"/>
            <a:r>
              <a:rPr lang="ru-RU" sz="4800" b="1" dirty="0" smtClean="0">
                <a:solidFill>
                  <a:srgbClr val="0066CC"/>
                </a:solidFill>
              </a:rPr>
              <a:t>за внимание!</a:t>
            </a:r>
            <a:endParaRPr lang="ru-RU" sz="4800" b="1" dirty="0">
              <a:solidFill>
                <a:srgbClr val="0066CC"/>
              </a:solidFill>
            </a:endParaRPr>
          </a:p>
        </p:txBody>
      </p:sp>
      <p:pic>
        <p:nvPicPr>
          <p:cNvPr id="4" name="Picture 3" descr="D:\рабочая\интерактивная выстака истории\оформление к выставке\List_a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9" y="3147814"/>
            <a:ext cx="330252" cy="1584176"/>
          </a:xfrm>
          <a:prstGeom prst="rect">
            <a:avLst/>
          </a:prstGeom>
          <a:noFill/>
        </p:spPr>
      </p:pic>
      <p:grpSp>
        <p:nvGrpSpPr>
          <p:cNvPr id="5" name="Группа 6"/>
          <p:cNvGrpSpPr/>
          <p:nvPr/>
        </p:nvGrpSpPr>
        <p:grpSpPr>
          <a:xfrm>
            <a:off x="5292080" y="2952328"/>
            <a:ext cx="3000363" cy="1968616"/>
            <a:chOff x="571472" y="4772419"/>
            <a:chExt cx="3301868" cy="1585537"/>
          </a:xfrm>
        </p:grpSpPr>
        <p:pic>
          <p:nvPicPr>
            <p:cNvPr id="6" name="Picture 6" descr="G:\отчет 2017\f1gpOu8iNXo3W77ycV4E6NZa4CU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472" y="4772419"/>
              <a:ext cx="3223252" cy="1585537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807322" y="4945029"/>
              <a:ext cx="3066018" cy="1264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000099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Адрес библиотеки: </a:t>
              </a:r>
            </a:p>
            <a:p>
              <a:r>
                <a:rPr lang="ru-RU" sz="1600" b="1" dirty="0" smtClean="0">
                  <a:solidFill>
                    <a:srgbClr val="000099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г.Нижний Новгород, </a:t>
              </a:r>
            </a:p>
            <a:p>
              <a:r>
                <a:rPr lang="ru-RU" sz="1600" b="1" dirty="0" err="1" smtClean="0">
                  <a:solidFill>
                    <a:srgbClr val="000099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ул.Звездинка</a:t>
              </a:r>
              <a:r>
                <a:rPr lang="ru-RU" sz="1600" b="1" dirty="0" smtClean="0">
                  <a:solidFill>
                    <a:srgbClr val="000099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, 5   </a:t>
              </a:r>
              <a:endParaRPr lang="en-US" sz="1600" b="1" dirty="0" smtClean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ru-RU" sz="1600" b="1" dirty="0" smtClean="0">
                  <a:solidFill>
                    <a:srgbClr val="000099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Сайт: </a:t>
              </a:r>
              <a:r>
                <a:rPr lang="en-US" sz="1600" b="1" dirty="0" smtClean="0">
                  <a:solidFill>
                    <a:srgbClr val="000099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http://</a:t>
              </a:r>
              <a:r>
                <a:rPr lang="ru-RU" sz="1600" b="1" dirty="0" err="1" smtClean="0">
                  <a:solidFill>
                    <a:srgbClr val="000099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нгодб.рф</a:t>
              </a:r>
              <a:endParaRPr lang="ru-RU" sz="1600" b="1" dirty="0" smtClean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000099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E-mail</a:t>
              </a:r>
              <a:r>
                <a:rPr lang="ru-RU" sz="1600" b="1" dirty="0" smtClean="0">
                  <a:solidFill>
                    <a:srgbClr val="000099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: </a:t>
              </a:r>
              <a:r>
                <a:rPr lang="en-US" sz="1600" b="1" dirty="0" smtClean="0">
                  <a:solidFill>
                    <a:srgbClr val="000099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ngodb@sandy.ru</a:t>
              </a:r>
              <a:endParaRPr lang="ru-RU" sz="1600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68240"/>
            <a:ext cx="2304256" cy="1072361"/>
          </a:xfrm>
          <a:prstGeom prst="rect">
            <a:avLst/>
          </a:prstGeom>
          <a:noFill/>
        </p:spPr>
      </p:pic>
      <p:grpSp>
        <p:nvGrpSpPr>
          <p:cNvPr id="10" name="Группа 33"/>
          <p:cNvGrpSpPr/>
          <p:nvPr/>
        </p:nvGrpSpPr>
        <p:grpSpPr>
          <a:xfrm>
            <a:off x="7668344" y="0"/>
            <a:ext cx="1393083" cy="1203590"/>
            <a:chOff x="3095884" y="0"/>
            <a:chExt cx="5952873" cy="5143139"/>
          </a:xfrm>
        </p:grpSpPr>
        <p:sp>
          <p:nvSpPr>
            <p:cNvPr id="11" name="object 2"/>
            <p:cNvSpPr/>
            <p:nvPr/>
          </p:nvSpPr>
          <p:spPr>
            <a:xfrm>
              <a:off x="3402108" y="0"/>
              <a:ext cx="5551444" cy="51431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3"/>
            <p:cNvSpPr/>
            <p:nvPr/>
          </p:nvSpPr>
          <p:spPr>
            <a:xfrm>
              <a:off x="5633679" y="576057"/>
              <a:ext cx="135456" cy="135446"/>
            </a:xfrm>
            <a:custGeom>
              <a:avLst/>
              <a:gdLst/>
              <a:ahLst/>
              <a:cxnLst/>
              <a:rect l="l" t="t" r="r" b="b"/>
              <a:pathLst>
                <a:path w="297815" h="297815">
                  <a:moveTo>
                    <a:pt x="148801" y="0"/>
                  </a:moveTo>
                  <a:lnTo>
                    <a:pt x="101766" y="7586"/>
                  </a:lnTo>
                  <a:lnTo>
                    <a:pt x="60919" y="28711"/>
                  </a:lnTo>
                  <a:lnTo>
                    <a:pt x="28708" y="60923"/>
                  </a:lnTo>
                  <a:lnTo>
                    <a:pt x="7585" y="101770"/>
                  </a:lnTo>
                  <a:lnTo>
                    <a:pt x="0" y="148801"/>
                  </a:lnTo>
                  <a:lnTo>
                    <a:pt x="7585" y="195837"/>
                  </a:lnTo>
                  <a:lnTo>
                    <a:pt x="28708" y="236687"/>
                  </a:lnTo>
                  <a:lnTo>
                    <a:pt x="60919" y="268901"/>
                  </a:lnTo>
                  <a:lnTo>
                    <a:pt x="101766" y="290027"/>
                  </a:lnTo>
                  <a:lnTo>
                    <a:pt x="148801" y="297613"/>
                  </a:lnTo>
                  <a:lnTo>
                    <a:pt x="195836" y="290027"/>
                  </a:lnTo>
                  <a:lnTo>
                    <a:pt x="236684" y="268901"/>
                  </a:lnTo>
                  <a:lnTo>
                    <a:pt x="268894" y="236687"/>
                  </a:lnTo>
                  <a:lnTo>
                    <a:pt x="290017" y="195837"/>
                  </a:lnTo>
                  <a:lnTo>
                    <a:pt x="297603" y="148801"/>
                  </a:lnTo>
                  <a:lnTo>
                    <a:pt x="290017" y="101770"/>
                  </a:lnTo>
                  <a:lnTo>
                    <a:pt x="268894" y="60923"/>
                  </a:lnTo>
                  <a:lnTo>
                    <a:pt x="236684" y="28711"/>
                  </a:lnTo>
                  <a:lnTo>
                    <a:pt x="195836" y="7586"/>
                  </a:lnTo>
                  <a:lnTo>
                    <a:pt x="1488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4"/>
            <p:cNvSpPr/>
            <p:nvPr/>
          </p:nvSpPr>
          <p:spPr>
            <a:xfrm>
              <a:off x="4325132" y="1702507"/>
              <a:ext cx="516697" cy="491246"/>
            </a:xfrm>
            <a:custGeom>
              <a:avLst/>
              <a:gdLst/>
              <a:ahLst/>
              <a:cxnLst/>
              <a:rect l="l" t="t" r="r" b="b"/>
              <a:pathLst>
                <a:path w="1136015" h="1080135">
                  <a:moveTo>
                    <a:pt x="567762" y="0"/>
                  </a:moveTo>
                  <a:lnTo>
                    <a:pt x="392312" y="355497"/>
                  </a:lnTo>
                  <a:lnTo>
                    <a:pt x="0" y="412510"/>
                  </a:lnTo>
                  <a:lnTo>
                    <a:pt x="283876" y="689225"/>
                  </a:lnTo>
                  <a:lnTo>
                    <a:pt x="216862" y="1079956"/>
                  </a:lnTo>
                  <a:lnTo>
                    <a:pt x="567762" y="895480"/>
                  </a:lnTo>
                  <a:lnTo>
                    <a:pt x="887023" y="895480"/>
                  </a:lnTo>
                  <a:lnTo>
                    <a:pt x="851649" y="689225"/>
                  </a:lnTo>
                  <a:lnTo>
                    <a:pt x="1135525" y="412510"/>
                  </a:lnTo>
                  <a:lnTo>
                    <a:pt x="743212" y="355497"/>
                  </a:lnTo>
                  <a:lnTo>
                    <a:pt x="567762" y="0"/>
                  </a:lnTo>
                  <a:close/>
                </a:path>
                <a:path w="1136015" h="1080135">
                  <a:moveTo>
                    <a:pt x="887023" y="895480"/>
                  </a:moveTo>
                  <a:lnTo>
                    <a:pt x="567762" y="895480"/>
                  </a:lnTo>
                  <a:lnTo>
                    <a:pt x="918663" y="1079956"/>
                  </a:lnTo>
                  <a:lnTo>
                    <a:pt x="887023" y="895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5"/>
            <p:cNvSpPr/>
            <p:nvPr/>
          </p:nvSpPr>
          <p:spPr>
            <a:xfrm>
              <a:off x="4282006" y="454873"/>
              <a:ext cx="410472" cy="4104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/>
            <p:cNvSpPr/>
            <p:nvPr/>
          </p:nvSpPr>
          <p:spPr>
            <a:xfrm>
              <a:off x="4308083" y="478436"/>
              <a:ext cx="384395" cy="38687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/>
            <p:cNvSpPr/>
            <p:nvPr/>
          </p:nvSpPr>
          <p:spPr>
            <a:xfrm>
              <a:off x="4282007" y="454875"/>
              <a:ext cx="378056" cy="41044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8"/>
            <p:cNvSpPr/>
            <p:nvPr/>
          </p:nvSpPr>
          <p:spPr>
            <a:xfrm>
              <a:off x="3575069" y="2429415"/>
              <a:ext cx="757283" cy="837515"/>
            </a:xfrm>
            <a:custGeom>
              <a:avLst/>
              <a:gdLst/>
              <a:ahLst/>
              <a:cxnLst/>
              <a:rect l="l" t="t" r="r" b="b"/>
              <a:pathLst>
                <a:path w="1664970" h="1841500">
                  <a:moveTo>
                    <a:pt x="824655" y="0"/>
                  </a:moveTo>
                  <a:lnTo>
                    <a:pt x="814393" y="15848"/>
                  </a:lnTo>
                  <a:lnTo>
                    <a:pt x="803688" y="31548"/>
                  </a:lnTo>
                  <a:lnTo>
                    <a:pt x="794203" y="47649"/>
                  </a:lnTo>
                  <a:lnTo>
                    <a:pt x="762599" y="160532"/>
                  </a:lnTo>
                  <a:lnTo>
                    <a:pt x="750132" y="208468"/>
                  </a:lnTo>
                  <a:lnTo>
                    <a:pt x="737759" y="256435"/>
                  </a:lnTo>
                  <a:lnTo>
                    <a:pt x="725532" y="304447"/>
                  </a:lnTo>
                  <a:lnTo>
                    <a:pt x="713507" y="352517"/>
                  </a:lnTo>
                  <a:lnTo>
                    <a:pt x="701737" y="400658"/>
                  </a:lnTo>
                  <a:lnTo>
                    <a:pt x="690275" y="448885"/>
                  </a:lnTo>
                  <a:lnTo>
                    <a:pt x="679176" y="497210"/>
                  </a:lnTo>
                  <a:lnTo>
                    <a:pt x="668492" y="545648"/>
                  </a:lnTo>
                  <a:lnTo>
                    <a:pt x="654404" y="597011"/>
                  </a:lnTo>
                  <a:lnTo>
                    <a:pt x="635373" y="640820"/>
                  </a:lnTo>
                  <a:lnTo>
                    <a:pt x="610536" y="677306"/>
                  </a:lnTo>
                  <a:lnTo>
                    <a:pt x="579029" y="706702"/>
                  </a:lnTo>
                  <a:lnTo>
                    <a:pt x="539988" y="729239"/>
                  </a:lnTo>
                  <a:lnTo>
                    <a:pt x="492550" y="745150"/>
                  </a:lnTo>
                  <a:lnTo>
                    <a:pt x="443308" y="757817"/>
                  </a:lnTo>
                  <a:lnTo>
                    <a:pt x="394277" y="771600"/>
                  </a:lnTo>
                  <a:lnTo>
                    <a:pt x="345426" y="786313"/>
                  </a:lnTo>
                  <a:lnTo>
                    <a:pt x="296719" y="801768"/>
                  </a:lnTo>
                  <a:lnTo>
                    <a:pt x="248124" y="817782"/>
                  </a:lnTo>
                  <a:lnTo>
                    <a:pt x="54186" y="883700"/>
                  </a:lnTo>
                  <a:lnTo>
                    <a:pt x="13230" y="914132"/>
                  </a:lnTo>
                  <a:lnTo>
                    <a:pt x="0" y="925856"/>
                  </a:lnTo>
                  <a:lnTo>
                    <a:pt x="13035" y="934442"/>
                  </a:lnTo>
                  <a:lnTo>
                    <a:pt x="25990" y="943344"/>
                  </a:lnTo>
                  <a:lnTo>
                    <a:pt x="39166" y="951375"/>
                  </a:lnTo>
                  <a:lnTo>
                    <a:pt x="52867" y="957353"/>
                  </a:lnTo>
                  <a:lnTo>
                    <a:pt x="422383" y="1075355"/>
                  </a:lnTo>
                  <a:lnTo>
                    <a:pt x="515272" y="1102594"/>
                  </a:lnTo>
                  <a:lnTo>
                    <a:pt x="559677" y="1119902"/>
                  </a:lnTo>
                  <a:lnTo>
                    <a:pt x="595728" y="1144480"/>
                  </a:lnTo>
                  <a:lnTo>
                    <a:pt x="624128" y="1176883"/>
                  </a:lnTo>
                  <a:lnTo>
                    <a:pt x="645576" y="1217669"/>
                  </a:lnTo>
                  <a:lnTo>
                    <a:pt x="660775" y="1267395"/>
                  </a:lnTo>
                  <a:lnTo>
                    <a:pt x="672483" y="1318416"/>
                  </a:lnTo>
                  <a:lnTo>
                    <a:pt x="684484" y="1369353"/>
                  </a:lnTo>
                  <a:lnTo>
                    <a:pt x="696743" y="1420216"/>
                  </a:lnTo>
                  <a:lnTo>
                    <a:pt x="709227" y="1471014"/>
                  </a:lnTo>
                  <a:lnTo>
                    <a:pt x="721902" y="1521757"/>
                  </a:lnTo>
                  <a:lnTo>
                    <a:pt x="734732" y="1572452"/>
                  </a:lnTo>
                  <a:lnTo>
                    <a:pt x="747686" y="1623109"/>
                  </a:lnTo>
                  <a:lnTo>
                    <a:pt x="760727" y="1673737"/>
                  </a:lnTo>
                  <a:lnTo>
                    <a:pt x="786939" y="1774940"/>
                  </a:lnTo>
                  <a:lnTo>
                    <a:pt x="813227" y="1825214"/>
                  </a:lnTo>
                  <a:lnTo>
                    <a:pt x="823116" y="1841357"/>
                  </a:lnTo>
                  <a:lnTo>
                    <a:pt x="832732" y="1825060"/>
                  </a:lnTo>
                  <a:lnTo>
                    <a:pt x="842537" y="1809200"/>
                  </a:lnTo>
                  <a:lnTo>
                    <a:pt x="851396" y="1792838"/>
                  </a:lnTo>
                  <a:lnTo>
                    <a:pt x="897974" y="1624105"/>
                  </a:lnTo>
                  <a:lnTo>
                    <a:pt x="911275" y="1573554"/>
                  </a:lnTo>
                  <a:lnTo>
                    <a:pt x="924440" y="1522961"/>
                  </a:lnTo>
                  <a:lnTo>
                    <a:pt x="937417" y="1472312"/>
                  </a:lnTo>
                  <a:lnTo>
                    <a:pt x="950154" y="1421593"/>
                  </a:lnTo>
                  <a:lnTo>
                    <a:pt x="962597" y="1370790"/>
                  </a:lnTo>
                  <a:lnTo>
                    <a:pt x="974692" y="1319887"/>
                  </a:lnTo>
                  <a:lnTo>
                    <a:pt x="986388" y="1268872"/>
                  </a:lnTo>
                  <a:lnTo>
                    <a:pt x="1000072" y="1221838"/>
                  </a:lnTo>
                  <a:lnTo>
                    <a:pt x="1018959" y="1182915"/>
                  </a:lnTo>
                  <a:lnTo>
                    <a:pt x="1044333" y="1151709"/>
                  </a:lnTo>
                  <a:lnTo>
                    <a:pt x="1077476" y="1127825"/>
                  </a:lnTo>
                  <a:lnTo>
                    <a:pt x="1119672" y="1110866"/>
                  </a:lnTo>
                  <a:lnTo>
                    <a:pt x="1167278" y="1096826"/>
                  </a:lnTo>
                  <a:lnTo>
                    <a:pt x="1262177" y="1067362"/>
                  </a:lnTo>
                  <a:lnTo>
                    <a:pt x="1592621" y="956913"/>
                  </a:lnTo>
                  <a:lnTo>
                    <a:pt x="1607704" y="950117"/>
                  </a:lnTo>
                  <a:lnTo>
                    <a:pt x="1623577" y="940263"/>
                  </a:lnTo>
                  <a:lnTo>
                    <a:pt x="1641953" y="927768"/>
                  </a:lnTo>
                  <a:lnTo>
                    <a:pt x="1664546" y="913050"/>
                  </a:lnTo>
                  <a:lnTo>
                    <a:pt x="1638098" y="901399"/>
                  </a:lnTo>
                  <a:lnTo>
                    <a:pt x="1616476" y="891648"/>
                  </a:lnTo>
                  <a:lnTo>
                    <a:pt x="1597937" y="883695"/>
                  </a:lnTo>
                  <a:lnTo>
                    <a:pt x="1337525" y="798281"/>
                  </a:lnTo>
                  <a:lnTo>
                    <a:pt x="1288753" y="783077"/>
                  </a:lnTo>
                  <a:lnTo>
                    <a:pt x="1239861" y="768476"/>
                  </a:lnTo>
                  <a:lnTo>
                    <a:pt x="1190816" y="754646"/>
                  </a:lnTo>
                  <a:lnTo>
                    <a:pt x="1141588" y="741757"/>
                  </a:lnTo>
                  <a:lnTo>
                    <a:pt x="1091009" y="723681"/>
                  </a:lnTo>
                  <a:lnTo>
                    <a:pt x="1050787" y="697204"/>
                  </a:lnTo>
                  <a:lnTo>
                    <a:pt x="1019733" y="661717"/>
                  </a:lnTo>
                  <a:lnTo>
                    <a:pt x="996659" y="616609"/>
                  </a:lnTo>
                  <a:lnTo>
                    <a:pt x="980378" y="561270"/>
                  </a:lnTo>
                  <a:lnTo>
                    <a:pt x="969262" y="511527"/>
                  </a:lnTo>
                  <a:lnTo>
                    <a:pt x="957759" y="461891"/>
                  </a:lnTo>
                  <a:lnTo>
                    <a:pt x="945923" y="412349"/>
                  </a:lnTo>
                  <a:lnTo>
                    <a:pt x="933805" y="362886"/>
                  </a:lnTo>
                  <a:lnTo>
                    <a:pt x="921456" y="313490"/>
                  </a:lnTo>
                  <a:lnTo>
                    <a:pt x="908928" y="264146"/>
                  </a:lnTo>
                  <a:lnTo>
                    <a:pt x="896272" y="214840"/>
                  </a:lnTo>
                  <a:lnTo>
                    <a:pt x="858057" y="67013"/>
                  </a:lnTo>
                  <a:lnTo>
                    <a:pt x="833803" y="16493"/>
                  </a:lnTo>
                  <a:lnTo>
                    <a:pt x="824655" y="0"/>
                  </a:lnTo>
                  <a:close/>
                </a:path>
              </a:pathLst>
            </a:custGeom>
            <a:solidFill>
              <a:srgbClr val="A485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9"/>
            <p:cNvSpPr/>
            <p:nvPr/>
          </p:nvSpPr>
          <p:spPr>
            <a:xfrm>
              <a:off x="3575069" y="2429415"/>
              <a:ext cx="757283" cy="837515"/>
            </a:xfrm>
            <a:custGeom>
              <a:avLst/>
              <a:gdLst/>
              <a:ahLst/>
              <a:cxnLst/>
              <a:rect l="l" t="t" r="r" b="b"/>
              <a:pathLst>
                <a:path w="1664970" h="1841500">
                  <a:moveTo>
                    <a:pt x="824655" y="0"/>
                  </a:moveTo>
                  <a:lnTo>
                    <a:pt x="814393" y="15848"/>
                  </a:lnTo>
                  <a:lnTo>
                    <a:pt x="803688" y="31548"/>
                  </a:lnTo>
                  <a:lnTo>
                    <a:pt x="794203" y="47649"/>
                  </a:lnTo>
                  <a:lnTo>
                    <a:pt x="762599" y="160532"/>
                  </a:lnTo>
                  <a:lnTo>
                    <a:pt x="750132" y="208468"/>
                  </a:lnTo>
                  <a:lnTo>
                    <a:pt x="737759" y="256435"/>
                  </a:lnTo>
                  <a:lnTo>
                    <a:pt x="725532" y="304447"/>
                  </a:lnTo>
                  <a:lnTo>
                    <a:pt x="713507" y="352517"/>
                  </a:lnTo>
                  <a:lnTo>
                    <a:pt x="701737" y="400658"/>
                  </a:lnTo>
                  <a:lnTo>
                    <a:pt x="690275" y="448885"/>
                  </a:lnTo>
                  <a:lnTo>
                    <a:pt x="679176" y="497210"/>
                  </a:lnTo>
                  <a:lnTo>
                    <a:pt x="668492" y="545648"/>
                  </a:lnTo>
                  <a:lnTo>
                    <a:pt x="654404" y="597011"/>
                  </a:lnTo>
                  <a:lnTo>
                    <a:pt x="635373" y="640820"/>
                  </a:lnTo>
                  <a:lnTo>
                    <a:pt x="610536" y="677306"/>
                  </a:lnTo>
                  <a:lnTo>
                    <a:pt x="579029" y="706702"/>
                  </a:lnTo>
                  <a:lnTo>
                    <a:pt x="539988" y="729239"/>
                  </a:lnTo>
                  <a:lnTo>
                    <a:pt x="492550" y="745150"/>
                  </a:lnTo>
                  <a:lnTo>
                    <a:pt x="443308" y="757817"/>
                  </a:lnTo>
                  <a:lnTo>
                    <a:pt x="394277" y="771600"/>
                  </a:lnTo>
                  <a:lnTo>
                    <a:pt x="345426" y="786313"/>
                  </a:lnTo>
                  <a:lnTo>
                    <a:pt x="296719" y="801768"/>
                  </a:lnTo>
                  <a:lnTo>
                    <a:pt x="248124" y="817782"/>
                  </a:lnTo>
                  <a:lnTo>
                    <a:pt x="54186" y="883700"/>
                  </a:lnTo>
                  <a:lnTo>
                    <a:pt x="13230" y="914132"/>
                  </a:lnTo>
                  <a:lnTo>
                    <a:pt x="0" y="925856"/>
                  </a:lnTo>
                  <a:lnTo>
                    <a:pt x="13035" y="934442"/>
                  </a:lnTo>
                  <a:lnTo>
                    <a:pt x="25990" y="943344"/>
                  </a:lnTo>
                  <a:lnTo>
                    <a:pt x="39166" y="951375"/>
                  </a:lnTo>
                  <a:lnTo>
                    <a:pt x="52867" y="957353"/>
                  </a:lnTo>
                  <a:lnTo>
                    <a:pt x="422383" y="1075355"/>
                  </a:lnTo>
                  <a:lnTo>
                    <a:pt x="515272" y="1102594"/>
                  </a:lnTo>
                  <a:lnTo>
                    <a:pt x="559677" y="1119902"/>
                  </a:lnTo>
                  <a:lnTo>
                    <a:pt x="595728" y="1144480"/>
                  </a:lnTo>
                  <a:lnTo>
                    <a:pt x="624128" y="1176883"/>
                  </a:lnTo>
                  <a:lnTo>
                    <a:pt x="645576" y="1217669"/>
                  </a:lnTo>
                  <a:lnTo>
                    <a:pt x="660775" y="1267395"/>
                  </a:lnTo>
                  <a:lnTo>
                    <a:pt x="672483" y="1318416"/>
                  </a:lnTo>
                  <a:lnTo>
                    <a:pt x="684484" y="1369353"/>
                  </a:lnTo>
                  <a:lnTo>
                    <a:pt x="696743" y="1420216"/>
                  </a:lnTo>
                  <a:lnTo>
                    <a:pt x="709227" y="1471014"/>
                  </a:lnTo>
                  <a:lnTo>
                    <a:pt x="721902" y="1521757"/>
                  </a:lnTo>
                  <a:lnTo>
                    <a:pt x="734732" y="1572452"/>
                  </a:lnTo>
                  <a:lnTo>
                    <a:pt x="747686" y="1623109"/>
                  </a:lnTo>
                  <a:lnTo>
                    <a:pt x="760727" y="1673737"/>
                  </a:lnTo>
                  <a:lnTo>
                    <a:pt x="786939" y="1774940"/>
                  </a:lnTo>
                  <a:lnTo>
                    <a:pt x="813227" y="1825214"/>
                  </a:lnTo>
                  <a:lnTo>
                    <a:pt x="823116" y="1841357"/>
                  </a:lnTo>
                  <a:lnTo>
                    <a:pt x="832732" y="1825060"/>
                  </a:lnTo>
                  <a:lnTo>
                    <a:pt x="842537" y="1809200"/>
                  </a:lnTo>
                  <a:lnTo>
                    <a:pt x="851396" y="1792838"/>
                  </a:lnTo>
                  <a:lnTo>
                    <a:pt x="897974" y="1624105"/>
                  </a:lnTo>
                  <a:lnTo>
                    <a:pt x="911275" y="1573554"/>
                  </a:lnTo>
                  <a:lnTo>
                    <a:pt x="924440" y="1522961"/>
                  </a:lnTo>
                  <a:lnTo>
                    <a:pt x="937417" y="1472312"/>
                  </a:lnTo>
                  <a:lnTo>
                    <a:pt x="950154" y="1421593"/>
                  </a:lnTo>
                  <a:lnTo>
                    <a:pt x="962597" y="1370790"/>
                  </a:lnTo>
                  <a:lnTo>
                    <a:pt x="974692" y="1319887"/>
                  </a:lnTo>
                  <a:lnTo>
                    <a:pt x="986388" y="1268872"/>
                  </a:lnTo>
                  <a:lnTo>
                    <a:pt x="1000072" y="1221838"/>
                  </a:lnTo>
                  <a:lnTo>
                    <a:pt x="1018959" y="1182915"/>
                  </a:lnTo>
                  <a:lnTo>
                    <a:pt x="1044333" y="1151709"/>
                  </a:lnTo>
                  <a:lnTo>
                    <a:pt x="1077476" y="1127825"/>
                  </a:lnTo>
                  <a:lnTo>
                    <a:pt x="1119672" y="1110866"/>
                  </a:lnTo>
                  <a:lnTo>
                    <a:pt x="1167278" y="1096826"/>
                  </a:lnTo>
                  <a:lnTo>
                    <a:pt x="1262177" y="1067362"/>
                  </a:lnTo>
                  <a:lnTo>
                    <a:pt x="1592621" y="956913"/>
                  </a:lnTo>
                  <a:lnTo>
                    <a:pt x="1607704" y="950117"/>
                  </a:lnTo>
                  <a:lnTo>
                    <a:pt x="1623577" y="940263"/>
                  </a:lnTo>
                  <a:lnTo>
                    <a:pt x="1641953" y="927768"/>
                  </a:lnTo>
                  <a:lnTo>
                    <a:pt x="1664546" y="913050"/>
                  </a:lnTo>
                  <a:lnTo>
                    <a:pt x="1638098" y="901399"/>
                  </a:lnTo>
                  <a:lnTo>
                    <a:pt x="1616476" y="891648"/>
                  </a:lnTo>
                  <a:lnTo>
                    <a:pt x="1597937" y="883695"/>
                  </a:lnTo>
                  <a:lnTo>
                    <a:pt x="1337525" y="798281"/>
                  </a:lnTo>
                  <a:lnTo>
                    <a:pt x="1288753" y="783077"/>
                  </a:lnTo>
                  <a:lnTo>
                    <a:pt x="1239861" y="768476"/>
                  </a:lnTo>
                  <a:lnTo>
                    <a:pt x="1190816" y="754646"/>
                  </a:lnTo>
                  <a:lnTo>
                    <a:pt x="1141588" y="741757"/>
                  </a:lnTo>
                  <a:lnTo>
                    <a:pt x="1091009" y="723681"/>
                  </a:lnTo>
                  <a:lnTo>
                    <a:pt x="1050787" y="697204"/>
                  </a:lnTo>
                  <a:lnTo>
                    <a:pt x="1019733" y="661717"/>
                  </a:lnTo>
                  <a:lnTo>
                    <a:pt x="996659" y="616609"/>
                  </a:lnTo>
                  <a:lnTo>
                    <a:pt x="980378" y="561270"/>
                  </a:lnTo>
                  <a:lnTo>
                    <a:pt x="969262" y="511527"/>
                  </a:lnTo>
                  <a:lnTo>
                    <a:pt x="957759" y="461891"/>
                  </a:lnTo>
                  <a:lnTo>
                    <a:pt x="945923" y="412349"/>
                  </a:lnTo>
                  <a:lnTo>
                    <a:pt x="933805" y="362886"/>
                  </a:lnTo>
                  <a:lnTo>
                    <a:pt x="921456" y="313490"/>
                  </a:lnTo>
                  <a:lnTo>
                    <a:pt x="908928" y="264146"/>
                  </a:lnTo>
                  <a:lnTo>
                    <a:pt x="896272" y="214840"/>
                  </a:lnTo>
                  <a:lnTo>
                    <a:pt x="858057" y="67013"/>
                  </a:lnTo>
                  <a:lnTo>
                    <a:pt x="833803" y="16493"/>
                  </a:lnTo>
                  <a:lnTo>
                    <a:pt x="824655" y="0"/>
                  </a:lnTo>
                  <a:close/>
                </a:path>
              </a:pathLst>
            </a:custGeom>
            <a:solidFill>
              <a:srgbClr val="A485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0"/>
            <p:cNvSpPr/>
            <p:nvPr/>
          </p:nvSpPr>
          <p:spPr>
            <a:xfrm>
              <a:off x="3613604" y="2429414"/>
              <a:ext cx="680118" cy="83744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1"/>
            <p:cNvSpPr/>
            <p:nvPr/>
          </p:nvSpPr>
          <p:spPr>
            <a:xfrm>
              <a:off x="3575066" y="2429414"/>
              <a:ext cx="757094" cy="8374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2"/>
            <p:cNvSpPr/>
            <p:nvPr/>
          </p:nvSpPr>
          <p:spPr>
            <a:xfrm>
              <a:off x="8223313" y="2253237"/>
              <a:ext cx="825444" cy="810368"/>
            </a:xfrm>
            <a:custGeom>
              <a:avLst/>
              <a:gdLst/>
              <a:ahLst/>
              <a:cxnLst/>
              <a:rect l="l" t="t" r="r" b="b"/>
              <a:pathLst>
                <a:path w="1814830" h="1781809">
                  <a:moveTo>
                    <a:pt x="899103" y="0"/>
                  </a:moveTo>
                  <a:lnTo>
                    <a:pt x="887910" y="15331"/>
                  </a:lnTo>
                  <a:lnTo>
                    <a:pt x="876237" y="30520"/>
                  </a:lnTo>
                  <a:lnTo>
                    <a:pt x="865896" y="46097"/>
                  </a:lnTo>
                  <a:lnTo>
                    <a:pt x="831441" y="155306"/>
                  </a:lnTo>
                  <a:lnTo>
                    <a:pt x="817849" y="201680"/>
                  </a:lnTo>
                  <a:lnTo>
                    <a:pt x="804359" y="248085"/>
                  </a:lnTo>
                  <a:lnTo>
                    <a:pt x="791029" y="294534"/>
                  </a:lnTo>
                  <a:lnTo>
                    <a:pt x="777918" y="341038"/>
                  </a:lnTo>
                  <a:lnTo>
                    <a:pt x="765085" y="387612"/>
                  </a:lnTo>
                  <a:lnTo>
                    <a:pt x="752587" y="434268"/>
                  </a:lnTo>
                  <a:lnTo>
                    <a:pt x="740485" y="481019"/>
                  </a:lnTo>
                  <a:lnTo>
                    <a:pt x="728836" y="527879"/>
                  </a:lnTo>
                  <a:lnTo>
                    <a:pt x="713480" y="577575"/>
                  </a:lnTo>
                  <a:lnTo>
                    <a:pt x="692732" y="619960"/>
                  </a:lnTo>
                  <a:lnTo>
                    <a:pt x="665652" y="655260"/>
                  </a:lnTo>
                  <a:lnTo>
                    <a:pt x="631300" y="683699"/>
                  </a:lnTo>
                  <a:lnTo>
                    <a:pt x="588736" y="705503"/>
                  </a:lnTo>
                  <a:lnTo>
                    <a:pt x="537020" y="720899"/>
                  </a:lnTo>
                  <a:lnTo>
                    <a:pt x="488691" y="731876"/>
                  </a:lnTo>
                  <a:lnTo>
                    <a:pt x="440553" y="743741"/>
                  </a:lnTo>
                  <a:lnTo>
                    <a:pt x="392577" y="756364"/>
                  </a:lnTo>
                  <a:lnTo>
                    <a:pt x="344737" y="769613"/>
                  </a:lnTo>
                  <a:lnTo>
                    <a:pt x="297007" y="783358"/>
                  </a:lnTo>
                  <a:lnTo>
                    <a:pt x="59072" y="854928"/>
                  </a:lnTo>
                  <a:lnTo>
                    <a:pt x="14424" y="884370"/>
                  </a:lnTo>
                  <a:lnTo>
                    <a:pt x="0" y="895710"/>
                  </a:lnTo>
                  <a:lnTo>
                    <a:pt x="14213" y="904020"/>
                  </a:lnTo>
                  <a:lnTo>
                    <a:pt x="28334" y="912635"/>
                  </a:lnTo>
                  <a:lnTo>
                    <a:pt x="42698" y="920408"/>
                  </a:lnTo>
                  <a:lnTo>
                    <a:pt x="57642" y="926191"/>
                  </a:lnTo>
                  <a:lnTo>
                    <a:pt x="460510" y="1040348"/>
                  </a:lnTo>
                  <a:lnTo>
                    <a:pt x="561783" y="1066700"/>
                  </a:lnTo>
                  <a:lnTo>
                    <a:pt x="610196" y="1083445"/>
                  </a:lnTo>
                  <a:lnTo>
                    <a:pt x="649502" y="1107223"/>
                  </a:lnTo>
                  <a:lnTo>
                    <a:pt x="680466" y="1138573"/>
                  </a:lnTo>
                  <a:lnTo>
                    <a:pt x="703850" y="1178033"/>
                  </a:lnTo>
                  <a:lnTo>
                    <a:pt x="720417" y="1226140"/>
                  </a:lnTo>
                  <a:lnTo>
                    <a:pt x="733183" y="1275497"/>
                  </a:lnTo>
                  <a:lnTo>
                    <a:pt x="746267" y="1324775"/>
                  </a:lnTo>
                  <a:lnTo>
                    <a:pt x="759633" y="1373981"/>
                  </a:lnTo>
                  <a:lnTo>
                    <a:pt x="773244" y="1423126"/>
                  </a:lnTo>
                  <a:lnTo>
                    <a:pt x="787063" y="1472216"/>
                  </a:lnTo>
                  <a:lnTo>
                    <a:pt x="801053" y="1521262"/>
                  </a:lnTo>
                  <a:lnTo>
                    <a:pt x="815175" y="1570271"/>
                  </a:lnTo>
                  <a:lnTo>
                    <a:pt x="829395" y="1619251"/>
                  </a:lnTo>
                  <a:lnTo>
                    <a:pt x="857973" y="1717162"/>
                  </a:lnTo>
                  <a:lnTo>
                    <a:pt x="886637" y="1765795"/>
                  </a:lnTo>
                  <a:lnTo>
                    <a:pt x="897417" y="1781411"/>
                  </a:lnTo>
                  <a:lnTo>
                    <a:pt x="907903" y="1765647"/>
                  </a:lnTo>
                  <a:lnTo>
                    <a:pt x="918596" y="1750302"/>
                  </a:lnTo>
                  <a:lnTo>
                    <a:pt x="928255" y="1734472"/>
                  </a:lnTo>
                  <a:lnTo>
                    <a:pt x="979040" y="1571232"/>
                  </a:lnTo>
                  <a:lnTo>
                    <a:pt x="993541" y="1522328"/>
                  </a:lnTo>
                  <a:lnTo>
                    <a:pt x="1007894" y="1473383"/>
                  </a:lnTo>
                  <a:lnTo>
                    <a:pt x="1022043" y="1424383"/>
                  </a:lnTo>
                  <a:lnTo>
                    <a:pt x="1035928" y="1375315"/>
                  </a:lnTo>
                  <a:lnTo>
                    <a:pt x="1049494" y="1326166"/>
                  </a:lnTo>
                  <a:lnTo>
                    <a:pt x="1062681" y="1276920"/>
                  </a:lnTo>
                  <a:lnTo>
                    <a:pt x="1075433" y="1227564"/>
                  </a:lnTo>
                  <a:lnTo>
                    <a:pt x="1090354" y="1182064"/>
                  </a:lnTo>
                  <a:lnTo>
                    <a:pt x="1110948" y="1144410"/>
                  </a:lnTo>
                  <a:lnTo>
                    <a:pt x="1138611" y="1114221"/>
                  </a:lnTo>
                  <a:lnTo>
                    <a:pt x="1174745" y="1091115"/>
                  </a:lnTo>
                  <a:lnTo>
                    <a:pt x="1220748" y="1074710"/>
                  </a:lnTo>
                  <a:lnTo>
                    <a:pt x="1315029" y="1049660"/>
                  </a:lnTo>
                  <a:lnTo>
                    <a:pt x="1455827" y="1009643"/>
                  </a:lnTo>
                  <a:lnTo>
                    <a:pt x="1736397" y="925762"/>
                  </a:lnTo>
                  <a:lnTo>
                    <a:pt x="1752839" y="919185"/>
                  </a:lnTo>
                  <a:lnTo>
                    <a:pt x="1770143" y="909651"/>
                  </a:lnTo>
                  <a:lnTo>
                    <a:pt x="1790179" y="897563"/>
                  </a:lnTo>
                  <a:lnTo>
                    <a:pt x="1814813" y="883323"/>
                  </a:lnTo>
                  <a:lnTo>
                    <a:pt x="1762401" y="862620"/>
                  </a:lnTo>
                  <a:lnTo>
                    <a:pt x="1723434" y="848874"/>
                  </a:lnTo>
                  <a:lnTo>
                    <a:pt x="1437009" y="766347"/>
                  </a:lnTo>
                  <a:lnTo>
                    <a:pt x="1389115" y="753273"/>
                  </a:lnTo>
                  <a:lnTo>
                    <a:pt x="1341106" y="740711"/>
                  </a:lnTo>
                  <a:lnTo>
                    <a:pt x="1292957" y="728781"/>
                  </a:lnTo>
                  <a:lnTo>
                    <a:pt x="1244642" y="717601"/>
                  </a:lnTo>
                  <a:lnTo>
                    <a:pt x="1189501" y="700119"/>
                  </a:lnTo>
                  <a:lnTo>
                    <a:pt x="1145648" y="674507"/>
                  </a:lnTo>
                  <a:lnTo>
                    <a:pt x="1111789" y="640177"/>
                  </a:lnTo>
                  <a:lnTo>
                    <a:pt x="1086631" y="596537"/>
                  </a:lnTo>
                  <a:lnTo>
                    <a:pt x="1068878" y="542999"/>
                  </a:lnTo>
                  <a:lnTo>
                    <a:pt x="1056759" y="494877"/>
                  </a:lnTo>
                  <a:lnTo>
                    <a:pt x="1044219" y="446858"/>
                  </a:lnTo>
                  <a:lnTo>
                    <a:pt x="1031314" y="398930"/>
                  </a:lnTo>
                  <a:lnTo>
                    <a:pt x="1018101" y="351077"/>
                  </a:lnTo>
                  <a:lnTo>
                    <a:pt x="1004636" y="303289"/>
                  </a:lnTo>
                  <a:lnTo>
                    <a:pt x="990976" y="255550"/>
                  </a:lnTo>
                  <a:lnTo>
                    <a:pt x="977177" y="207849"/>
                  </a:lnTo>
                  <a:lnTo>
                    <a:pt x="935510" y="64835"/>
                  </a:lnTo>
                  <a:lnTo>
                    <a:pt x="909071" y="15957"/>
                  </a:lnTo>
                  <a:lnTo>
                    <a:pt x="8991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3"/>
            <p:cNvSpPr/>
            <p:nvPr/>
          </p:nvSpPr>
          <p:spPr>
            <a:xfrm>
              <a:off x="8223313" y="2253237"/>
              <a:ext cx="825444" cy="810368"/>
            </a:xfrm>
            <a:custGeom>
              <a:avLst/>
              <a:gdLst/>
              <a:ahLst/>
              <a:cxnLst/>
              <a:rect l="l" t="t" r="r" b="b"/>
              <a:pathLst>
                <a:path w="1814830" h="1781809">
                  <a:moveTo>
                    <a:pt x="899103" y="0"/>
                  </a:moveTo>
                  <a:lnTo>
                    <a:pt x="887910" y="15331"/>
                  </a:lnTo>
                  <a:lnTo>
                    <a:pt x="876237" y="30520"/>
                  </a:lnTo>
                  <a:lnTo>
                    <a:pt x="865896" y="46097"/>
                  </a:lnTo>
                  <a:lnTo>
                    <a:pt x="831441" y="155306"/>
                  </a:lnTo>
                  <a:lnTo>
                    <a:pt x="817849" y="201680"/>
                  </a:lnTo>
                  <a:lnTo>
                    <a:pt x="804359" y="248085"/>
                  </a:lnTo>
                  <a:lnTo>
                    <a:pt x="791029" y="294534"/>
                  </a:lnTo>
                  <a:lnTo>
                    <a:pt x="777918" y="341038"/>
                  </a:lnTo>
                  <a:lnTo>
                    <a:pt x="765085" y="387612"/>
                  </a:lnTo>
                  <a:lnTo>
                    <a:pt x="752587" y="434268"/>
                  </a:lnTo>
                  <a:lnTo>
                    <a:pt x="740485" y="481019"/>
                  </a:lnTo>
                  <a:lnTo>
                    <a:pt x="728836" y="527879"/>
                  </a:lnTo>
                  <a:lnTo>
                    <a:pt x="713480" y="577575"/>
                  </a:lnTo>
                  <a:lnTo>
                    <a:pt x="692732" y="619960"/>
                  </a:lnTo>
                  <a:lnTo>
                    <a:pt x="665652" y="655260"/>
                  </a:lnTo>
                  <a:lnTo>
                    <a:pt x="631300" y="683699"/>
                  </a:lnTo>
                  <a:lnTo>
                    <a:pt x="588736" y="705503"/>
                  </a:lnTo>
                  <a:lnTo>
                    <a:pt x="537020" y="720899"/>
                  </a:lnTo>
                  <a:lnTo>
                    <a:pt x="488691" y="731876"/>
                  </a:lnTo>
                  <a:lnTo>
                    <a:pt x="440553" y="743741"/>
                  </a:lnTo>
                  <a:lnTo>
                    <a:pt x="392577" y="756364"/>
                  </a:lnTo>
                  <a:lnTo>
                    <a:pt x="344737" y="769613"/>
                  </a:lnTo>
                  <a:lnTo>
                    <a:pt x="297007" y="783358"/>
                  </a:lnTo>
                  <a:lnTo>
                    <a:pt x="59072" y="854928"/>
                  </a:lnTo>
                  <a:lnTo>
                    <a:pt x="14424" y="884370"/>
                  </a:lnTo>
                  <a:lnTo>
                    <a:pt x="0" y="895710"/>
                  </a:lnTo>
                  <a:lnTo>
                    <a:pt x="14213" y="904020"/>
                  </a:lnTo>
                  <a:lnTo>
                    <a:pt x="28334" y="912635"/>
                  </a:lnTo>
                  <a:lnTo>
                    <a:pt x="42698" y="920408"/>
                  </a:lnTo>
                  <a:lnTo>
                    <a:pt x="57642" y="926191"/>
                  </a:lnTo>
                  <a:lnTo>
                    <a:pt x="460510" y="1040348"/>
                  </a:lnTo>
                  <a:lnTo>
                    <a:pt x="561783" y="1066700"/>
                  </a:lnTo>
                  <a:lnTo>
                    <a:pt x="610196" y="1083445"/>
                  </a:lnTo>
                  <a:lnTo>
                    <a:pt x="649502" y="1107223"/>
                  </a:lnTo>
                  <a:lnTo>
                    <a:pt x="680466" y="1138573"/>
                  </a:lnTo>
                  <a:lnTo>
                    <a:pt x="703850" y="1178033"/>
                  </a:lnTo>
                  <a:lnTo>
                    <a:pt x="720417" y="1226140"/>
                  </a:lnTo>
                  <a:lnTo>
                    <a:pt x="733183" y="1275497"/>
                  </a:lnTo>
                  <a:lnTo>
                    <a:pt x="746267" y="1324775"/>
                  </a:lnTo>
                  <a:lnTo>
                    <a:pt x="759633" y="1373981"/>
                  </a:lnTo>
                  <a:lnTo>
                    <a:pt x="773244" y="1423126"/>
                  </a:lnTo>
                  <a:lnTo>
                    <a:pt x="787063" y="1472216"/>
                  </a:lnTo>
                  <a:lnTo>
                    <a:pt x="801053" y="1521262"/>
                  </a:lnTo>
                  <a:lnTo>
                    <a:pt x="815175" y="1570271"/>
                  </a:lnTo>
                  <a:lnTo>
                    <a:pt x="829395" y="1619251"/>
                  </a:lnTo>
                  <a:lnTo>
                    <a:pt x="857973" y="1717162"/>
                  </a:lnTo>
                  <a:lnTo>
                    <a:pt x="886637" y="1765795"/>
                  </a:lnTo>
                  <a:lnTo>
                    <a:pt x="897417" y="1781411"/>
                  </a:lnTo>
                  <a:lnTo>
                    <a:pt x="907903" y="1765647"/>
                  </a:lnTo>
                  <a:lnTo>
                    <a:pt x="918596" y="1750302"/>
                  </a:lnTo>
                  <a:lnTo>
                    <a:pt x="928255" y="1734472"/>
                  </a:lnTo>
                  <a:lnTo>
                    <a:pt x="979040" y="1571232"/>
                  </a:lnTo>
                  <a:lnTo>
                    <a:pt x="993541" y="1522328"/>
                  </a:lnTo>
                  <a:lnTo>
                    <a:pt x="1007894" y="1473383"/>
                  </a:lnTo>
                  <a:lnTo>
                    <a:pt x="1022043" y="1424383"/>
                  </a:lnTo>
                  <a:lnTo>
                    <a:pt x="1035928" y="1375315"/>
                  </a:lnTo>
                  <a:lnTo>
                    <a:pt x="1049494" y="1326166"/>
                  </a:lnTo>
                  <a:lnTo>
                    <a:pt x="1062681" y="1276920"/>
                  </a:lnTo>
                  <a:lnTo>
                    <a:pt x="1075433" y="1227564"/>
                  </a:lnTo>
                  <a:lnTo>
                    <a:pt x="1090354" y="1182064"/>
                  </a:lnTo>
                  <a:lnTo>
                    <a:pt x="1110948" y="1144410"/>
                  </a:lnTo>
                  <a:lnTo>
                    <a:pt x="1138611" y="1114221"/>
                  </a:lnTo>
                  <a:lnTo>
                    <a:pt x="1174745" y="1091115"/>
                  </a:lnTo>
                  <a:lnTo>
                    <a:pt x="1220748" y="1074710"/>
                  </a:lnTo>
                  <a:lnTo>
                    <a:pt x="1315029" y="1049660"/>
                  </a:lnTo>
                  <a:lnTo>
                    <a:pt x="1455827" y="1009643"/>
                  </a:lnTo>
                  <a:lnTo>
                    <a:pt x="1736397" y="925762"/>
                  </a:lnTo>
                  <a:lnTo>
                    <a:pt x="1752839" y="919185"/>
                  </a:lnTo>
                  <a:lnTo>
                    <a:pt x="1770143" y="909651"/>
                  </a:lnTo>
                  <a:lnTo>
                    <a:pt x="1790179" y="897563"/>
                  </a:lnTo>
                  <a:lnTo>
                    <a:pt x="1814813" y="883323"/>
                  </a:lnTo>
                  <a:lnTo>
                    <a:pt x="1762401" y="862620"/>
                  </a:lnTo>
                  <a:lnTo>
                    <a:pt x="1723434" y="848874"/>
                  </a:lnTo>
                  <a:lnTo>
                    <a:pt x="1437009" y="766347"/>
                  </a:lnTo>
                  <a:lnTo>
                    <a:pt x="1389115" y="753273"/>
                  </a:lnTo>
                  <a:lnTo>
                    <a:pt x="1341106" y="740711"/>
                  </a:lnTo>
                  <a:lnTo>
                    <a:pt x="1292957" y="728781"/>
                  </a:lnTo>
                  <a:lnTo>
                    <a:pt x="1244642" y="717601"/>
                  </a:lnTo>
                  <a:lnTo>
                    <a:pt x="1189501" y="700119"/>
                  </a:lnTo>
                  <a:lnTo>
                    <a:pt x="1145648" y="674507"/>
                  </a:lnTo>
                  <a:lnTo>
                    <a:pt x="1111789" y="640177"/>
                  </a:lnTo>
                  <a:lnTo>
                    <a:pt x="1086631" y="596537"/>
                  </a:lnTo>
                  <a:lnTo>
                    <a:pt x="1068878" y="542999"/>
                  </a:lnTo>
                  <a:lnTo>
                    <a:pt x="1056759" y="494877"/>
                  </a:lnTo>
                  <a:lnTo>
                    <a:pt x="1044219" y="446858"/>
                  </a:lnTo>
                  <a:lnTo>
                    <a:pt x="1031314" y="398930"/>
                  </a:lnTo>
                  <a:lnTo>
                    <a:pt x="1018101" y="351077"/>
                  </a:lnTo>
                  <a:lnTo>
                    <a:pt x="1004636" y="303289"/>
                  </a:lnTo>
                  <a:lnTo>
                    <a:pt x="990976" y="255550"/>
                  </a:lnTo>
                  <a:lnTo>
                    <a:pt x="977177" y="207849"/>
                  </a:lnTo>
                  <a:lnTo>
                    <a:pt x="935510" y="64835"/>
                  </a:lnTo>
                  <a:lnTo>
                    <a:pt x="909071" y="15957"/>
                  </a:lnTo>
                  <a:lnTo>
                    <a:pt x="8991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4"/>
            <p:cNvSpPr/>
            <p:nvPr/>
          </p:nvSpPr>
          <p:spPr>
            <a:xfrm>
              <a:off x="8265333" y="2253240"/>
              <a:ext cx="741511" cy="81018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5"/>
            <p:cNvSpPr/>
            <p:nvPr/>
          </p:nvSpPr>
          <p:spPr>
            <a:xfrm>
              <a:off x="8223314" y="2253240"/>
              <a:ext cx="825436" cy="81018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6"/>
            <p:cNvSpPr/>
            <p:nvPr/>
          </p:nvSpPr>
          <p:spPr>
            <a:xfrm>
              <a:off x="3095884" y="4680030"/>
              <a:ext cx="155962" cy="155951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171178" y="0"/>
                  </a:moveTo>
                  <a:lnTo>
                    <a:pt x="125674" y="6114"/>
                  </a:lnTo>
                  <a:lnTo>
                    <a:pt x="84784" y="23370"/>
                  </a:lnTo>
                  <a:lnTo>
                    <a:pt x="50139" y="50135"/>
                  </a:lnTo>
                  <a:lnTo>
                    <a:pt x="23372" y="84780"/>
                  </a:lnTo>
                  <a:lnTo>
                    <a:pt x="6115" y="125671"/>
                  </a:lnTo>
                  <a:lnTo>
                    <a:pt x="0" y="171178"/>
                  </a:lnTo>
                  <a:lnTo>
                    <a:pt x="6115" y="216680"/>
                  </a:lnTo>
                  <a:lnTo>
                    <a:pt x="23372" y="257568"/>
                  </a:lnTo>
                  <a:lnTo>
                    <a:pt x="50139" y="292210"/>
                  </a:lnTo>
                  <a:lnTo>
                    <a:pt x="84784" y="318975"/>
                  </a:lnTo>
                  <a:lnTo>
                    <a:pt x="125674" y="336231"/>
                  </a:lnTo>
                  <a:lnTo>
                    <a:pt x="171178" y="342345"/>
                  </a:lnTo>
                  <a:lnTo>
                    <a:pt x="216684" y="336231"/>
                  </a:lnTo>
                  <a:lnTo>
                    <a:pt x="257573" y="318975"/>
                  </a:lnTo>
                  <a:lnTo>
                    <a:pt x="292214" y="292210"/>
                  </a:lnTo>
                  <a:lnTo>
                    <a:pt x="318978" y="257568"/>
                  </a:lnTo>
                  <a:lnTo>
                    <a:pt x="336231" y="216680"/>
                  </a:lnTo>
                  <a:lnTo>
                    <a:pt x="342345" y="171178"/>
                  </a:lnTo>
                  <a:lnTo>
                    <a:pt x="336231" y="125671"/>
                  </a:lnTo>
                  <a:lnTo>
                    <a:pt x="318978" y="84780"/>
                  </a:lnTo>
                  <a:lnTo>
                    <a:pt x="292214" y="50135"/>
                  </a:lnTo>
                  <a:lnTo>
                    <a:pt x="257573" y="23370"/>
                  </a:lnTo>
                  <a:lnTo>
                    <a:pt x="216684" y="6114"/>
                  </a:lnTo>
                  <a:lnTo>
                    <a:pt x="1711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/>
            <p:cNvSpPr/>
            <p:nvPr/>
          </p:nvSpPr>
          <p:spPr>
            <a:xfrm>
              <a:off x="5588431" y="576057"/>
              <a:ext cx="135456" cy="135446"/>
            </a:xfrm>
            <a:custGeom>
              <a:avLst/>
              <a:gdLst/>
              <a:ahLst/>
              <a:cxnLst/>
              <a:rect l="l" t="t" r="r" b="b"/>
              <a:pathLst>
                <a:path w="297815" h="297815">
                  <a:moveTo>
                    <a:pt x="148801" y="0"/>
                  </a:moveTo>
                  <a:lnTo>
                    <a:pt x="101766" y="7586"/>
                  </a:lnTo>
                  <a:lnTo>
                    <a:pt x="60919" y="28711"/>
                  </a:lnTo>
                  <a:lnTo>
                    <a:pt x="28708" y="60923"/>
                  </a:lnTo>
                  <a:lnTo>
                    <a:pt x="7585" y="101770"/>
                  </a:lnTo>
                  <a:lnTo>
                    <a:pt x="0" y="148801"/>
                  </a:lnTo>
                  <a:lnTo>
                    <a:pt x="7585" y="195837"/>
                  </a:lnTo>
                  <a:lnTo>
                    <a:pt x="28708" y="236687"/>
                  </a:lnTo>
                  <a:lnTo>
                    <a:pt x="60919" y="268901"/>
                  </a:lnTo>
                  <a:lnTo>
                    <a:pt x="101766" y="290027"/>
                  </a:lnTo>
                  <a:lnTo>
                    <a:pt x="148801" y="297613"/>
                  </a:lnTo>
                  <a:lnTo>
                    <a:pt x="195836" y="290027"/>
                  </a:lnTo>
                  <a:lnTo>
                    <a:pt x="236684" y="268901"/>
                  </a:lnTo>
                  <a:lnTo>
                    <a:pt x="268894" y="236687"/>
                  </a:lnTo>
                  <a:lnTo>
                    <a:pt x="290017" y="195837"/>
                  </a:lnTo>
                  <a:lnTo>
                    <a:pt x="297603" y="148801"/>
                  </a:lnTo>
                  <a:lnTo>
                    <a:pt x="290017" y="101770"/>
                  </a:lnTo>
                  <a:lnTo>
                    <a:pt x="268894" y="60923"/>
                  </a:lnTo>
                  <a:lnTo>
                    <a:pt x="236684" y="28711"/>
                  </a:lnTo>
                  <a:lnTo>
                    <a:pt x="195836" y="7586"/>
                  </a:lnTo>
                  <a:lnTo>
                    <a:pt x="1488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8"/>
            <p:cNvSpPr/>
            <p:nvPr/>
          </p:nvSpPr>
          <p:spPr>
            <a:xfrm>
              <a:off x="5114032" y="1189023"/>
              <a:ext cx="203906" cy="203891"/>
            </a:xfrm>
            <a:custGeom>
              <a:avLst/>
              <a:gdLst/>
              <a:ahLst/>
              <a:cxnLst/>
              <a:rect l="l" t="t" r="r" b="b"/>
              <a:pathLst>
                <a:path w="448309" h="448310">
                  <a:moveTo>
                    <a:pt x="224024" y="0"/>
                  </a:moveTo>
                  <a:lnTo>
                    <a:pt x="178876" y="4551"/>
                  </a:lnTo>
                  <a:lnTo>
                    <a:pt x="136824" y="17605"/>
                  </a:lnTo>
                  <a:lnTo>
                    <a:pt x="98770" y="38260"/>
                  </a:lnTo>
                  <a:lnTo>
                    <a:pt x="65615" y="65615"/>
                  </a:lnTo>
                  <a:lnTo>
                    <a:pt x="38260" y="98770"/>
                  </a:lnTo>
                  <a:lnTo>
                    <a:pt x="17605" y="136824"/>
                  </a:lnTo>
                  <a:lnTo>
                    <a:pt x="4551" y="178876"/>
                  </a:lnTo>
                  <a:lnTo>
                    <a:pt x="0" y="224024"/>
                  </a:lnTo>
                  <a:lnTo>
                    <a:pt x="4551" y="269172"/>
                  </a:lnTo>
                  <a:lnTo>
                    <a:pt x="17605" y="311224"/>
                  </a:lnTo>
                  <a:lnTo>
                    <a:pt x="38260" y="349278"/>
                  </a:lnTo>
                  <a:lnTo>
                    <a:pt x="65615" y="382433"/>
                  </a:lnTo>
                  <a:lnTo>
                    <a:pt x="98770" y="409788"/>
                  </a:lnTo>
                  <a:lnTo>
                    <a:pt x="136824" y="430444"/>
                  </a:lnTo>
                  <a:lnTo>
                    <a:pt x="178876" y="443497"/>
                  </a:lnTo>
                  <a:lnTo>
                    <a:pt x="224024" y="448049"/>
                  </a:lnTo>
                  <a:lnTo>
                    <a:pt x="269172" y="443497"/>
                  </a:lnTo>
                  <a:lnTo>
                    <a:pt x="311222" y="430444"/>
                  </a:lnTo>
                  <a:lnTo>
                    <a:pt x="349274" y="409788"/>
                  </a:lnTo>
                  <a:lnTo>
                    <a:pt x="382428" y="382433"/>
                  </a:lnTo>
                  <a:lnTo>
                    <a:pt x="409781" y="349278"/>
                  </a:lnTo>
                  <a:lnTo>
                    <a:pt x="430435" y="311224"/>
                  </a:lnTo>
                  <a:lnTo>
                    <a:pt x="443487" y="269172"/>
                  </a:lnTo>
                  <a:lnTo>
                    <a:pt x="448038" y="224024"/>
                  </a:lnTo>
                  <a:lnTo>
                    <a:pt x="443487" y="178876"/>
                  </a:lnTo>
                  <a:lnTo>
                    <a:pt x="430435" y="136824"/>
                  </a:lnTo>
                  <a:lnTo>
                    <a:pt x="409781" y="98770"/>
                  </a:lnTo>
                  <a:lnTo>
                    <a:pt x="382428" y="65615"/>
                  </a:lnTo>
                  <a:lnTo>
                    <a:pt x="349274" y="38260"/>
                  </a:lnTo>
                  <a:lnTo>
                    <a:pt x="311222" y="17605"/>
                  </a:lnTo>
                  <a:lnTo>
                    <a:pt x="269172" y="4551"/>
                  </a:lnTo>
                  <a:lnTo>
                    <a:pt x="224024" y="0"/>
                  </a:lnTo>
                  <a:close/>
                </a:path>
              </a:pathLst>
            </a:custGeom>
            <a:solidFill>
              <a:srgbClr val="F94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9"/>
            <p:cNvSpPr/>
            <p:nvPr/>
          </p:nvSpPr>
          <p:spPr>
            <a:xfrm>
              <a:off x="8589851" y="630410"/>
              <a:ext cx="261092" cy="261074"/>
            </a:xfrm>
            <a:custGeom>
              <a:avLst/>
              <a:gdLst/>
              <a:ahLst/>
              <a:cxnLst/>
              <a:rect l="l" t="t" r="r" b="b"/>
              <a:pathLst>
                <a:path w="574040" h="574039">
                  <a:moveTo>
                    <a:pt x="286776" y="0"/>
                  </a:moveTo>
                  <a:lnTo>
                    <a:pt x="240259" y="3753"/>
                  </a:lnTo>
                  <a:lnTo>
                    <a:pt x="196132" y="14620"/>
                  </a:lnTo>
                  <a:lnTo>
                    <a:pt x="154986" y="32009"/>
                  </a:lnTo>
                  <a:lnTo>
                    <a:pt x="117409" y="55331"/>
                  </a:lnTo>
                  <a:lnTo>
                    <a:pt x="83994" y="83994"/>
                  </a:lnTo>
                  <a:lnTo>
                    <a:pt x="55331" y="117409"/>
                  </a:lnTo>
                  <a:lnTo>
                    <a:pt x="32009" y="154986"/>
                  </a:lnTo>
                  <a:lnTo>
                    <a:pt x="14620" y="196132"/>
                  </a:lnTo>
                  <a:lnTo>
                    <a:pt x="3753" y="240259"/>
                  </a:lnTo>
                  <a:lnTo>
                    <a:pt x="0" y="286776"/>
                  </a:lnTo>
                  <a:lnTo>
                    <a:pt x="3753" y="333293"/>
                  </a:lnTo>
                  <a:lnTo>
                    <a:pt x="14620" y="377420"/>
                  </a:lnTo>
                  <a:lnTo>
                    <a:pt x="32009" y="418567"/>
                  </a:lnTo>
                  <a:lnTo>
                    <a:pt x="55331" y="456143"/>
                  </a:lnTo>
                  <a:lnTo>
                    <a:pt x="83994" y="489558"/>
                  </a:lnTo>
                  <a:lnTo>
                    <a:pt x="117409" y="518222"/>
                  </a:lnTo>
                  <a:lnTo>
                    <a:pt x="154986" y="541543"/>
                  </a:lnTo>
                  <a:lnTo>
                    <a:pt x="196132" y="558933"/>
                  </a:lnTo>
                  <a:lnTo>
                    <a:pt x="240259" y="569799"/>
                  </a:lnTo>
                  <a:lnTo>
                    <a:pt x="286776" y="573553"/>
                  </a:lnTo>
                  <a:lnTo>
                    <a:pt x="333293" y="569799"/>
                  </a:lnTo>
                  <a:lnTo>
                    <a:pt x="377420" y="558933"/>
                  </a:lnTo>
                  <a:lnTo>
                    <a:pt x="418567" y="541543"/>
                  </a:lnTo>
                  <a:lnTo>
                    <a:pt x="456143" y="518222"/>
                  </a:lnTo>
                  <a:lnTo>
                    <a:pt x="489558" y="489558"/>
                  </a:lnTo>
                  <a:lnTo>
                    <a:pt x="518222" y="456143"/>
                  </a:lnTo>
                  <a:lnTo>
                    <a:pt x="541543" y="418567"/>
                  </a:lnTo>
                  <a:lnTo>
                    <a:pt x="558933" y="377420"/>
                  </a:lnTo>
                  <a:lnTo>
                    <a:pt x="569799" y="333293"/>
                  </a:lnTo>
                  <a:lnTo>
                    <a:pt x="573553" y="286776"/>
                  </a:lnTo>
                  <a:lnTo>
                    <a:pt x="569799" y="240259"/>
                  </a:lnTo>
                  <a:lnTo>
                    <a:pt x="558933" y="196132"/>
                  </a:lnTo>
                  <a:lnTo>
                    <a:pt x="541543" y="154986"/>
                  </a:lnTo>
                  <a:lnTo>
                    <a:pt x="518222" y="117409"/>
                  </a:lnTo>
                  <a:lnTo>
                    <a:pt x="489558" y="83994"/>
                  </a:lnTo>
                  <a:lnTo>
                    <a:pt x="456143" y="55331"/>
                  </a:lnTo>
                  <a:lnTo>
                    <a:pt x="418567" y="32009"/>
                  </a:lnTo>
                  <a:lnTo>
                    <a:pt x="377420" y="14620"/>
                  </a:lnTo>
                  <a:lnTo>
                    <a:pt x="333293" y="3753"/>
                  </a:lnTo>
                  <a:lnTo>
                    <a:pt x="286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0"/>
            <p:cNvSpPr/>
            <p:nvPr/>
          </p:nvSpPr>
          <p:spPr>
            <a:xfrm>
              <a:off x="6050383" y="1343402"/>
              <a:ext cx="331853" cy="331829"/>
            </a:xfrm>
            <a:custGeom>
              <a:avLst/>
              <a:gdLst/>
              <a:ahLst/>
              <a:cxnLst/>
              <a:rect l="l" t="t" r="r" b="b"/>
              <a:pathLst>
                <a:path w="729615" h="729614">
                  <a:moveTo>
                    <a:pt x="366187" y="0"/>
                  </a:moveTo>
                  <a:lnTo>
                    <a:pt x="363130" y="0"/>
                  </a:lnTo>
                  <a:lnTo>
                    <a:pt x="362187" y="534"/>
                  </a:lnTo>
                  <a:lnTo>
                    <a:pt x="357695" y="3601"/>
                  </a:lnTo>
                  <a:lnTo>
                    <a:pt x="354209" y="10031"/>
                  </a:lnTo>
                  <a:lnTo>
                    <a:pt x="349109" y="24156"/>
                  </a:lnTo>
                  <a:lnTo>
                    <a:pt x="347434" y="28721"/>
                  </a:lnTo>
                  <a:lnTo>
                    <a:pt x="324443" y="105155"/>
                  </a:lnTo>
                  <a:lnTo>
                    <a:pt x="310881" y="150686"/>
                  </a:lnTo>
                  <a:lnTo>
                    <a:pt x="301468" y="183510"/>
                  </a:lnTo>
                  <a:lnTo>
                    <a:pt x="290902" y="221710"/>
                  </a:lnTo>
                  <a:lnTo>
                    <a:pt x="287427" y="234189"/>
                  </a:lnTo>
                  <a:lnTo>
                    <a:pt x="269782" y="269248"/>
                  </a:lnTo>
                  <a:lnTo>
                    <a:pt x="232666" y="288825"/>
                  </a:lnTo>
                  <a:lnTo>
                    <a:pt x="158301" y="311531"/>
                  </a:lnTo>
                  <a:lnTo>
                    <a:pt x="18543" y="351130"/>
                  </a:lnTo>
                  <a:lnTo>
                    <a:pt x="9947" y="353643"/>
                  </a:lnTo>
                  <a:lnTo>
                    <a:pt x="4230" y="357004"/>
                  </a:lnTo>
                  <a:lnTo>
                    <a:pt x="680" y="361999"/>
                  </a:lnTo>
                  <a:lnTo>
                    <a:pt x="0" y="363235"/>
                  </a:lnTo>
                  <a:lnTo>
                    <a:pt x="0" y="366062"/>
                  </a:lnTo>
                  <a:lnTo>
                    <a:pt x="680" y="367297"/>
                  </a:lnTo>
                  <a:lnTo>
                    <a:pt x="4230" y="372302"/>
                  </a:lnTo>
                  <a:lnTo>
                    <a:pt x="9947" y="375663"/>
                  </a:lnTo>
                  <a:lnTo>
                    <a:pt x="158301" y="417770"/>
                  </a:lnTo>
                  <a:lnTo>
                    <a:pt x="217354" y="435452"/>
                  </a:lnTo>
                  <a:lnTo>
                    <a:pt x="258787" y="451986"/>
                  </a:lnTo>
                  <a:lnTo>
                    <a:pt x="284815" y="486246"/>
                  </a:lnTo>
                  <a:lnTo>
                    <a:pt x="290902" y="507586"/>
                  </a:lnTo>
                  <a:lnTo>
                    <a:pt x="307000" y="564118"/>
                  </a:lnTo>
                  <a:lnTo>
                    <a:pt x="325634" y="627490"/>
                  </a:lnTo>
                  <a:lnTo>
                    <a:pt x="341039" y="679130"/>
                  </a:lnTo>
                  <a:lnTo>
                    <a:pt x="347455" y="700470"/>
                  </a:lnTo>
                  <a:lnTo>
                    <a:pt x="349109" y="705151"/>
                  </a:lnTo>
                  <a:lnTo>
                    <a:pt x="354209" y="719266"/>
                  </a:lnTo>
                  <a:lnTo>
                    <a:pt x="357695" y="725705"/>
                  </a:lnTo>
                  <a:lnTo>
                    <a:pt x="362187" y="728763"/>
                  </a:lnTo>
                  <a:lnTo>
                    <a:pt x="363130" y="729307"/>
                  </a:lnTo>
                  <a:lnTo>
                    <a:pt x="366187" y="729307"/>
                  </a:lnTo>
                  <a:lnTo>
                    <a:pt x="367130" y="728763"/>
                  </a:lnTo>
                  <a:lnTo>
                    <a:pt x="371611" y="725705"/>
                  </a:lnTo>
                  <a:lnTo>
                    <a:pt x="375108" y="719266"/>
                  </a:lnTo>
                  <a:lnTo>
                    <a:pt x="380208" y="705151"/>
                  </a:lnTo>
                  <a:lnTo>
                    <a:pt x="381883" y="700585"/>
                  </a:lnTo>
                  <a:lnTo>
                    <a:pt x="404870" y="624151"/>
                  </a:lnTo>
                  <a:lnTo>
                    <a:pt x="418434" y="578619"/>
                  </a:lnTo>
                  <a:lnTo>
                    <a:pt x="427849" y="545792"/>
                  </a:lnTo>
                  <a:lnTo>
                    <a:pt x="438415" y="507586"/>
                  </a:lnTo>
                  <a:lnTo>
                    <a:pt x="441889" y="495109"/>
                  </a:lnTo>
                  <a:lnTo>
                    <a:pt x="459525" y="460059"/>
                  </a:lnTo>
                  <a:lnTo>
                    <a:pt x="496641" y="440481"/>
                  </a:lnTo>
                  <a:lnTo>
                    <a:pt x="571007" y="417770"/>
                  </a:lnTo>
                  <a:lnTo>
                    <a:pt x="719360" y="375663"/>
                  </a:lnTo>
                  <a:lnTo>
                    <a:pt x="725087" y="372302"/>
                  </a:lnTo>
                  <a:lnTo>
                    <a:pt x="728627" y="367297"/>
                  </a:lnTo>
                  <a:lnTo>
                    <a:pt x="729318" y="366062"/>
                  </a:lnTo>
                  <a:lnTo>
                    <a:pt x="729318" y="363235"/>
                  </a:lnTo>
                  <a:lnTo>
                    <a:pt x="571007" y="311531"/>
                  </a:lnTo>
                  <a:lnTo>
                    <a:pt x="511952" y="293854"/>
                  </a:lnTo>
                  <a:lnTo>
                    <a:pt x="470519" y="277310"/>
                  </a:lnTo>
                  <a:lnTo>
                    <a:pt x="444498" y="243055"/>
                  </a:lnTo>
                  <a:lnTo>
                    <a:pt x="438415" y="221710"/>
                  </a:lnTo>
                  <a:lnTo>
                    <a:pt x="422315" y="165184"/>
                  </a:lnTo>
                  <a:lnTo>
                    <a:pt x="403678" y="101816"/>
                  </a:lnTo>
                  <a:lnTo>
                    <a:pt x="388269" y="50176"/>
                  </a:lnTo>
                  <a:lnTo>
                    <a:pt x="381852" y="28836"/>
                  </a:lnTo>
                  <a:lnTo>
                    <a:pt x="380208" y="24156"/>
                  </a:lnTo>
                  <a:lnTo>
                    <a:pt x="375108" y="10031"/>
                  </a:lnTo>
                  <a:lnTo>
                    <a:pt x="371611" y="3601"/>
                  </a:lnTo>
                  <a:lnTo>
                    <a:pt x="367130" y="534"/>
                  </a:lnTo>
                  <a:lnTo>
                    <a:pt x="3661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1"/>
            <p:cNvSpPr/>
            <p:nvPr/>
          </p:nvSpPr>
          <p:spPr>
            <a:xfrm>
              <a:off x="3807710" y="4072358"/>
              <a:ext cx="512059" cy="5026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2"/>
            <p:cNvSpPr/>
            <p:nvPr/>
          </p:nvSpPr>
          <p:spPr>
            <a:xfrm>
              <a:off x="3807711" y="4072358"/>
              <a:ext cx="512059" cy="5026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3"/>
            <p:cNvSpPr/>
            <p:nvPr/>
          </p:nvSpPr>
          <p:spPr>
            <a:xfrm>
              <a:off x="7321454" y="779005"/>
              <a:ext cx="936927" cy="919534"/>
            </a:xfrm>
            <a:custGeom>
              <a:avLst/>
              <a:gdLst/>
              <a:ahLst/>
              <a:cxnLst/>
              <a:rect l="l" t="t" r="r" b="b"/>
              <a:pathLst>
                <a:path w="2059940" h="2021839">
                  <a:moveTo>
                    <a:pt x="1020302" y="0"/>
                  </a:moveTo>
                  <a:lnTo>
                    <a:pt x="1007604" y="17393"/>
                  </a:lnTo>
                  <a:lnTo>
                    <a:pt x="994357" y="34630"/>
                  </a:lnTo>
                  <a:lnTo>
                    <a:pt x="982625" y="52303"/>
                  </a:lnTo>
                  <a:lnTo>
                    <a:pt x="932303" y="214505"/>
                  </a:lnTo>
                  <a:lnTo>
                    <a:pt x="918344" y="262367"/>
                  </a:lnTo>
                  <a:lnTo>
                    <a:pt x="904517" y="310265"/>
                  </a:lnTo>
                  <a:lnTo>
                    <a:pt x="890869" y="358210"/>
                  </a:lnTo>
                  <a:lnTo>
                    <a:pt x="877452" y="406215"/>
                  </a:lnTo>
                  <a:lnTo>
                    <a:pt x="864317" y="454289"/>
                  </a:lnTo>
                  <a:lnTo>
                    <a:pt x="851511" y="502442"/>
                  </a:lnTo>
                  <a:lnTo>
                    <a:pt x="839087" y="550688"/>
                  </a:lnTo>
                  <a:lnTo>
                    <a:pt x="827092" y="599037"/>
                  </a:lnTo>
                  <a:lnTo>
                    <a:pt x="812499" y="647888"/>
                  </a:lnTo>
                  <a:lnTo>
                    <a:pt x="793526" y="690617"/>
                  </a:lnTo>
                  <a:lnTo>
                    <a:pt x="769500" y="727385"/>
                  </a:lnTo>
                  <a:lnTo>
                    <a:pt x="739749" y="758353"/>
                  </a:lnTo>
                  <a:lnTo>
                    <a:pt x="703598" y="783683"/>
                  </a:lnTo>
                  <a:lnTo>
                    <a:pt x="660374" y="803534"/>
                  </a:lnTo>
                  <a:lnTo>
                    <a:pt x="609405" y="818067"/>
                  </a:lnTo>
                  <a:lnTo>
                    <a:pt x="559539" y="829347"/>
                  </a:lnTo>
                  <a:lnTo>
                    <a:pt x="509853" y="841471"/>
                  </a:lnTo>
                  <a:lnTo>
                    <a:pt x="460325" y="854329"/>
                  </a:lnTo>
                  <a:lnTo>
                    <a:pt x="410931" y="867807"/>
                  </a:lnTo>
                  <a:lnTo>
                    <a:pt x="361565" y="881820"/>
                  </a:lnTo>
                  <a:lnTo>
                    <a:pt x="67045" y="970167"/>
                  </a:lnTo>
                  <a:lnTo>
                    <a:pt x="32576" y="990132"/>
                  </a:lnTo>
                  <a:lnTo>
                    <a:pt x="16371" y="1003579"/>
                  </a:lnTo>
                  <a:lnTo>
                    <a:pt x="0" y="1016448"/>
                  </a:lnTo>
                  <a:lnTo>
                    <a:pt x="16129" y="1025875"/>
                  </a:lnTo>
                  <a:lnTo>
                    <a:pt x="32157" y="1035649"/>
                  </a:lnTo>
                  <a:lnTo>
                    <a:pt x="48457" y="1044469"/>
                  </a:lnTo>
                  <a:lnTo>
                    <a:pt x="65411" y="1051034"/>
                  </a:lnTo>
                  <a:lnTo>
                    <a:pt x="494034" y="1172884"/>
                  </a:lnTo>
                  <a:lnTo>
                    <a:pt x="637519" y="1210484"/>
                  </a:lnTo>
                  <a:lnTo>
                    <a:pt x="684039" y="1225783"/>
                  </a:lnTo>
                  <a:lnTo>
                    <a:pt x="723284" y="1246553"/>
                  </a:lnTo>
                  <a:lnTo>
                    <a:pt x="755755" y="1273149"/>
                  </a:lnTo>
                  <a:lnTo>
                    <a:pt x="781954" y="1305923"/>
                  </a:lnTo>
                  <a:lnTo>
                    <a:pt x="802380" y="1345229"/>
                  </a:lnTo>
                  <a:lnTo>
                    <a:pt x="817532" y="1391411"/>
                  </a:lnTo>
                  <a:lnTo>
                    <a:pt x="830690" y="1442336"/>
                  </a:lnTo>
                  <a:lnTo>
                    <a:pt x="844148" y="1493185"/>
                  </a:lnTo>
                  <a:lnTo>
                    <a:pt x="857877" y="1543965"/>
                  </a:lnTo>
                  <a:lnTo>
                    <a:pt x="871844" y="1594684"/>
                  </a:lnTo>
                  <a:lnTo>
                    <a:pt x="886017" y="1645349"/>
                  </a:lnTo>
                  <a:lnTo>
                    <a:pt x="900366" y="1695968"/>
                  </a:lnTo>
                  <a:lnTo>
                    <a:pt x="914858" y="1746548"/>
                  </a:lnTo>
                  <a:lnTo>
                    <a:pt x="929462" y="1797097"/>
                  </a:lnTo>
                  <a:lnTo>
                    <a:pt x="945070" y="1850783"/>
                  </a:lnTo>
                  <a:lnTo>
                    <a:pt x="973635" y="1948629"/>
                  </a:lnTo>
                  <a:lnTo>
                    <a:pt x="993181" y="1985908"/>
                  </a:lnTo>
                  <a:lnTo>
                    <a:pt x="1006047" y="2003651"/>
                  </a:lnTo>
                  <a:lnTo>
                    <a:pt x="1018397" y="2021536"/>
                  </a:lnTo>
                  <a:lnTo>
                    <a:pt x="1030300" y="2003647"/>
                  </a:lnTo>
                  <a:lnTo>
                    <a:pt x="1042428" y="1986241"/>
                  </a:lnTo>
                  <a:lnTo>
                    <a:pt x="1053390" y="1968276"/>
                  </a:lnTo>
                  <a:lnTo>
                    <a:pt x="1106506" y="1798156"/>
                  </a:lnTo>
                  <a:lnTo>
                    <a:pt x="1121501" y="1747713"/>
                  </a:lnTo>
                  <a:lnTo>
                    <a:pt x="1136378" y="1697238"/>
                  </a:lnTo>
                  <a:lnTo>
                    <a:pt x="1151087" y="1646718"/>
                  </a:lnTo>
                  <a:lnTo>
                    <a:pt x="1165581" y="1596142"/>
                  </a:lnTo>
                  <a:lnTo>
                    <a:pt x="1179807" y="1545497"/>
                  </a:lnTo>
                  <a:lnTo>
                    <a:pt x="1193719" y="1494772"/>
                  </a:lnTo>
                  <a:lnTo>
                    <a:pt x="1207266" y="1443955"/>
                  </a:lnTo>
                  <a:lnTo>
                    <a:pt x="1220400" y="1393034"/>
                  </a:lnTo>
                  <a:lnTo>
                    <a:pt x="1237336" y="1341401"/>
                  </a:lnTo>
                  <a:lnTo>
                    <a:pt x="1260705" y="1298671"/>
                  </a:lnTo>
                  <a:lnTo>
                    <a:pt x="1292096" y="1264412"/>
                  </a:lnTo>
                  <a:lnTo>
                    <a:pt x="1333096" y="1238190"/>
                  </a:lnTo>
                  <a:lnTo>
                    <a:pt x="1385295" y="1219573"/>
                  </a:lnTo>
                  <a:lnTo>
                    <a:pt x="1483387" y="1193580"/>
                  </a:lnTo>
                  <a:lnTo>
                    <a:pt x="1629913" y="1152192"/>
                  </a:lnTo>
                  <a:lnTo>
                    <a:pt x="1970461" y="1050542"/>
                  </a:lnTo>
                  <a:lnTo>
                    <a:pt x="1989123" y="1043085"/>
                  </a:lnTo>
                  <a:lnTo>
                    <a:pt x="2008764" y="1032267"/>
                  </a:lnTo>
                  <a:lnTo>
                    <a:pt x="2031500" y="1018548"/>
                  </a:lnTo>
                  <a:lnTo>
                    <a:pt x="2059453" y="1002386"/>
                  </a:lnTo>
                  <a:lnTo>
                    <a:pt x="1999978" y="978895"/>
                  </a:lnTo>
                  <a:lnTo>
                    <a:pt x="1955762" y="963288"/>
                  </a:lnTo>
                  <a:lnTo>
                    <a:pt x="1660170" y="877888"/>
                  </a:lnTo>
                  <a:lnTo>
                    <a:pt x="1561531" y="850858"/>
                  </a:lnTo>
                  <a:lnTo>
                    <a:pt x="1511973" y="838035"/>
                  </a:lnTo>
                  <a:lnTo>
                    <a:pt x="1462279" y="825825"/>
                  </a:lnTo>
                  <a:lnTo>
                    <a:pt x="1412425" y="814329"/>
                  </a:lnTo>
                  <a:lnTo>
                    <a:pt x="1359345" y="798419"/>
                  </a:lnTo>
                  <a:lnTo>
                    <a:pt x="1315335" y="776180"/>
                  </a:lnTo>
                  <a:lnTo>
                    <a:pt x="1279543" y="747225"/>
                  </a:lnTo>
                  <a:lnTo>
                    <a:pt x="1251118" y="711166"/>
                  </a:lnTo>
                  <a:lnTo>
                    <a:pt x="1229210" y="667616"/>
                  </a:lnTo>
                  <a:lnTo>
                    <a:pt x="1212965" y="616188"/>
                  </a:lnTo>
                  <a:lnTo>
                    <a:pt x="1200482" y="566538"/>
                  </a:lnTo>
                  <a:lnTo>
                    <a:pt x="1187599" y="516986"/>
                  </a:lnTo>
                  <a:lnTo>
                    <a:pt x="1174366" y="467520"/>
                  </a:lnTo>
                  <a:lnTo>
                    <a:pt x="1160829" y="418130"/>
                  </a:lnTo>
                  <a:lnTo>
                    <a:pt x="1147038" y="368805"/>
                  </a:lnTo>
                  <a:lnTo>
                    <a:pt x="1133040" y="319532"/>
                  </a:lnTo>
                  <a:lnTo>
                    <a:pt x="1118883" y="270301"/>
                  </a:lnTo>
                  <a:lnTo>
                    <a:pt x="1104616" y="221100"/>
                  </a:lnTo>
                  <a:lnTo>
                    <a:pt x="1061630" y="73566"/>
                  </a:lnTo>
                  <a:lnTo>
                    <a:pt x="1043368" y="36079"/>
                  </a:lnTo>
                  <a:lnTo>
                    <a:pt x="1031615" y="18100"/>
                  </a:lnTo>
                  <a:lnTo>
                    <a:pt x="1020302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4"/>
            <p:cNvSpPr/>
            <p:nvPr/>
          </p:nvSpPr>
          <p:spPr>
            <a:xfrm>
              <a:off x="7321454" y="779005"/>
              <a:ext cx="936927" cy="919534"/>
            </a:xfrm>
            <a:custGeom>
              <a:avLst/>
              <a:gdLst/>
              <a:ahLst/>
              <a:cxnLst/>
              <a:rect l="l" t="t" r="r" b="b"/>
              <a:pathLst>
                <a:path w="2059940" h="2021839">
                  <a:moveTo>
                    <a:pt x="1020302" y="0"/>
                  </a:moveTo>
                  <a:lnTo>
                    <a:pt x="1007604" y="17393"/>
                  </a:lnTo>
                  <a:lnTo>
                    <a:pt x="994357" y="34630"/>
                  </a:lnTo>
                  <a:lnTo>
                    <a:pt x="982625" y="52303"/>
                  </a:lnTo>
                  <a:lnTo>
                    <a:pt x="932303" y="214505"/>
                  </a:lnTo>
                  <a:lnTo>
                    <a:pt x="918344" y="262367"/>
                  </a:lnTo>
                  <a:lnTo>
                    <a:pt x="904517" y="310265"/>
                  </a:lnTo>
                  <a:lnTo>
                    <a:pt x="890869" y="358210"/>
                  </a:lnTo>
                  <a:lnTo>
                    <a:pt x="877452" y="406215"/>
                  </a:lnTo>
                  <a:lnTo>
                    <a:pt x="864317" y="454289"/>
                  </a:lnTo>
                  <a:lnTo>
                    <a:pt x="851511" y="502442"/>
                  </a:lnTo>
                  <a:lnTo>
                    <a:pt x="839087" y="550688"/>
                  </a:lnTo>
                  <a:lnTo>
                    <a:pt x="827092" y="599037"/>
                  </a:lnTo>
                  <a:lnTo>
                    <a:pt x="812499" y="647888"/>
                  </a:lnTo>
                  <a:lnTo>
                    <a:pt x="793526" y="690617"/>
                  </a:lnTo>
                  <a:lnTo>
                    <a:pt x="769500" y="727385"/>
                  </a:lnTo>
                  <a:lnTo>
                    <a:pt x="739749" y="758353"/>
                  </a:lnTo>
                  <a:lnTo>
                    <a:pt x="703598" y="783683"/>
                  </a:lnTo>
                  <a:lnTo>
                    <a:pt x="660374" y="803534"/>
                  </a:lnTo>
                  <a:lnTo>
                    <a:pt x="609405" y="818067"/>
                  </a:lnTo>
                  <a:lnTo>
                    <a:pt x="559539" y="829347"/>
                  </a:lnTo>
                  <a:lnTo>
                    <a:pt x="509853" y="841471"/>
                  </a:lnTo>
                  <a:lnTo>
                    <a:pt x="460325" y="854329"/>
                  </a:lnTo>
                  <a:lnTo>
                    <a:pt x="410931" y="867807"/>
                  </a:lnTo>
                  <a:lnTo>
                    <a:pt x="361565" y="881820"/>
                  </a:lnTo>
                  <a:lnTo>
                    <a:pt x="67045" y="970167"/>
                  </a:lnTo>
                  <a:lnTo>
                    <a:pt x="32576" y="990132"/>
                  </a:lnTo>
                  <a:lnTo>
                    <a:pt x="16371" y="1003579"/>
                  </a:lnTo>
                  <a:lnTo>
                    <a:pt x="0" y="1016448"/>
                  </a:lnTo>
                  <a:lnTo>
                    <a:pt x="16129" y="1025875"/>
                  </a:lnTo>
                  <a:lnTo>
                    <a:pt x="32157" y="1035649"/>
                  </a:lnTo>
                  <a:lnTo>
                    <a:pt x="48457" y="1044469"/>
                  </a:lnTo>
                  <a:lnTo>
                    <a:pt x="65411" y="1051034"/>
                  </a:lnTo>
                  <a:lnTo>
                    <a:pt x="494034" y="1172884"/>
                  </a:lnTo>
                  <a:lnTo>
                    <a:pt x="637519" y="1210484"/>
                  </a:lnTo>
                  <a:lnTo>
                    <a:pt x="684039" y="1225783"/>
                  </a:lnTo>
                  <a:lnTo>
                    <a:pt x="723284" y="1246553"/>
                  </a:lnTo>
                  <a:lnTo>
                    <a:pt x="755755" y="1273149"/>
                  </a:lnTo>
                  <a:lnTo>
                    <a:pt x="781954" y="1305923"/>
                  </a:lnTo>
                  <a:lnTo>
                    <a:pt x="802380" y="1345229"/>
                  </a:lnTo>
                  <a:lnTo>
                    <a:pt x="817532" y="1391411"/>
                  </a:lnTo>
                  <a:lnTo>
                    <a:pt x="830690" y="1442336"/>
                  </a:lnTo>
                  <a:lnTo>
                    <a:pt x="844148" y="1493185"/>
                  </a:lnTo>
                  <a:lnTo>
                    <a:pt x="857877" y="1543965"/>
                  </a:lnTo>
                  <a:lnTo>
                    <a:pt x="871844" y="1594684"/>
                  </a:lnTo>
                  <a:lnTo>
                    <a:pt x="886017" y="1645349"/>
                  </a:lnTo>
                  <a:lnTo>
                    <a:pt x="900366" y="1695968"/>
                  </a:lnTo>
                  <a:lnTo>
                    <a:pt x="914858" y="1746548"/>
                  </a:lnTo>
                  <a:lnTo>
                    <a:pt x="929462" y="1797097"/>
                  </a:lnTo>
                  <a:lnTo>
                    <a:pt x="945070" y="1850783"/>
                  </a:lnTo>
                  <a:lnTo>
                    <a:pt x="973635" y="1948629"/>
                  </a:lnTo>
                  <a:lnTo>
                    <a:pt x="993181" y="1985908"/>
                  </a:lnTo>
                  <a:lnTo>
                    <a:pt x="1006047" y="2003651"/>
                  </a:lnTo>
                  <a:lnTo>
                    <a:pt x="1018397" y="2021536"/>
                  </a:lnTo>
                  <a:lnTo>
                    <a:pt x="1030300" y="2003647"/>
                  </a:lnTo>
                  <a:lnTo>
                    <a:pt x="1042428" y="1986241"/>
                  </a:lnTo>
                  <a:lnTo>
                    <a:pt x="1053390" y="1968276"/>
                  </a:lnTo>
                  <a:lnTo>
                    <a:pt x="1106506" y="1798156"/>
                  </a:lnTo>
                  <a:lnTo>
                    <a:pt x="1121501" y="1747713"/>
                  </a:lnTo>
                  <a:lnTo>
                    <a:pt x="1136378" y="1697238"/>
                  </a:lnTo>
                  <a:lnTo>
                    <a:pt x="1151087" y="1646718"/>
                  </a:lnTo>
                  <a:lnTo>
                    <a:pt x="1165581" y="1596142"/>
                  </a:lnTo>
                  <a:lnTo>
                    <a:pt x="1179807" y="1545497"/>
                  </a:lnTo>
                  <a:lnTo>
                    <a:pt x="1193719" y="1494772"/>
                  </a:lnTo>
                  <a:lnTo>
                    <a:pt x="1207266" y="1443955"/>
                  </a:lnTo>
                  <a:lnTo>
                    <a:pt x="1220400" y="1393034"/>
                  </a:lnTo>
                  <a:lnTo>
                    <a:pt x="1237336" y="1341401"/>
                  </a:lnTo>
                  <a:lnTo>
                    <a:pt x="1260705" y="1298671"/>
                  </a:lnTo>
                  <a:lnTo>
                    <a:pt x="1292096" y="1264412"/>
                  </a:lnTo>
                  <a:lnTo>
                    <a:pt x="1333096" y="1238190"/>
                  </a:lnTo>
                  <a:lnTo>
                    <a:pt x="1385295" y="1219573"/>
                  </a:lnTo>
                  <a:lnTo>
                    <a:pt x="1483387" y="1193580"/>
                  </a:lnTo>
                  <a:lnTo>
                    <a:pt x="1629913" y="1152192"/>
                  </a:lnTo>
                  <a:lnTo>
                    <a:pt x="1970461" y="1050542"/>
                  </a:lnTo>
                  <a:lnTo>
                    <a:pt x="1989123" y="1043085"/>
                  </a:lnTo>
                  <a:lnTo>
                    <a:pt x="2008764" y="1032267"/>
                  </a:lnTo>
                  <a:lnTo>
                    <a:pt x="2031500" y="1018548"/>
                  </a:lnTo>
                  <a:lnTo>
                    <a:pt x="2059453" y="1002386"/>
                  </a:lnTo>
                  <a:lnTo>
                    <a:pt x="1999978" y="978895"/>
                  </a:lnTo>
                  <a:lnTo>
                    <a:pt x="1955762" y="963288"/>
                  </a:lnTo>
                  <a:lnTo>
                    <a:pt x="1660170" y="877888"/>
                  </a:lnTo>
                  <a:lnTo>
                    <a:pt x="1561531" y="850858"/>
                  </a:lnTo>
                  <a:lnTo>
                    <a:pt x="1511973" y="838035"/>
                  </a:lnTo>
                  <a:lnTo>
                    <a:pt x="1462279" y="825825"/>
                  </a:lnTo>
                  <a:lnTo>
                    <a:pt x="1412425" y="814329"/>
                  </a:lnTo>
                  <a:lnTo>
                    <a:pt x="1359345" y="798419"/>
                  </a:lnTo>
                  <a:lnTo>
                    <a:pt x="1315335" y="776180"/>
                  </a:lnTo>
                  <a:lnTo>
                    <a:pt x="1279543" y="747225"/>
                  </a:lnTo>
                  <a:lnTo>
                    <a:pt x="1251118" y="711166"/>
                  </a:lnTo>
                  <a:lnTo>
                    <a:pt x="1229210" y="667616"/>
                  </a:lnTo>
                  <a:lnTo>
                    <a:pt x="1212965" y="616188"/>
                  </a:lnTo>
                  <a:lnTo>
                    <a:pt x="1200482" y="566538"/>
                  </a:lnTo>
                  <a:lnTo>
                    <a:pt x="1187599" y="516986"/>
                  </a:lnTo>
                  <a:lnTo>
                    <a:pt x="1174366" y="467520"/>
                  </a:lnTo>
                  <a:lnTo>
                    <a:pt x="1160829" y="418130"/>
                  </a:lnTo>
                  <a:lnTo>
                    <a:pt x="1147038" y="368805"/>
                  </a:lnTo>
                  <a:lnTo>
                    <a:pt x="1133040" y="319532"/>
                  </a:lnTo>
                  <a:lnTo>
                    <a:pt x="1118883" y="270301"/>
                  </a:lnTo>
                  <a:lnTo>
                    <a:pt x="1104616" y="221100"/>
                  </a:lnTo>
                  <a:lnTo>
                    <a:pt x="1061630" y="73566"/>
                  </a:lnTo>
                  <a:lnTo>
                    <a:pt x="1043368" y="36079"/>
                  </a:lnTo>
                  <a:lnTo>
                    <a:pt x="1031615" y="18100"/>
                  </a:lnTo>
                  <a:lnTo>
                    <a:pt x="1020302" y="0"/>
                  </a:lnTo>
                  <a:close/>
                </a:path>
              </a:pathLst>
            </a:custGeom>
            <a:solidFill>
              <a:srgbClr val="69CC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5"/>
            <p:cNvSpPr/>
            <p:nvPr/>
          </p:nvSpPr>
          <p:spPr>
            <a:xfrm>
              <a:off x="7349563" y="779004"/>
              <a:ext cx="841467" cy="91939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6"/>
            <p:cNvSpPr/>
            <p:nvPr/>
          </p:nvSpPr>
          <p:spPr>
            <a:xfrm>
              <a:off x="6890682" y="3384702"/>
              <a:ext cx="1505323" cy="1477493"/>
            </a:xfrm>
            <a:custGeom>
              <a:avLst/>
              <a:gdLst/>
              <a:ahLst/>
              <a:cxnLst/>
              <a:rect l="l" t="t" r="r" b="b"/>
              <a:pathLst>
                <a:path w="3309619" h="3248659">
                  <a:moveTo>
                    <a:pt x="1639499" y="0"/>
                  </a:moveTo>
                  <a:lnTo>
                    <a:pt x="1619100" y="27952"/>
                  </a:lnTo>
                  <a:lnTo>
                    <a:pt x="1597819" y="55644"/>
                  </a:lnTo>
                  <a:lnTo>
                    <a:pt x="1578962" y="84048"/>
                  </a:lnTo>
                  <a:lnTo>
                    <a:pt x="1507372" y="313040"/>
                  </a:lnTo>
                  <a:lnTo>
                    <a:pt x="1492803" y="362789"/>
                  </a:lnTo>
                  <a:lnTo>
                    <a:pt x="1478296" y="412555"/>
                  </a:lnTo>
                  <a:lnTo>
                    <a:pt x="1463872" y="462345"/>
                  </a:lnTo>
                  <a:lnTo>
                    <a:pt x="1449555" y="512163"/>
                  </a:lnTo>
                  <a:lnTo>
                    <a:pt x="1435365" y="562014"/>
                  </a:lnTo>
                  <a:lnTo>
                    <a:pt x="1421324" y="611902"/>
                  </a:lnTo>
                  <a:lnTo>
                    <a:pt x="1407453" y="661833"/>
                  </a:lnTo>
                  <a:lnTo>
                    <a:pt x="1393776" y="711812"/>
                  </a:lnTo>
                  <a:lnTo>
                    <a:pt x="1380312" y="761843"/>
                  </a:lnTo>
                  <a:lnTo>
                    <a:pt x="1367085" y="811931"/>
                  </a:lnTo>
                  <a:lnTo>
                    <a:pt x="1354116" y="862081"/>
                  </a:lnTo>
                  <a:lnTo>
                    <a:pt x="1341426" y="912299"/>
                  </a:lnTo>
                  <a:lnTo>
                    <a:pt x="1329038" y="962588"/>
                  </a:lnTo>
                  <a:lnTo>
                    <a:pt x="1314874" y="1013694"/>
                  </a:lnTo>
                  <a:lnTo>
                    <a:pt x="1298020" y="1060778"/>
                  </a:lnTo>
                  <a:lnTo>
                    <a:pt x="1278196" y="1103907"/>
                  </a:lnTo>
                  <a:lnTo>
                    <a:pt x="1255124" y="1143147"/>
                  </a:lnTo>
                  <a:lnTo>
                    <a:pt x="1228525" y="1178566"/>
                  </a:lnTo>
                  <a:lnTo>
                    <a:pt x="1198120" y="1210229"/>
                  </a:lnTo>
                  <a:lnTo>
                    <a:pt x="1163631" y="1238203"/>
                  </a:lnTo>
                  <a:lnTo>
                    <a:pt x="1124779" y="1262555"/>
                  </a:lnTo>
                  <a:lnTo>
                    <a:pt x="1081285" y="1283352"/>
                  </a:lnTo>
                  <a:lnTo>
                    <a:pt x="1032871" y="1300660"/>
                  </a:lnTo>
                  <a:lnTo>
                    <a:pt x="979258" y="1314546"/>
                  </a:lnTo>
                  <a:lnTo>
                    <a:pt x="930251" y="1325452"/>
                  </a:lnTo>
                  <a:lnTo>
                    <a:pt x="881358" y="1336891"/>
                  </a:lnTo>
                  <a:lnTo>
                    <a:pt x="783879" y="1361204"/>
                  </a:lnTo>
                  <a:lnTo>
                    <a:pt x="686756" y="1387156"/>
                  </a:lnTo>
                  <a:lnTo>
                    <a:pt x="541590" y="1428443"/>
                  </a:lnTo>
                  <a:lnTo>
                    <a:pt x="107724" y="1558957"/>
                  </a:lnTo>
                  <a:lnTo>
                    <a:pt x="52338" y="1591044"/>
                  </a:lnTo>
                  <a:lnTo>
                    <a:pt x="26302" y="1612651"/>
                  </a:lnTo>
                  <a:lnTo>
                    <a:pt x="0" y="1633332"/>
                  </a:lnTo>
                  <a:lnTo>
                    <a:pt x="25915" y="1648482"/>
                  </a:lnTo>
                  <a:lnTo>
                    <a:pt x="51669" y="1664187"/>
                  </a:lnTo>
                  <a:lnTo>
                    <a:pt x="77865" y="1678357"/>
                  </a:lnTo>
                  <a:lnTo>
                    <a:pt x="105106" y="1688901"/>
                  </a:lnTo>
                  <a:lnTo>
                    <a:pt x="781558" y="1881364"/>
                  </a:lnTo>
                  <a:lnTo>
                    <a:pt x="1024419" y="1945124"/>
                  </a:lnTo>
                  <a:lnTo>
                    <a:pt x="1075592" y="1960560"/>
                  </a:lnTo>
                  <a:lnTo>
                    <a:pt x="1121451" y="1979822"/>
                  </a:lnTo>
                  <a:lnTo>
                    <a:pt x="1162233" y="2003076"/>
                  </a:lnTo>
                  <a:lnTo>
                    <a:pt x="1198177" y="2030490"/>
                  </a:lnTo>
                  <a:lnTo>
                    <a:pt x="1229523" y="2062234"/>
                  </a:lnTo>
                  <a:lnTo>
                    <a:pt x="1256509" y="2098474"/>
                  </a:lnTo>
                  <a:lnTo>
                    <a:pt x="1279374" y="2139379"/>
                  </a:lnTo>
                  <a:lnTo>
                    <a:pt x="1298358" y="2185118"/>
                  </a:lnTo>
                  <a:lnTo>
                    <a:pt x="1313698" y="2235858"/>
                  </a:lnTo>
                  <a:lnTo>
                    <a:pt x="1326553" y="2285879"/>
                  </a:lnTo>
                  <a:lnTo>
                    <a:pt x="1339597" y="2335853"/>
                  </a:lnTo>
                  <a:lnTo>
                    <a:pt x="1352818" y="2385783"/>
                  </a:lnTo>
                  <a:lnTo>
                    <a:pt x="1366205" y="2435671"/>
                  </a:lnTo>
                  <a:lnTo>
                    <a:pt x="1379745" y="2485520"/>
                  </a:lnTo>
                  <a:lnTo>
                    <a:pt x="1393428" y="2535332"/>
                  </a:lnTo>
                  <a:lnTo>
                    <a:pt x="1407242" y="2585111"/>
                  </a:lnTo>
                  <a:lnTo>
                    <a:pt x="1421175" y="2634859"/>
                  </a:lnTo>
                  <a:lnTo>
                    <a:pt x="1435216" y="2684579"/>
                  </a:lnTo>
                  <a:lnTo>
                    <a:pt x="1449353" y="2734273"/>
                  </a:lnTo>
                  <a:lnTo>
                    <a:pt x="1463575" y="2783945"/>
                  </a:lnTo>
                  <a:lnTo>
                    <a:pt x="1477869" y="2833596"/>
                  </a:lnTo>
                  <a:lnTo>
                    <a:pt x="1492224" y="2883230"/>
                  </a:lnTo>
                  <a:lnTo>
                    <a:pt x="1506630" y="2932849"/>
                  </a:lnTo>
                  <a:lnTo>
                    <a:pt x="1564517" y="3131234"/>
                  </a:lnTo>
                  <a:lnTo>
                    <a:pt x="1595929" y="3191144"/>
                  </a:lnTo>
                  <a:lnTo>
                    <a:pt x="1616594" y="3219648"/>
                  </a:lnTo>
                  <a:lnTo>
                    <a:pt x="1636442" y="3248393"/>
                  </a:lnTo>
                  <a:lnTo>
                    <a:pt x="1655370" y="3219923"/>
                  </a:lnTo>
                  <a:lnTo>
                    <a:pt x="1675056" y="3191673"/>
                  </a:lnTo>
                  <a:lnTo>
                    <a:pt x="1692672" y="3162806"/>
                  </a:lnTo>
                  <a:lnTo>
                    <a:pt x="1779375" y="2884941"/>
                  </a:lnTo>
                  <a:lnTo>
                    <a:pt x="1794114" y="2835411"/>
                  </a:lnTo>
                  <a:lnTo>
                    <a:pt x="1808793" y="2785864"/>
                  </a:lnTo>
                  <a:lnTo>
                    <a:pt x="1823392" y="2736295"/>
                  </a:lnTo>
                  <a:lnTo>
                    <a:pt x="1837894" y="2686700"/>
                  </a:lnTo>
                  <a:lnTo>
                    <a:pt x="1852280" y="2637075"/>
                  </a:lnTo>
                  <a:lnTo>
                    <a:pt x="1866533" y="2587415"/>
                  </a:lnTo>
                  <a:lnTo>
                    <a:pt x="1880635" y="2537716"/>
                  </a:lnTo>
                  <a:lnTo>
                    <a:pt x="1894567" y="2487973"/>
                  </a:lnTo>
                  <a:lnTo>
                    <a:pt x="1908311" y="2438183"/>
                  </a:lnTo>
                  <a:lnTo>
                    <a:pt x="1921850" y="2388340"/>
                  </a:lnTo>
                  <a:lnTo>
                    <a:pt x="1935164" y="2338441"/>
                  </a:lnTo>
                  <a:lnTo>
                    <a:pt x="1948237" y="2288480"/>
                  </a:lnTo>
                  <a:lnTo>
                    <a:pt x="1961050" y="2238455"/>
                  </a:lnTo>
                  <a:lnTo>
                    <a:pt x="1976980" y="2184885"/>
                  </a:lnTo>
                  <a:lnTo>
                    <a:pt x="1996576" y="2137007"/>
                  </a:lnTo>
                  <a:lnTo>
                    <a:pt x="2020461" y="2094649"/>
                  </a:lnTo>
                  <a:lnTo>
                    <a:pt x="2049258" y="2057642"/>
                  </a:lnTo>
                  <a:lnTo>
                    <a:pt x="2083590" y="2025816"/>
                  </a:lnTo>
                  <a:lnTo>
                    <a:pt x="2124080" y="1999001"/>
                  </a:lnTo>
                  <a:lnTo>
                    <a:pt x="2171351" y="1977025"/>
                  </a:lnTo>
                  <a:lnTo>
                    <a:pt x="2226026" y="1959720"/>
                  </a:lnTo>
                  <a:lnTo>
                    <a:pt x="2425031" y="1906582"/>
                  </a:lnTo>
                  <a:lnTo>
                    <a:pt x="3166311" y="1688126"/>
                  </a:lnTo>
                  <a:lnTo>
                    <a:pt x="3196297" y="1676131"/>
                  </a:lnTo>
                  <a:lnTo>
                    <a:pt x="3227854" y="1658745"/>
                  </a:lnTo>
                  <a:lnTo>
                    <a:pt x="3264390" y="1636702"/>
                  </a:lnTo>
                  <a:lnTo>
                    <a:pt x="3309312" y="1610736"/>
                  </a:lnTo>
                  <a:lnTo>
                    <a:pt x="3213738" y="1572982"/>
                  </a:lnTo>
                  <a:lnTo>
                    <a:pt x="3176883" y="1558954"/>
                  </a:lnTo>
                  <a:lnTo>
                    <a:pt x="2610694" y="1394742"/>
                  </a:lnTo>
                  <a:lnTo>
                    <a:pt x="2464983" y="1355684"/>
                  </a:lnTo>
                  <a:lnTo>
                    <a:pt x="2367478" y="1331286"/>
                  </a:lnTo>
                  <a:lnTo>
                    <a:pt x="2269606" y="1308546"/>
                  </a:lnTo>
                  <a:lnTo>
                    <a:pt x="2216606" y="1294391"/>
                  </a:lnTo>
                  <a:lnTo>
                    <a:pt x="2169048" y="1276664"/>
                  </a:lnTo>
                  <a:lnTo>
                    <a:pt x="2126639" y="1255231"/>
                  </a:lnTo>
                  <a:lnTo>
                    <a:pt x="2089082" y="1229958"/>
                  </a:lnTo>
                  <a:lnTo>
                    <a:pt x="2056082" y="1200710"/>
                  </a:lnTo>
                  <a:lnTo>
                    <a:pt x="2027344" y="1167353"/>
                  </a:lnTo>
                  <a:lnTo>
                    <a:pt x="2002572" y="1129753"/>
                  </a:lnTo>
                  <a:lnTo>
                    <a:pt x="1981472" y="1087775"/>
                  </a:lnTo>
                  <a:lnTo>
                    <a:pt x="1963747" y="1041284"/>
                  </a:lnTo>
                  <a:lnTo>
                    <a:pt x="1949102" y="990147"/>
                  </a:lnTo>
                  <a:lnTo>
                    <a:pt x="1936924" y="941373"/>
                  </a:lnTo>
                  <a:lnTo>
                    <a:pt x="1924496" y="892660"/>
                  </a:lnTo>
                  <a:lnTo>
                    <a:pt x="1911834" y="844004"/>
                  </a:lnTo>
                  <a:lnTo>
                    <a:pt x="1898957" y="795401"/>
                  </a:lnTo>
                  <a:lnTo>
                    <a:pt x="1885881" y="746847"/>
                  </a:lnTo>
                  <a:lnTo>
                    <a:pt x="1872626" y="698339"/>
                  </a:lnTo>
                  <a:lnTo>
                    <a:pt x="1859208" y="649870"/>
                  </a:lnTo>
                  <a:lnTo>
                    <a:pt x="1845645" y="601438"/>
                  </a:lnTo>
                  <a:lnTo>
                    <a:pt x="1831954" y="553039"/>
                  </a:lnTo>
                  <a:lnTo>
                    <a:pt x="1818154" y="504668"/>
                  </a:lnTo>
                  <a:lnTo>
                    <a:pt x="1804262" y="456321"/>
                  </a:lnTo>
                  <a:lnTo>
                    <a:pt x="1790295" y="407993"/>
                  </a:lnTo>
                  <a:lnTo>
                    <a:pt x="1776271" y="359682"/>
                  </a:lnTo>
                  <a:lnTo>
                    <a:pt x="1705916" y="118216"/>
                  </a:lnTo>
                  <a:lnTo>
                    <a:pt x="1676579" y="57981"/>
                  </a:lnTo>
                  <a:lnTo>
                    <a:pt x="1657687" y="29092"/>
                  </a:lnTo>
                  <a:lnTo>
                    <a:pt x="1639499" y="0"/>
                  </a:lnTo>
                  <a:close/>
                </a:path>
              </a:pathLst>
            </a:custGeom>
            <a:solidFill>
              <a:srgbClr val="005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7"/>
            <p:cNvSpPr/>
            <p:nvPr/>
          </p:nvSpPr>
          <p:spPr>
            <a:xfrm>
              <a:off x="6890682" y="3384706"/>
              <a:ext cx="1505323" cy="1477493"/>
            </a:xfrm>
            <a:custGeom>
              <a:avLst/>
              <a:gdLst/>
              <a:ahLst/>
              <a:cxnLst/>
              <a:rect l="l" t="t" r="r" b="b"/>
              <a:pathLst>
                <a:path w="3309619" h="3248659">
                  <a:moveTo>
                    <a:pt x="1639495" y="0"/>
                  </a:moveTo>
                  <a:lnTo>
                    <a:pt x="1619100" y="27943"/>
                  </a:lnTo>
                  <a:lnTo>
                    <a:pt x="1597778" y="55698"/>
                  </a:lnTo>
                  <a:lnTo>
                    <a:pt x="1578962" y="84047"/>
                  </a:lnTo>
                  <a:lnTo>
                    <a:pt x="1507373" y="313036"/>
                  </a:lnTo>
                  <a:lnTo>
                    <a:pt x="1492802" y="362784"/>
                  </a:lnTo>
                  <a:lnTo>
                    <a:pt x="1478296" y="412547"/>
                  </a:lnTo>
                  <a:lnTo>
                    <a:pt x="1463872" y="462337"/>
                  </a:lnTo>
                  <a:lnTo>
                    <a:pt x="1449555" y="512155"/>
                  </a:lnTo>
                  <a:lnTo>
                    <a:pt x="1435365" y="562005"/>
                  </a:lnTo>
                  <a:lnTo>
                    <a:pt x="1421324" y="611894"/>
                  </a:lnTo>
                  <a:lnTo>
                    <a:pt x="1407453" y="661825"/>
                  </a:lnTo>
                  <a:lnTo>
                    <a:pt x="1393776" y="711803"/>
                  </a:lnTo>
                  <a:lnTo>
                    <a:pt x="1380312" y="761834"/>
                  </a:lnTo>
                  <a:lnTo>
                    <a:pt x="1367085" y="811923"/>
                  </a:lnTo>
                  <a:lnTo>
                    <a:pt x="1354116" y="862073"/>
                  </a:lnTo>
                  <a:lnTo>
                    <a:pt x="1341426" y="912290"/>
                  </a:lnTo>
                  <a:lnTo>
                    <a:pt x="1329038" y="962580"/>
                  </a:lnTo>
                  <a:lnTo>
                    <a:pt x="1314874" y="1013685"/>
                  </a:lnTo>
                  <a:lnTo>
                    <a:pt x="1298020" y="1060769"/>
                  </a:lnTo>
                  <a:lnTo>
                    <a:pt x="1278196" y="1103898"/>
                  </a:lnTo>
                  <a:lnTo>
                    <a:pt x="1255124" y="1143139"/>
                  </a:lnTo>
                  <a:lnTo>
                    <a:pt x="1228525" y="1178557"/>
                  </a:lnTo>
                  <a:lnTo>
                    <a:pt x="1198120" y="1210220"/>
                  </a:lnTo>
                  <a:lnTo>
                    <a:pt x="1163631" y="1238195"/>
                  </a:lnTo>
                  <a:lnTo>
                    <a:pt x="1124777" y="1262549"/>
                  </a:lnTo>
                  <a:lnTo>
                    <a:pt x="1081282" y="1283348"/>
                  </a:lnTo>
                  <a:lnTo>
                    <a:pt x="1032867" y="1300658"/>
                  </a:lnTo>
                  <a:lnTo>
                    <a:pt x="979253" y="1314546"/>
                  </a:lnTo>
                  <a:lnTo>
                    <a:pt x="930246" y="1325451"/>
                  </a:lnTo>
                  <a:lnTo>
                    <a:pt x="881353" y="1336888"/>
                  </a:lnTo>
                  <a:lnTo>
                    <a:pt x="783875" y="1361200"/>
                  </a:lnTo>
                  <a:lnTo>
                    <a:pt x="686752" y="1387151"/>
                  </a:lnTo>
                  <a:lnTo>
                    <a:pt x="541586" y="1428438"/>
                  </a:lnTo>
                  <a:lnTo>
                    <a:pt x="107724" y="1558949"/>
                  </a:lnTo>
                  <a:lnTo>
                    <a:pt x="52338" y="1591036"/>
                  </a:lnTo>
                  <a:lnTo>
                    <a:pt x="26302" y="1612642"/>
                  </a:lnTo>
                  <a:lnTo>
                    <a:pt x="0" y="1633324"/>
                  </a:lnTo>
                  <a:lnTo>
                    <a:pt x="25915" y="1648473"/>
                  </a:lnTo>
                  <a:lnTo>
                    <a:pt x="51669" y="1664179"/>
                  </a:lnTo>
                  <a:lnTo>
                    <a:pt x="77862" y="1678347"/>
                  </a:lnTo>
                  <a:lnTo>
                    <a:pt x="105102" y="1688890"/>
                  </a:lnTo>
                  <a:lnTo>
                    <a:pt x="782013" y="1881479"/>
                  </a:lnTo>
                  <a:lnTo>
                    <a:pt x="1024414" y="1945113"/>
                  </a:lnTo>
                  <a:lnTo>
                    <a:pt x="1075591" y="1960550"/>
                  </a:lnTo>
                  <a:lnTo>
                    <a:pt x="1121452" y="1979811"/>
                  </a:lnTo>
                  <a:lnTo>
                    <a:pt x="1162236" y="2003065"/>
                  </a:lnTo>
                  <a:lnTo>
                    <a:pt x="1198181" y="2030480"/>
                  </a:lnTo>
                  <a:lnTo>
                    <a:pt x="1229527" y="2062223"/>
                  </a:lnTo>
                  <a:lnTo>
                    <a:pt x="1256512" y="2098463"/>
                  </a:lnTo>
                  <a:lnTo>
                    <a:pt x="1279376" y="2139369"/>
                  </a:lnTo>
                  <a:lnTo>
                    <a:pt x="1298358" y="2185110"/>
                  </a:lnTo>
                  <a:lnTo>
                    <a:pt x="1313698" y="2235850"/>
                  </a:lnTo>
                  <a:lnTo>
                    <a:pt x="1326553" y="2285871"/>
                  </a:lnTo>
                  <a:lnTo>
                    <a:pt x="1339597" y="2335845"/>
                  </a:lnTo>
                  <a:lnTo>
                    <a:pt x="1352818" y="2385774"/>
                  </a:lnTo>
                  <a:lnTo>
                    <a:pt x="1366205" y="2435662"/>
                  </a:lnTo>
                  <a:lnTo>
                    <a:pt x="1379745" y="2485511"/>
                  </a:lnTo>
                  <a:lnTo>
                    <a:pt x="1393428" y="2535324"/>
                  </a:lnTo>
                  <a:lnTo>
                    <a:pt x="1407242" y="2585103"/>
                  </a:lnTo>
                  <a:lnTo>
                    <a:pt x="1421175" y="2634851"/>
                  </a:lnTo>
                  <a:lnTo>
                    <a:pt x="1435216" y="2684570"/>
                  </a:lnTo>
                  <a:lnTo>
                    <a:pt x="1449353" y="2734265"/>
                  </a:lnTo>
                  <a:lnTo>
                    <a:pt x="1463575" y="2783936"/>
                  </a:lnTo>
                  <a:lnTo>
                    <a:pt x="1477869" y="2833588"/>
                  </a:lnTo>
                  <a:lnTo>
                    <a:pt x="1492368" y="2883715"/>
                  </a:lnTo>
                  <a:lnTo>
                    <a:pt x="1521075" y="2982447"/>
                  </a:lnTo>
                  <a:lnTo>
                    <a:pt x="1564524" y="3131224"/>
                  </a:lnTo>
                  <a:lnTo>
                    <a:pt x="1595929" y="3191136"/>
                  </a:lnTo>
                  <a:lnTo>
                    <a:pt x="1616594" y="3219639"/>
                  </a:lnTo>
                  <a:lnTo>
                    <a:pt x="1636439" y="3248380"/>
                  </a:lnTo>
                  <a:lnTo>
                    <a:pt x="1655366" y="3219909"/>
                  </a:lnTo>
                  <a:lnTo>
                    <a:pt x="1675053" y="3191663"/>
                  </a:lnTo>
                  <a:lnTo>
                    <a:pt x="1692672" y="3162797"/>
                  </a:lnTo>
                  <a:lnTo>
                    <a:pt x="1779375" y="2884932"/>
                  </a:lnTo>
                  <a:lnTo>
                    <a:pt x="1794114" y="2835403"/>
                  </a:lnTo>
                  <a:lnTo>
                    <a:pt x="1808793" y="2785856"/>
                  </a:lnTo>
                  <a:lnTo>
                    <a:pt x="1823392" y="2736287"/>
                  </a:lnTo>
                  <a:lnTo>
                    <a:pt x="1837894" y="2686692"/>
                  </a:lnTo>
                  <a:lnTo>
                    <a:pt x="1852525" y="2636214"/>
                  </a:lnTo>
                  <a:lnTo>
                    <a:pt x="1866533" y="2587407"/>
                  </a:lnTo>
                  <a:lnTo>
                    <a:pt x="1880633" y="2537709"/>
                  </a:lnTo>
                  <a:lnTo>
                    <a:pt x="1894565" y="2487967"/>
                  </a:lnTo>
                  <a:lnTo>
                    <a:pt x="1908308" y="2438177"/>
                  </a:lnTo>
                  <a:lnTo>
                    <a:pt x="1921846" y="2388335"/>
                  </a:lnTo>
                  <a:lnTo>
                    <a:pt x="1935160" y="2338437"/>
                  </a:lnTo>
                  <a:lnTo>
                    <a:pt x="1948233" y="2288479"/>
                  </a:lnTo>
                  <a:lnTo>
                    <a:pt x="1961045" y="2238455"/>
                  </a:lnTo>
                  <a:lnTo>
                    <a:pt x="1976975" y="2184882"/>
                  </a:lnTo>
                  <a:lnTo>
                    <a:pt x="1996571" y="2137001"/>
                  </a:lnTo>
                  <a:lnTo>
                    <a:pt x="2020456" y="2094642"/>
                  </a:lnTo>
                  <a:lnTo>
                    <a:pt x="2049254" y="2057634"/>
                  </a:lnTo>
                  <a:lnTo>
                    <a:pt x="2083586" y="2025809"/>
                  </a:lnTo>
                  <a:lnTo>
                    <a:pt x="2124080" y="1998992"/>
                  </a:lnTo>
                  <a:lnTo>
                    <a:pt x="2171351" y="1977017"/>
                  </a:lnTo>
                  <a:lnTo>
                    <a:pt x="2226026" y="1959712"/>
                  </a:lnTo>
                  <a:lnTo>
                    <a:pt x="2425143" y="1906543"/>
                  </a:lnTo>
                  <a:lnTo>
                    <a:pt x="3166307" y="1688116"/>
                  </a:lnTo>
                  <a:lnTo>
                    <a:pt x="3196297" y="1676123"/>
                  </a:lnTo>
                  <a:lnTo>
                    <a:pt x="3227854" y="1658736"/>
                  </a:lnTo>
                  <a:lnTo>
                    <a:pt x="3264390" y="1636693"/>
                  </a:lnTo>
                  <a:lnTo>
                    <a:pt x="3309308" y="1610726"/>
                  </a:lnTo>
                  <a:lnTo>
                    <a:pt x="3213738" y="1572973"/>
                  </a:lnTo>
                  <a:lnTo>
                    <a:pt x="3176883" y="1558945"/>
                  </a:lnTo>
                  <a:lnTo>
                    <a:pt x="2610664" y="1394725"/>
                  </a:lnTo>
                  <a:lnTo>
                    <a:pt x="2464803" y="1355630"/>
                  </a:lnTo>
                  <a:lnTo>
                    <a:pt x="2367265" y="1331227"/>
                  </a:lnTo>
                  <a:lnTo>
                    <a:pt x="2269606" y="1308538"/>
                  </a:lnTo>
                  <a:lnTo>
                    <a:pt x="2216606" y="1294382"/>
                  </a:lnTo>
                  <a:lnTo>
                    <a:pt x="2169044" y="1276654"/>
                  </a:lnTo>
                  <a:lnTo>
                    <a:pt x="2126635" y="1255223"/>
                  </a:lnTo>
                  <a:lnTo>
                    <a:pt x="2089078" y="1229951"/>
                  </a:lnTo>
                  <a:lnTo>
                    <a:pt x="2056078" y="1200704"/>
                  </a:lnTo>
                  <a:lnTo>
                    <a:pt x="2027340" y="1167347"/>
                  </a:lnTo>
                  <a:lnTo>
                    <a:pt x="2002568" y="1129747"/>
                  </a:lnTo>
                  <a:lnTo>
                    <a:pt x="1981468" y="1087768"/>
                  </a:lnTo>
                  <a:lnTo>
                    <a:pt x="1963743" y="1041277"/>
                  </a:lnTo>
                  <a:lnTo>
                    <a:pt x="1949098" y="990137"/>
                  </a:lnTo>
                  <a:lnTo>
                    <a:pt x="1936922" y="941364"/>
                  </a:lnTo>
                  <a:lnTo>
                    <a:pt x="1924495" y="892652"/>
                  </a:lnTo>
                  <a:lnTo>
                    <a:pt x="1911834" y="843997"/>
                  </a:lnTo>
                  <a:lnTo>
                    <a:pt x="1898957" y="795393"/>
                  </a:lnTo>
                  <a:lnTo>
                    <a:pt x="1885881" y="746839"/>
                  </a:lnTo>
                  <a:lnTo>
                    <a:pt x="1872626" y="698330"/>
                  </a:lnTo>
                  <a:lnTo>
                    <a:pt x="1859208" y="649862"/>
                  </a:lnTo>
                  <a:lnTo>
                    <a:pt x="1845645" y="601430"/>
                  </a:lnTo>
                  <a:lnTo>
                    <a:pt x="1831954" y="553031"/>
                  </a:lnTo>
                  <a:lnTo>
                    <a:pt x="1818154" y="504659"/>
                  </a:lnTo>
                  <a:lnTo>
                    <a:pt x="1804262" y="456312"/>
                  </a:lnTo>
                  <a:lnTo>
                    <a:pt x="1790295" y="407985"/>
                  </a:lnTo>
                  <a:lnTo>
                    <a:pt x="1775061" y="355517"/>
                  </a:lnTo>
                  <a:lnTo>
                    <a:pt x="1705912" y="118216"/>
                  </a:lnTo>
                  <a:lnTo>
                    <a:pt x="1676579" y="57973"/>
                  </a:lnTo>
                  <a:lnTo>
                    <a:pt x="1657684" y="29086"/>
                  </a:lnTo>
                  <a:lnTo>
                    <a:pt x="1639495" y="0"/>
                  </a:lnTo>
                  <a:close/>
                </a:path>
              </a:pathLst>
            </a:custGeom>
            <a:solidFill>
              <a:srgbClr val="005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8"/>
            <p:cNvSpPr/>
            <p:nvPr/>
          </p:nvSpPr>
          <p:spPr>
            <a:xfrm>
              <a:off x="6890682" y="3384706"/>
              <a:ext cx="1505323" cy="1477493"/>
            </a:xfrm>
            <a:custGeom>
              <a:avLst/>
              <a:gdLst/>
              <a:ahLst/>
              <a:cxnLst/>
              <a:rect l="l" t="t" r="r" b="b"/>
              <a:pathLst>
                <a:path w="3309619" h="3248659">
                  <a:moveTo>
                    <a:pt x="1639495" y="0"/>
                  </a:moveTo>
                  <a:lnTo>
                    <a:pt x="1619100" y="27943"/>
                  </a:lnTo>
                  <a:lnTo>
                    <a:pt x="1597778" y="55698"/>
                  </a:lnTo>
                  <a:lnTo>
                    <a:pt x="1578962" y="84047"/>
                  </a:lnTo>
                  <a:lnTo>
                    <a:pt x="1507373" y="313036"/>
                  </a:lnTo>
                  <a:lnTo>
                    <a:pt x="1492802" y="362784"/>
                  </a:lnTo>
                  <a:lnTo>
                    <a:pt x="1478296" y="412547"/>
                  </a:lnTo>
                  <a:lnTo>
                    <a:pt x="1463872" y="462337"/>
                  </a:lnTo>
                  <a:lnTo>
                    <a:pt x="1449555" y="512155"/>
                  </a:lnTo>
                  <a:lnTo>
                    <a:pt x="1435365" y="562005"/>
                  </a:lnTo>
                  <a:lnTo>
                    <a:pt x="1421324" y="611894"/>
                  </a:lnTo>
                  <a:lnTo>
                    <a:pt x="1407453" y="661825"/>
                  </a:lnTo>
                  <a:lnTo>
                    <a:pt x="1393776" y="711803"/>
                  </a:lnTo>
                  <a:lnTo>
                    <a:pt x="1380312" y="761834"/>
                  </a:lnTo>
                  <a:lnTo>
                    <a:pt x="1367085" y="811923"/>
                  </a:lnTo>
                  <a:lnTo>
                    <a:pt x="1354116" y="862073"/>
                  </a:lnTo>
                  <a:lnTo>
                    <a:pt x="1341426" y="912290"/>
                  </a:lnTo>
                  <a:lnTo>
                    <a:pt x="1329038" y="962580"/>
                  </a:lnTo>
                  <a:lnTo>
                    <a:pt x="1314874" y="1013685"/>
                  </a:lnTo>
                  <a:lnTo>
                    <a:pt x="1298020" y="1060769"/>
                  </a:lnTo>
                  <a:lnTo>
                    <a:pt x="1278196" y="1103898"/>
                  </a:lnTo>
                  <a:lnTo>
                    <a:pt x="1255124" y="1143139"/>
                  </a:lnTo>
                  <a:lnTo>
                    <a:pt x="1228525" y="1178557"/>
                  </a:lnTo>
                  <a:lnTo>
                    <a:pt x="1198120" y="1210220"/>
                  </a:lnTo>
                  <a:lnTo>
                    <a:pt x="1163631" y="1238195"/>
                  </a:lnTo>
                  <a:lnTo>
                    <a:pt x="1124777" y="1262549"/>
                  </a:lnTo>
                  <a:lnTo>
                    <a:pt x="1081282" y="1283348"/>
                  </a:lnTo>
                  <a:lnTo>
                    <a:pt x="1032867" y="1300658"/>
                  </a:lnTo>
                  <a:lnTo>
                    <a:pt x="979253" y="1314546"/>
                  </a:lnTo>
                  <a:lnTo>
                    <a:pt x="930246" y="1325451"/>
                  </a:lnTo>
                  <a:lnTo>
                    <a:pt x="881353" y="1336888"/>
                  </a:lnTo>
                  <a:lnTo>
                    <a:pt x="783875" y="1361200"/>
                  </a:lnTo>
                  <a:lnTo>
                    <a:pt x="686752" y="1387151"/>
                  </a:lnTo>
                  <a:lnTo>
                    <a:pt x="541586" y="1428438"/>
                  </a:lnTo>
                  <a:lnTo>
                    <a:pt x="107724" y="1558949"/>
                  </a:lnTo>
                  <a:lnTo>
                    <a:pt x="52338" y="1591036"/>
                  </a:lnTo>
                  <a:lnTo>
                    <a:pt x="26302" y="1612642"/>
                  </a:lnTo>
                  <a:lnTo>
                    <a:pt x="0" y="1633324"/>
                  </a:lnTo>
                  <a:lnTo>
                    <a:pt x="25915" y="1648473"/>
                  </a:lnTo>
                  <a:lnTo>
                    <a:pt x="51669" y="1664179"/>
                  </a:lnTo>
                  <a:lnTo>
                    <a:pt x="77862" y="1678347"/>
                  </a:lnTo>
                  <a:lnTo>
                    <a:pt x="105102" y="1688890"/>
                  </a:lnTo>
                  <a:lnTo>
                    <a:pt x="782013" y="1881479"/>
                  </a:lnTo>
                  <a:lnTo>
                    <a:pt x="1024414" y="1945113"/>
                  </a:lnTo>
                  <a:lnTo>
                    <a:pt x="1075591" y="1960550"/>
                  </a:lnTo>
                  <a:lnTo>
                    <a:pt x="1121452" y="1979811"/>
                  </a:lnTo>
                  <a:lnTo>
                    <a:pt x="1162236" y="2003065"/>
                  </a:lnTo>
                  <a:lnTo>
                    <a:pt x="1198181" y="2030480"/>
                  </a:lnTo>
                  <a:lnTo>
                    <a:pt x="1229527" y="2062223"/>
                  </a:lnTo>
                  <a:lnTo>
                    <a:pt x="1256512" y="2098463"/>
                  </a:lnTo>
                  <a:lnTo>
                    <a:pt x="1279376" y="2139369"/>
                  </a:lnTo>
                  <a:lnTo>
                    <a:pt x="1298358" y="2185110"/>
                  </a:lnTo>
                  <a:lnTo>
                    <a:pt x="1313698" y="2235850"/>
                  </a:lnTo>
                  <a:lnTo>
                    <a:pt x="1326553" y="2285871"/>
                  </a:lnTo>
                  <a:lnTo>
                    <a:pt x="1339597" y="2335845"/>
                  </a:lnTo>
                  <a:lnTo>
                    <a:pt x="1352818" y="2385774"/>
                  </a:lnTo>
                  <a:lnTo>
                    <a:pt x="1366205" y="2435662"/>
                  </a:lnTo>
                  <a:lnTo>
                    <a:pt x="1379745" y="2485511"/>
                  </a:lnTo>
                  <a:lnTo>
                    <a:pt x="1393428" y="2535324"/>
                  </a:lnTo>
                  <a:lnTo>
                    <a:pt x="1407242" y="2585103"/>
                  </a:lnTo>
                  <a:lnTo>
                    <a:pt x="1421175" y="2634851"/>
                  </a:lnTo>
                  <a:lnTo>
                    <a:pt x="1435216" y="2684570"/>
                  </a:lnTo>
                  <a:lnTo>
                    <a:pt x="1449353" y="2734265"/>
                  </a:lnTo>
                  <a:lnTo>
                    <a:pt x="1463575" y="2783936"/>
                  </a:lnTo>
                  <a:lnTo>
                    <a:pt x="1477869" y="2833588"/>
                  </a:lnTo>
                  <a:lnTo>
                    <a:pt x="1492368" y="2883715"/>
                  </a:lnTo>
                  <a:lnTo>
                    <a:pt x="1521075" y="2982447"/>
                  </a:lnTo>
                  <a:lnTo>
                    <a:pt x="1564524" y="3131224"/>
                  </a:lnTo>
                  <a:lnTo>
                    <a:pt x="1595929" y="3191136"/>
                  </a:lnTo>
                  <a:lnTo>
                    <a:pt x="1616594" y="3219639"/>
                  </a:lnTo>
                  <a:lnTo>
                    <a:pt x="1636439" y="3248380"/>
                  </a:lnTo>
                  <a:lnTo>
                    <a:pt x="1655366" y="3219909"/>
                  </a:lnTo>
                  <a:lnTo>
                    <a:pt x="1675053" y="3191663"/>
                  </a:lnTo>
                  <a:lnTo>
                    <a:pt x="1692672" y="3162797"/>
                  </a:lnTo>
                  <a:lnTo>
                    <a:pt x="1779375" y="2884932"/>
                  </a:lnTo>
                  <a:lnTo>
                    <a:pt x="1794114" y="2835403"/>
                  </a:lnTo>
                  <a:lnTo>
                    <a:pt x="1808793" y="2785856"/>
                  </a:lnTo>
                  <a:lnTo>
                    <a:pt x="1823392" y="2736287"/>
                  </a:lnTo>
                  <a:lnTo>
                    <a:pt x="1837894" y="2686692"/>
                  </a:lnTo>
                  <a:lnTo>
                    <a:pt x="1852525" y="2636214"/>
                  </a:lnTo>
                  <a:lnTo>
                    <a:pt x="1866533" y="2587407"/>
                  </a:lnTo>
                  <a:lnTo>
                    <a:pt x="1880633" y="2537709"/>
                  </a:lnTo>
                  <a:lnTo>
                    <a:pt x="1894565" y="2487967"/>
                  </a:lnTo>
                  <a:lnTo>
                    <a:pt x="1908308" y="2438177"/>
                  </a:lnTo>
                  <a:lnTo>
                    <a:pt x="1921846" y="2388335"/>
                  </a:lnTo>
                  <a:lnTo>
                    <a:pt x="1935160" y="2338437"/>
                  </a:lnTo>
                  <a:lnTo>
                    <a:pt x="1948233" y="2288479"/>
                  </a:lnTo>
                  <a:lnTo>
                    <a:pt x="1961045" y="2238455"/>
                  </a:lnTo>
                  <a:lnTo>
                    <a:pt x="1976975" y="2184882"/>
                  </a:lnTo>
                  <a:lnTo>
                    <a:pt x="1996571" y="2137001"/>
                  </a:lnTo>
                  <a:lnTo>
                    <a:pt x="2020456" y="2094642"/>
                  </a:lnTo>
                  <a:lnTo>
                    <a:pt x="2049254" y="2057634"/>
                  </a:lnTo>
                  <a:lnTo>
                    <a:pt x="2083586" y="2025809"/>
                  </a:lnTo>
                  <a:lnTo>
                    <a:pt x="2124080" y="1998992"/>
                  </a:lnTo>
                  <a:lnTo>
                    <a:pt x="2171351" y="1977017"/>
                  </a:lnTo>
                  <a:lnTo>
                    <a:pt x="2226026" y="1959712"/>
                  </a:lnTo>
                  <a:lnTo>
                    <a:pt x="2425143" y="1906543"/>
                  </a:lnTo>
                  <a:lnTo>
                    <a:pt x="3166307" y="1688116"/>
                  </a:lnTo>
                  <a:lnTo>
                    <a:pt x="3196297" y="1676123"/>
                  </a:lnTo>
                  <a:lnTo>
                    <a:pt x="3227854" y="1658736"/>
                  </a:lnTo>
                  <a:lnTo>
                    <a:pt x="3264390" y="1636693"/>
                  </a:lnTo>
                  <a:lnTo>
                    <a:pt x="3309308" y="1610726"/>
                  </a:lnTo>
                  <a:lnTo>
                    <a:pt x="3213738" y="1572973"/>
                  </a:lnTo>
                  <a:lnTo>
                    <a:pt x="3176883" y="1558945"/>
                  </a:lnTo>
                  <a:lnTo>
                    <a:pt x="2610664" y="1394725"/>
                  </a:lnTo>
                  <a:lnTo>
                    <a:pt x="2464803" y="1355630"/>
                  </a:lnTo>
                  <a:lnTo>
                    <a:pt x="2367265" y="1331227"/>
                  </a:lnTo>
                  <a:lnTo>
                    <a:pt x="2269606" y="1308538"/>
                  </a:lnTo>
                  <a:lnTo>
                    <a:pt x="2216606" y="1294382"/>
                  </a:lnTo>
                  <a:lnTo>
                    <a:pt x="2169044" y="1276654"/>
                  </a:lnTo>
                  <a:lnTo>
                    <a:pt x="2126635" y="1255223"/>
                  </a:lnTo>
                  <a:lnTo>
                    <a:pt x="2089078" y="1229951"/>
                  </a:lnTo>
                  <a:lnTo>
                    <a:pt x="2056078" y="1200704"/>
                  </a:lnTo>
                  <a:lnTo>
                    <a:pt x="2027340" y="1167347"/>
                  </a:lnTo>
                  <a:lnTo>
                    <a:pt x="2002568" y="1129747"/>
                  </a:lnTo>
                  <a:lnTo>
                    <a:pt x="1981468" y="1087768"/>
                  </a:lnTo>
                  <a:lnTo>
                    <a:pt x="1963743" y="1041277"/>
                  </a:lnTo>
                  <a:lnTo>
                    <a:pt x="1949098" y="990137"/>
                  </a:lnTo>
                  <a:lnTo>
                    <a:pt x="1936922" y="941364"/>
                  </a:lnTo>
                  <a:lnTo>
                    <a:pt x="1924495" y="892652"/>
                  </a:lnTo>
                  <a:lnTo>
                    <a:pt x="1911834" y="843997"/>
                  </a:lnTo>
                  <a:lnTo>
                    <a:pt x="1898957" y="795393"/>
                  </a:lnTo>
                  <a:lnTo>
                    <a:pt x="1885881" y="746839"/>
                  </a:lnTo>
                  <a:lnTo>
                    <a:pt x="1872626" y="698330"/>
                  </a:lnTo>
                  <a:lnTo>
                    <a:pt x="1859208" y="649862"/>
                  </a:lnTo>
                  <a:lnTo>
                    <a:pt x="1845645" y="601430"/>
                  </a:lnTo>
                  <a:lnTo>
                    <a:pt x="1831954" y="553031"/>
                  </a:lnTo>
                  <a:lnTo>
                    <a:pt x="1818154" y="504659"/>
                  </a:lnTo>
                  <a:lnTo>
                    <a:pt x="1804262" y="456312"/>
                  </a:lnTo>
                  <a:lnTo>
                    <a:pt x="1790295" y="407985"/>
                  </a:lnTo>
                  <a:lnTo>
                    <a:pt x="1775061" y="355517"/>
                  </a:lnTo>
                  <a:lnTo>
                    <a:pt x="1705912" y="118216"/>
                  </a:lnTo>
                  <a:lnTo>
                    <a:pt x="1676579" y="57973"/>
                  </a:lnTo>
                  <a:lnTo>
                    <a:pt x="1657684" y="29086"/>
                  </a:lnTo>
                  <a:lnTo>
                    <a:pt x="1639495" y="0"/>
                  </a:lnTo>
                  <a:close/>
                </a:path>
              </a:pathLst>
            </a:custGeom>
            <a:solidFill>
              <a:srgbClr val="005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9"/>
            <p:cNvSpPr/>
            <p:nvPr/>
          </p:nvSpPr>
          <p:spPr>
            <a:xfrm>
              <a:off x="6935850" y="3384705"/>
              <a:ext cx="1352145" cy="147736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0"/>
            <p:cNvSpPr/>
            <p:nvPr/>
          </p:nvSpPr>
          <p:spPr>
            <a:xfrm>
              <a:off x="5409083" y="4142187"/>
              <a:ext cx="829776" cy="829718"/>
            </a:xfrm>
            <a:custGeom>
              <a:avLst/>
              <a:gdLst/>
              <a:ahLst/>
              <a:cxnLst/>
              <a:rect l="l" t="t" r="r" b="b"/>
              <a:pathLst>
                <a:path w="1824355" h="1824354">
                  <a:moveTo>
                    <a:pt x="912087" y="0"/>
                  </a:moveTo>
                  <a:lnTo>
                    <a:pt x="0" y="912087"/>
                  </a:lnTo>
                  <a:lnTo>
                    <a:pt x="912087" y="1824174"/>
                  </a:lnTo>
                  <a:lnTo>
                    <a:pt x="1824174" y="912087"/>
                  </a:lnTo>
                  <a:lnTo>
                    <a:pt x="912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5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00364" y="142858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7" dirty="0" smtClean="0">
                <a:solidFill>
                  <a:srgbClr val="005DA4"/>
                </a:solidFill>
                <a:cs typeface="TT Norms"/>
              </a:rPr>
              <a:t>Библиотечное обслуживание детей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65900" y="1135010"/>
            <a:ext cx="3076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cs typeface="Arial" pitchFamily="34" charset="0"/>
              </a:rPr>
              <a:t>Средняя читаемость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1563638"/>
          <a:ext cx="4214842" cy="1295527"/>
        </p:xfrm>
        <a:graphic>
          <a:graphicData uri="http://schemas.openxmlformats.org/drawingml/2006/table">
            <a:tbl>
              <a:tblPr/>
              <a:tblGrid>
                <a:gridCol w="1857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8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+mn-cs"/>
                        </a:rPr>
                        <a:t>2021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+mn-cs"/>
                        </a:rPr>
                        <a:t>Средняя читаемость по России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+mn-cs"/>
                        </a:rPr>
                        <a:t>Норматив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9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n-lt"/>
                          <a:cs typeface="Arial" pitchFamily="34" charset="0"/>
                        </a:rPr>
                        <a:t>19,76 (+1,89)</a:t>
                      </a:r>
                      <a:endParaRPr lang="ru-RU" sz="2200" b="1" kern="1200" dirty="0">
                        <a:solidFill>
                          <a:srgbClr val="A5002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20-22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932040" y="3291830"/>
            <a:ext cx="385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cs typeface="Arial" pitchFamily="34" charset="0"/>
              </a:rPr>
              <a:t>Средняя посещаемость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716017" y="3731761"/>
          <a:ext cx="4073676" cy="1216253"/>
        </p:xfrm>
        <a:graphic>
          <a:graphicData uri="http://schemas.openxmlformats.org/drawingml/2006/table">
            <a:tbl>
              <a:tblPr/>
              <a:tblGrid>
                <a:gridCol w="15451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44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40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3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+mn-cs"/>
                        </a:rPr>
                        <a:t>20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+mn-cs"/>
                        </a:rPr>
                        <a:t>21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+mn-cs"/>
                        </a:rPr>
                        <a:t>Средняя посещаемость по России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+mn-cs"/>
                        </a:rPr>
                        <a:t>Норматив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1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n-lt"/>
                          <a:cs typeface="Arial" pitchFamily="34" charset="0"/>
                        </a:rPr>
                        <a:t>8,39 (+1,59)</a:t>
                      </a:r>
                      <a:endParaRPr lang="ru-RU" sz="2200" b="1" kern="1200" dirty="0">
                        <a:solidFill>
                          <a:srgbClr val="A5002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7-8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8-10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3553" name="Picture 1" descr="C:\Users\user\Desktop\для отчета 2021\для презентации к к докладу\фото для сборника и доклада\лето\Вознесенский район.jpg"/>
          <p:cNvPicPr>
            <a:picLocks noChangeAspect="1" noChangeArrowheads="1"/>
          </p:cNvPicPr>
          <p:nvPr/>
        </p:nvPicPr>
        <p:blipFill>
          <a:blip r:embed="rId4" cstate="print"/>
          <a:srcRect t="14685" b="10579"/>
          <a:stretch>
            <a:fillRect/>
          </a:stretch>
        </p:blipFill>
        <p:spPr bwMode="auto">
          <a:xfrm>
            <a:off x="4788024" y="1131590"/>
            <a:ext cx="1668265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5" name="Picture 3" descr="C:\Users\user\Desktop\для отчета 2021\для презентации к к докладу\фото для сборника и доклада\Библионочи\Ветлуга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075806"/>
            <a:ext cx="3353396" cy="1885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77" name="Picture 1" descr="C:\Users\user\Desktop\для отчета 2021\для презентации к к докладу\фото для сборника и доклада\лето\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32164" y="1131590"/>
            <a:ext cx="2302816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142858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7" dirty="0" smtClean="0">
                <a:solidFill>
                  <a:srgbClr val="005DA4"/>
                </a:solidFill>
                <a:cs typeface="TT Norms"/>
              </a:rPr>
              <a:t>Охват библиотечными услугами</a:t>
            </a:r>
          </a:p>
        </p:txBody>
      </p:sp>
      <p:pic>
        <p:nvPicPr>
          <p:cNvPr id="3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4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graphicFrame>
        <p:nvGraphicFramePr>
          <p:cNvPr id="10" name="Диаграмма 9"/>
          <p:cNvGraphicFramePr/>
          <p:nvPr/>
        </p:nvGraphicFramePr>
        <p:xfrm>
          <a:off x="467544" y="1203598"/>
          <a:ext cx="6336704" cy="358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6190344" y="3286131"/>
            <a:ext cx="2953656" cy="1857369"/>
            <a:chOff x="142844" y="2290885"/>
            <a:chExt cx="2953656" cy="156440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42844" y="2357436"/>
              <a:ext cx="2916988" cy="14384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808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17" name="Rectangle 1"/>
            <p:cNvSpPr>
              <a:spLocks noChangeArrowheads="1"/>
            </p:cNvSpPr>
            <p:nvPr/>
          </p:nvSpPr>
          <p:spPr bwMode="auto">
            <a:xfrm>
              <a:off x="179512" y="2290885"/>
              <a:ext cx="2916988" cy="1564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ts val="600"/>
                </a:spcBef>
                <a:spcAft>
                  <a:spcPct val="0"/>
                </a:spcAft>
              </a:pPr>
              <a:r>
                <a:rPr lang="ru-RU" sz="1600" dirty="0" smtClean="0">
                  <a:ea typeface="Times New Roman" pitchFamily="18" charset="0"/>
                  <a:cs typeface="Arial" pitchFamily="34" charset="0"/>
                </a:rPr>
                <a:t>Средние показатели по России,  рекомендуемые </a:t>
              </a:r>
              <a:r>
                <a:rPr lang="ru-RU" sz="1600" dirty="0" smtClean="0">
                  <a:ea typeface="Calibri"/>
                  <a:cs typeface="Times New Roman"/>
                </a:rPr>
                <a:t>Секцией детских библиотек РБА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: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в городе – не менее 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35-40%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, 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на селе – 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50-60%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6012160" y="1779662"/>
            <a:ext cx="2500330" cy="571504"/>
          </a:xfrm>
          <a:prstGeom prst="rect">
            <a:avLst/>
          </a:prstGeom>
          <a:solidFill>
            <a:schemeClr val="bg1"/>
          </a:solidFill>
          <a:ln w="12700">
            <a:solidFill>
              <a:srgbClr val="0080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00364" y="142858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7" dirty="0" smtClean="0">
                <a:solidFill>
                  <a:srgbClr val="005DA4"/>
                </a:solidFill>
                <a:cs typeface="TT Norms"/>
              </a:rPr>
              <a:t>Фонды</a:t>
            </a:r>
          </a:p>
        </p:txBody>
      </p:sp>
      <p:pic>
        <p:nvPicPr>
          <p:cNvPr id="6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7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pic>
        <p:nvPicPr>
          <p:cNvPr id="8193" name="Picture 1" descr="F:\отчет за 2021\Без имени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214428"/>
            <a:ext cx="3086854" cy="292895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86050" y="1357304"/>
            <a:ext cx="1885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3 116,25 тыс.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1857370"/>
            <a:ext cx="1574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61,95 тыс.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85866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5696"/>
                </a:solidFill>
              </a:rPr>
              <a:t>Совокупный фонд детских библиотек</a:t>
            </a:r>
            <a:endParaRPr lang="ru-RU" dirty="0">
              <a:solidFill>
                <a:srgbClr val="00569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2000246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5696"/>
                </a:solidFill>
              </a:rPr>
              <a:t>Поступило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1779662"/>
            <a:ext cx="2571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+</a:t>
            </a:r>
            <a:r>
              <a:rPr lang="ru-RU" sz="1600" dirty="0" smtClean="0"/>
              <a:t> 7929 экз. </a:t>
            </a:r>
            <a:r>
              <a:rPr lang="ru-RU" sz="1400" dirty="0" smtClean="0"/>
              <a:t>к 2020 г</a:t>
            </a:r>
            <a:r>
              <a:rPr lang="ru-RU" sz="1200" dirty="0" smtClean="0"/>
              <a:t>.</a:t>
            </a:r>
          </a:p>
          <a:p>
            <a:r>
              <a:rPr lang="ru-RU" sz="1400" dirty="0" smtClean="0"/>
              <a:t>в 3,7 раза меньше норматива</a:t>
            </a:r>
            <a:endParaRPr lang="ru-RU" sz="1400" dirty="0"/>
          </a:p>
        </p:txBody>
      </p:sp>
      <p:pic>
        <p:nvPicPr>
          <p:cNvPr id="13" name="Picture 12" descr="http://moziru.com/images/book-clipart-one-book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2643188"/>
            <a:ext cx="860258" cy="455332"/>
          </a:xfrm>
          <a:prstGeom prst="rect">
            <a:avLst/>
          </a:prstGeom>
          <a:noFill/>
        </p:spPr>
      </p:pic>
      <p:cxnSp>
        <p:nvCxnSpPr>
          <p:cNvPr id="24" name="Прямая со стрелкой 23"/>
          <p:cNvCxnSpPr/>
          <p:nvPr/>
        </p:nvCxnSpPr>
        <p:spPr>
          <a:xfrm>
            <a:off x="2071670" y="2143122"/>
            <a:ext cx="428628" cy="158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071670" y="1571618"/>
            <a:ext cx="428628" cy="158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580112" y="2067694"/>
            <a:ext cx="428628" cy="158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2714612" y="2428874"/>
            <a:ext cx="1661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145,38 тыс.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1472" y="250031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5696"/>
                </a:solidFill>
              </a:rPr>
              <a:t>Выбыло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2571736" y="3571882"/>
          <a:ext cx="2944918" cy="578814"/>
        </p:xfrm>
        <a:graphic>
          <a:graphicData uri="http://schemas.openxmlformats.org/drawingml/2006/table">
            <a:tbl>
              <a:tblPr/>
              <a:tblGrid>
                <a:gridCol w="16612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36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7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+mn-cs"/>
                        </a:rPr>
                        <a:t>2021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+mn-cs"/>
                        </a:rPr>
                        <a:t>Норматив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3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A50021"/>
                          </a:solidFill>
                          <a:latin typeface="+mn-lt"/>
                          <a:cs typeface="Arial" pitchFamily="34" charset="0"/>
                        </a:rPr>
                        <a:t>9,6 (- 1,44)</a:t>
                      </a:r>
                      <a:endParaRPr lang="ru-RU" sz="1600" b="1" kern="1200" dirty="0">
                        <a:solidFill>
                          <a:srgbClr val="A5002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12-15</a:t>
                      </a:r>
                      <a:endParaRPr lang="ru-RU" sz="1600" b="1" kern="1200" dirty="0">
                        <a:solidFill>
                          <a:srgbClr val="A5002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0" y="3571882"/>
            <a:ext cx="2373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5696"/>
                </a:solidFill>
              </a:rPr>
              <a:t>Книгообеспеченность</a:t>
            </a:r>
            <a:endParaRPr lang="ru-RU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000232" y="2714626"/>
            <a:ext cx="428628" cy="158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857356" y="4000510"/>
            <a:ext cx="428628" cy="158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1" name="Picture 3" descr="C:\Users\user\Desktop\для отчета 2021\fe23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357568"/>
            <a:ext cx="298925" cy="493226"/>
          </a:xfrm>
          <a:prstGeom prst="rect">
            <a:avLst/>
          </a:prstGeom>
          <a:noFill/>
        </p:spPr>
      </p:pic>
      <p:pic>
        <p:nvPicPr>
          <p:cNvPr id="35" name="Picture 3" descr="C:\Users\user\Desktop\для отчета 2021\fe23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2860922"/>
            <a:ext cx="298925" cy="493226"/>
          </a:xfrm>
          <a:prstGeom prst="rect">
            <a:avLst/>
          </a:prstGeom>
          <a:noFill/>
        </p:spPr>
      </p:pic>
      <p:pic>
        <p:nvPicPr>
          <p:cNvPr id="38" name="Picture 3" descr="C:\Users\user\Desktop\для отчета 2021\fe23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715272" y="3000378"/>
            <a:ext cx="298925" cy="493226"/>
          </a:xfrm>
          <a:prstGeom prst="rect">
            <a:avLst/>
          </a:prstGeom>
          <a:noFill/>
        </p:spPr>
      </p:pic>
      <p:pic>
        <p:nvPicPr>
          <p:cNvPr id="39" name="Picture 3" descr="C:\Users\user\Desktop\для отчета 2021\fe23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1502" y="3148954"/>
            <a:ext cx="298925" cy="493226"/>
          </a:xfrm>
          <a:prstGeom prst="rect">
            <a:avLst/>
          </a:prstGeom>
          <a:noFill/>
        </p:spPr>
      </p:pic>
      <p:pic>
        <p:nvPicPr>
          <p:cNvPr id="40" name="Picture 3" descr="C:\Users\user\Desktop\для отчета 2021\fe23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69414" y="2572890"/>
            <a:ext cx="298925" cy="493226"/>
          </a:xfrm>
          <a:prstGeom prst="rect">
            <a:avLst/>
          </a:prstGeom>
          <a:noFill/>
        </p:spPr>
      </p:pic>
      <p:pic>
        <p:nvPicPr>
          <p:cNvPr id="41" name="Picture 3" descr="C:\Users\user\Desktop\для отчета 2021\fe23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3071816"/>
            <a:ext cx="298925" cy="493226"/>
          </a:xfrm>
          <a:prstGeom prst="rect">
            <a:avLst/>
          </a:prstGeom>
          <a:noFill/>
        </p:spPr>
      </p:pic>
      <p:pic>
        <p:nvPicPr>
          <p:cNvPr id="42" name="Picture 3" descr="C:\Users\user\Desktop\для отчета 2021\fe23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001024" y="2714626"/>
            <a:ext cx="298925" cy="493226"/>
          </a:xfrm>
          <a:prstGeom prst="rect">
            <a:avLst/>
          </a:prstGeom>
          <a:noFill/>
        </p:spPr>
      </p:pic>
      <p:pic>
        <p:nvPicPr>
          <p:cNvPr id="43" name="Picture 3" descr="C:\Users\user\Desktop\для отчета 2021\fe23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358214" y="3000378"/>
            <a:ext cx="298925" cy="493226"/>
          </a:xfrm>
          <a:prstGeom prst="rect">
            <a:avLst/>
          </a:prstGeom>
          <a:noFill/>
        </p:spPr>
      </p:pic>
      <p:pic>
        <p:nvPicPr>
          <p:cNvPr id="44" name="Picture 3" descr="C:\Users\user\Desktop\для отчета 2021\fe23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001024" y="3286130"/>
            <a:ext cx="298925" cy="493226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857224" y="4429138"/>
            <a:ext cx="306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Отрицательная динамика объема фонда  </a:t>
            </a:r>
            <a:r>
              <a:rPr lang="ru-RU" sz="1400" dirty="0" smtClean="0"/>
              <a:t>у 50,4% детских библиотек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04048" y="4227934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/>
              <a:t> Изношенность фондов </a:t>
            </a:r>
          </a:p>
          <a:p>
            <a:r>
              <a:rPr lang="ru-RU" sz="1400" dirty="0" smtClean="0"/>
              <a:t>80% - </a:t>
            </a:r>
            <a:r>
              <a:rPr lang="ru-RU" sz="1400" dirty="0" err="1" smtClean="0"/>
              <a:t>г.о</a:t>
            </a:r>
            <a:r>
              <a:rPr lang="ru-RU" sz="1400" dirty="0" smtClean="0"/>
              <a:t>. Первомайский</a:t>
            </a:r>
            <a:r>
              <a:rPr lang="ru-RU" sz="1400" dirty="0" smtClean="0"/>
              <a:t>, </a:t>
            </a:r>
            <a:r>
              <a:rPr lang="ru-RU" sz="1400" dirty="0" err="1" smtClean="0"/>
              <a:t>Варнавинский</a:t>
            </a:r>
            <a:r>
              <a:rPr lang="ru-RU" sz="1400" dirty="0" smtClean="0"/>
              <a:t>, </a:t>
            </a:r>
            <a:r>
              <a:rPr lang="ru-RU" sz="1400" dirty="0" smtClean="0"/>
              <a:t>Сосновский районы </a:t>
            </a:r>
            <a:endParaRPr lang="ru-RU" sz="1400" dirty="0" smtClean="0"/>
          </a:p>
          <a:p>
            <a:r>
              <a:rPr lang="ru-RU" sz="1400" dirty="0" smtClean="0"/>
              <a:t>97% - </a:t>
            </a:r>
            <a:r>
              <a:rPr lang="ru-RU" sz="1400" dirty="0" err="1" smtClean="0"/>
              <a:t>Дальнеконстантиновский</a:t>
            </a:r>
            <a:r>
              <a:rPr lang="ru-RU" sz="1400" dirty="0" smtClean="0"/>
              <a:t> район</a:t>
            </a:r>
            <a:endParaRPr lang="ru-RU" sz="1400" dirty="0"/>
          </a:p>
        </p:txBody>
      </p:sp>
      <p:pic>
        <p:nvPicPr>
          <p:cNvPr id="46" name="Picture 3" descr="C:\Users\user\Desktop\для отчета 2021\fe233.png"/>
          <p:cNvPicPr>
            <a:picLocks noChangeAspect="1" noChangeArrowheads="1"/>
          </p:cNvPicPr>
          <p:nvPr/>
        </p:nvPicPr>
        <p:blipFill>
          <a:blip r:embed="rId6" cstate="print"/>
          <a:srcRect t="50947"/>
          <a:stretch>
            <a:fillRect/>
          </a:stretch>
        </p:blipFill>
        <p:spPr bwMode="auto">
          <a:xfrm>
            <a:off x="7596336" y="3616185"/>
            <a:ext cx="298925" cy="241942"/>
          </a:xfrm>
          <a:prstGeom prst="rect">
            <a:avLst/>
          </a:prstGeom>
          <a:noFill/>
        </p:spPr>
      </p:pic>
      <p:pic>
        <p:nvPicPr>
          <p:cNvPr id="47" name="Picture 12" descr="F:\14 марта\gX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31216" y="4404706"/>
            <a:ext cx="159138" cy="540000"/>
          </a:xfrm>
          <a:prstGeom prst="rect">
            <a:avLst/>
          </a:prstGeom>
          <a:noFill/>
        </p:spPr>
      </p:pic>
      <p:pic>
        <p:nvPicPr>
          <p:cNvPr id="48" name="Picture 12" descr="F:\14 марта\gX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857752" y="4357700"/>
            <a:ext cx="159138" cy="5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отчет за 2021\Рамки\оранж.png"/>
          <p:cNvPicPr>
            <a:picLocks noChangeAspect="1" noChangeArrowheads="1"/>
          </p:cNvPicPr>
          <p:nvPr/>
        </p:nvPicPr>
        <p:blipFill>
          <a:blip r:embed="rId3" cstate="print"/>
          <a:srcRect l="1064" t="2198" r="1064" b="2198"/>
          <a:stretch>
            <a:fillRect/>
          </a:stretch>
        </p:blipFill>
        <p:spPr bwMode="auto">
          <a:xfrm>
            <a:off x="6357950" y="2357436"/>
            <a:ext cx="2786050" cy="2786063"/>
          </a:xfrm>
          <a:prstGeom prst="rect">
            <a:avLst/>
          </a:prstGeom>
          <a:noFill/>
        </p:spPr>
      </p:pic>
      <p:pic>
        <p:nvPicPr>
          <p:cNvPr id="7170" name="Picture 2" descr="F:\отчет за 2021\Рамки\голу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928675"/>
            <a:ext cx="2786050" cy="14287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347614"/>
            <a:ext cx="255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 все библиотеки ЦБС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785932"/>
            <a:ext cx="24140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33,5% </a:t>
            </a:r>
            <a:r>
              <a:rPr lang="ru-RU" dirty="0" smtClean="0"/>
              <a:t>(-4,8) </a:t>
            </a:r>
            <a:r>
              <a:rPr lang="ru-RU" sz="1400" dirty="0" smtClean="0"/>
              <a:t>от общего финансирования по ЦБС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571868" y="2285998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детские библиотеки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43208" y="0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7" dirty="0" smtClean="0">
                <a:solidFill>
                  <a:srgbClr val="005DA4"/>
                </a:solidFill>
                <a:cs typeface="TT Norms"/>
              </a:rPr>
              <a:t>Расходование средств на комплектование детской литературой</a:t>
            </a:r>
          </a:p>
        </p:txBody>
      </p:sp>
      <p:pic>
        <p:nvPicPr>
          <p:cNvPr id="8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9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graphicFrame>
        <p:nvGraphicFramePr>
          <p:cNvPr id="10" name="Диаграмма 9"/>
          <p:cNvGraphicFramePr/>
          <p:nvPr/>
        </p:nvGraphicFramePr>
        <p:xfrm>
          <a:off x="500034" y="2500312"/>
          <a:ext cx="2009789" cy="1428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357554" y="3500444"/>
          <a:ext cx="2143140" cy="1523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286116" y="2857502"/>
            <a:ext cx="25197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20,2% </a:t>
            </a:r>
            <a:r>
              <a:rPr lang="ru-RU" dirty="0" smtClean="0"/>
              <a:t>(+1,6) </a:t>
            </a:r>
            <a:r>
              <a:rPr lang="ru-RU" sz="1400" dirty="0" smtClean="0"/>
              <a:t>от общего финансирования по ЦБС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72264" y="1214428"/>
            <a:ext cx="2357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ЦБС Варнавинского </a:t>
            </a:r>
            <a:r>
              <a:rPr lang="ru-RU" sz="1200" dirty="0" smtClean="0"/>
              <a:t>р</a:t>
            </a:r>
            <a:r>
              <a:rPr lang="ru-RU" sz="1200" dirty="0" smtClean="0"/>
              <a:t>-на</a:t>
            </a:r>
            <a:r>
              <a:rPr lang="ru-RU" sz="1200" dirty="0" smtClean="0"/>
              <a:t>(9,2</a:t>
            </a:r>
            <a:r>
              <a:rPr lang="ru-RU" sz="1200" dirty="0" smtClean="0"/>
              <a:t>%), </a:t>
            </a:r>
          </a:p>
          <a:p>
            <a:r>
              <a:rPr lang="ru-RU" sz="1200" dirty="0" err="1" smtClean="0"/>
              <a:t>Ковернинского</a:t>
            </a:r>
            <a:r>
              <a:rPr lang="ru-RU" sz="1200" dirty="0" smtClean="0"/>
              <a:t> </a:t>
            </a:r>
            <a:r>
              <a:rPr lang="ru-RU" sz="1200" dirty="0" smtClean="0"/>
              <a:t> </a:t>
            </a:r>
            <a:r>
              <a:rPr lang="ru-RU" sz="1200" dirty="0" err="1" smtClean="0"/>
              <a:t>м.о</a:t>
            </a:r>
            <a:r>
              <a:rPr lang="ru-RU" sz="1200" dirty="0" smtClean="0"/>
              <a:t>. (5</a:t>
            </a:r>
            <a:r>
              <a:rPr lang="ru-RU" sz="1200" dirty="0" smtClean="0"/>
              <a:t>%), </a:t>
            </a:r>
          </a:p>
          <a:p>
            <a:r>
              <a:rPr lang="ru-RU" sz="1200" dirty="0" err="1" smtClean="0"/>
              <a:t>Краснобаковского</a:t>
            </a:r>
            <a:r>
              <a:rPr lang="ru-RU" sz="1200" dirty="0" smtClean="0"/>
              <a:t> </a:t>
            </a:r>
            <a:r>
              <a:rPr lang="ru-RU" sz="1200" dirty="0" smtClean="0"/>
              <a:t>р-на (0</a:t>
            </a:r>
            <a:r>
              <a:rPr lang="ru-RU" sz="1200" dirty="0" smtClean="0"/>
              <a:t>%), </a:t>
            </a:r>
          </a:p>
          <a:p>
            <a:r>
              <a:rPr lang="ru-RU" sz="1200" dirty="0" err="1" smtClean="0"/>
              <a:t>Лысковского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м.о</a:t>
            </a:r>
            <a:r>
              <a:rPr lang="ru-RU" sz="1200" dirty="0" smtClean="0"/>
              <a:t>. (7,5</a:t>
            </a:r>
            <a:r>
              <a:rPr lang="ru-RU" sz="1200" dirty="0" smtClean="0"/>
              <a:t>%),</a:t>
            </a:r>
          </a:p>
          <a:p>
            <a:r>
              <a:rPr lang="ru-RU" sz="1200" dirty="0" err="1" smtClean="0"/>
              <a:t>Сеченовского</a:t>
            </a:r>
            <a:r>
              <a:rPr lang="ru-RU" sz="1200" dirty="0" smtClean="0"/>
              <a:t> </a:t>
            </a:r>
            <a:r>
              <a:rPr lang="ru-RU" sz="1200" dirty="0" smtClean="0"/>
              <a:t>р-на (7,7%)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72330" y="928676"/>
            <a:ext cx="1188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/>
              <a:t>Менее 10%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072330" y="2357436"/>
            <a:ext cx="11221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D6209"/>
                </a:solidFill>
              </a:rPr>
              <a:t>Более 30%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43702" y="3857634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/>
              <a:t>Большеболдинский</a:t>
            </a:r>
            <a:r>
              <a:rPr lang="ru-RU" sz="1200" dirty="0" smtClean="0"/>
              <a:t>,  </a:t>
            </a:r>
          </a:p>
          <a:p>
            <a:r>
              <a:rPr lang="ru-RU" sz="1200" dirty="0" err="1" smtClean="0"/>
              <a:t>Сормовский</a:t>
            </a:r>
            <a:r>
              <a:rPr lang="ru-RU" sz="1200" dirty="0" smtClean="0"/>
              <a:t> </a:t>
            </a:r>
            <a:r>
              <a:rPr lang="ru-RU" sz="1200" dirty="0" smtClean="0"/>
              <a:t>р-ны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143768" y="4286262"/>
            <a:ext cx="11221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</a:rPr>
              <a:t>Более 50%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4572014"/>
            <a:ext cx="1928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г. Дзержинск </a:t>
            </a:r>
            <a:endParaRPr lang="ru-RU" sz="1400" dirty="0" smtClean="0"/>
          </a:p>
          <a:p>
            <a:r>
              <a:rPr lang="ru-RU" sz="1200" dirty="0" smtClean="0"/>
              <a:t>Советский </a:t>
            </a:r>
            <a:r>
              <a:rPr lang="ru-RU" sz="1200" dirty="0" smtClean="0"/>
              <a:t>р-н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143768" y="3571882"/>
            <a:ext cx="11221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D6209"/>
                </a:solidFill>
              </a:rPr>
              <a:t>Более 40%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572264" y="2571750"/>
            <a:ext cx="23574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err="1" smtClean="0"/>
              <a:t>Бутурлинский</a:t>
            </a:r>
            <a:r>
              <a:rPr lang="ru-RU" sz="1200" dirty="0" smtClean="0"/>
              <a:t>, </a:t>
            </a:r>
            <a:r>
              <a:rPr lang="ru-RU" sz="1200" dirty="0" smtClean="0"/>
              <a:t>Павловский </a:t>
            </a:r>
            <a:r>
              <a:rPr lang="ru-RU" sz="1200" dirty="0" err="1" smtClean="0"/>
              <a:t>м.о</a:t>
            </a:r>
            <a:r>
              <a:rPr lang="ru-RU" sz="1200" dirty="0" smtClean="0"/>
              <a:t>., Тонкинский</a:t>
            </a:r>
            <a:r>
              <a:rPr lang="ru-RU" sz="1200" dirty="0" smtClean="0"/>
              <a:t>, Автозаводский,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/>
              <a:t>Ленинский, Московский,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/>
              <a:t>Нижегородский </a:t>
            </a:r>
            <a:r>
              <a:rPr lang="ru-RU" sz="1200" dirty="0" smtClean="0"/>
              <a:t>р-ны</a:t>
            </a:r>
            <a:r>
              <a:rPr lang="ru-RU" sz="1200" dirty="0" smtClean="0"/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/>
              <a:t>г.о. Кулебаки и </a:t>
            </a:r>
            <a:r>
              <a:rPr lang="ru-RU" sz="1200" dirty="0" err="1" smtClean="0"/>
              <a:t>Перевозский</a:t>
            </a:r>
            <a:endParaRPr lang="ru-RU" sz="1200" dirty="0" smtClean="0"/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5214942" y="1714494"/>
            <a:ext cx="1143008" cy="70661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214942" y="2786064"/>
            <a:ext cx="1143008" cy="70661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0" name="Picture 4" descr="https://sun9-87.userapi.com/c840123/v840123474/245a7/iTJsVcpRS5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4286262"/>
            <a:ext cx="2428892" cy="611042"/>
          </a:xfrm>
          <a:prstGeom prst="rect">
            <a:avLst/>
          </a:prstGeom>
          <a:noFill/>
        </p:spPr>
      </p:pic>
      <p:pic>
        <p:nvPicPr>
          <p:cNvPr id="25" name="Picture 12" descr="F:\14 марта\gXH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8715404" y="1357304"/>
            <a:ext cx="159138" cy="5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3208" y="142858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7" dirty="0" smtClean="0">
                <a:solidFill>
                  <a:srgbClr val="005DA4"/>
                </a:solidFill>
                <a:cs typeface="TT Norms"/>
              </a:rPr>
              <a:t>Профессиональная периодика</a:t>
            </a:r>
          </a:p>
        </p:txBody>
      </p:sp>
      <p:pic>
        <p:nvPicPr>
          <p:cNvPr id="4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5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43042" y="4500576"/>
            <a:ext cx="5000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27" dirty="0" smtClean="0">
                <a:solidFill>
                  <a:srgbClr val="C00000"/>
                </a:solidFill>
                <a:cs typeface="TT Norms"/>
              </a:rPr>
              <a:t>0</a:t>
            </a:r>
            <a:r>
              <a:rPr lang="ru-RU" sz="2400" b="1" spc="27" dirty="0" smtClean="0">
                <a:solidFill>
                  <a:srgbClr val="CD6209"/>
                </a:solidFill>
                <a:cs typeface="TT Norms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37 ЦДБ области и 6 ЦРДБ г. Н. Новгорода (70,5%)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3929072"/>
            <a:ext cx="4432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27" dirty="0" smtClean="0">
                <a:solidFill>
                  <a:srgbClr val="C00000"/>
                </a:solidFill>
                <a:cs typeface="TT Norms"/>
              </a:rPr>
              <a:t>1 </a:t>
            </a: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 ЦДБ 9-ти </a:t>
            </a: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районов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3071816"/>
            <a:ext cx="4714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27" dirty="0" smtClean="0">
                <a:solidFill>
                  <a:srgbClr val="C00000"/>
                </a:solidFill>
                <a:cs typeface="TT Norms"/>
              </a:rPr>
              <a:t>2</a:t>
            </a:r>
            <a:r>
              <a:rPr lang="ru-RU" sz="2400" b="1" spc="27" dirty="0" smtClean="0">
                <a:solidFill>
                  <a:srgbClr val="C00000"/>
                </a:solidFill>
                <a:cs typeface="TT Norms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ДБ Воротынского, </a:t>
            </a:r>
            <a:r>
              <a:rPr lang="ru-RU" sz="16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Починковского</a:t>
            </a: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м.о</a:t>
            </a: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., </a:t>
            </a:r>
            <a:r>
              <a:rPr lang="ru-RU" sz="1600" dirty="0" err="1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6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Московского </a:t>
            </a: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Нижегородского </a:t>
            </a: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районов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2285998"/>
            <a:ext cx="4000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27" dirty="0" smtClean="0">
                <a:solidFill>
                  <a:srgbClr val="C00000"/>
                </a:solidFill>
                <a:cs typeface="TT Norms"/>
              </a:rPr>
              <a:t>3</a:t>
            </a: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ЦДБ </a:t>
            </a:r>
            <a:r>
              <a:rPr lang="ru-RU" sz="16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Арзамасского</a:t>
            </a: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ЦГДБ им. А.М. Горького г. Н. Новгорода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1714494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pc="27" dirty="0" smtClean="0">
                <a:solidFill>
                  <a:srgbClr val="C00000"/>
                </a:solidFill>
                <a:cs typeface="TT Norms"/>
              </a:rPr>
              <a:t>5</a:t>
            </a: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– ДБ г.о.г. Выкса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9124" y="1071552"/>
            <a:ext cx="3714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27" dirty="0" smtClean="0">
                <a:solidFill>
                  <a:srgbClr val="C00000"/>
                </a:solidFill>
                <a:cs typeface="TT Norms"/>
              </a:rPr>
              <a:t>19</a:t>
            </a: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ЦГДБ им. А.С. Пушкина г. </a:t>
            </a:r>
            <a:r>
              <a:rPr lang="ru-RU" sz="16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Саров</a:t>
            </a: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pic>
        <p:nvPicPr>
          <p:cNvPr id="38914" name="Picture 2" descr="https://modern-lib.ru/assets/upload/journals/2020-1/1%20obl_1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4" y="1071552"/>
            <a:ext cx="933223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28" name="Picture 16" descr="https://1.bp.blogspot.com/-24uPseh5nws/XtcqhHwmhdI/AAAAAAAALNs/oCJNYlHXNAYkqd5zlqaJFUbdXqUNBhaigCLcBGAsYHQ/s1600/%25D0%2591%25D0%25B8%25D0%25B1%25D0%25BB%25D0%25B8%25D0%25BE%25D1%2582%25D0%25B5%25D1%2587%25D0%25BD%25D0%25BE%25D0%25B5%2B%25D0%25B4%25D0%25B5%25D0%25BB%25D0%25BE%2B10%2B%2528364%2529%2B2020_page-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742"/>
            <a:ext cx="92925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8" name="Picture 6" descr="https://natlibraryrm.ru/wp-content/uploads/2020/06/3-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1071552"/>
            <a:ext cx="887832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24" name="Picture 12" descr="Журнал Мир библиографи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2428874"/>
            <a:ext cx="8694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34" name="Picture 22" descr="https://cv4.litres.ru/pub/c/pdf-kniga/cover_max1500/42761540-raznoe-chitaem-vmeste-navigator-v-mire-knig-06-2019-427615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3714758"/>
            <a:ext cx="98028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:\Users\sysop\Desktop\Новая папка\arrow-310608_1280.png"/>
          <p:cNvPicPr preferRelativeResize="0">
            <a:picLocks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8840801">
            <a:off x="379414" y="2716004"/>
            <a:ext cx="4744461" cy="576147"/>
          </a:xfrm>
          <a:prstGeom prst="rect">
            <a:avLst/>
          </a:prstGeom>
          <a:noFill/>
        </p:spPr>
      </p:pic>
      <p:pic>
        <p:nvPicPr>
          <p:cNvPr id="38936" name="Picture 24" descr="https://cbsborodino.krn.muzkult.ru/media/2020/03/19/1253755061/chitajk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43900" y="3143254"/>
            <a:ext cx="881795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6" name="Picture 4" descr="https://clib.yar.ru/wp-content/uploads/2020/09/Post04092020CB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85852" y="1785932"/>
            <a:ext cx="84717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20" name="Picture 8" descr="https://www.rodb-v.ru/upload/medialibrary/metodicheskie-zhurnaly/biblioteka-v-shkole_7-8_201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472" y="2500312"/>
            <a:ext cx="910545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32" name="Picture 20" descr="https://1.bp.blogspot.com/-J1sje43PCWM/YBz5zlSFVeI/AAAAAAAAL8U/q28618WyiM0JrqTjNuR5X1dKcXr18o9WQCLcBGAsYHQ/s1713/%25D0%2591%25D0%25B8%25D0%25B1%25D0%25BB%25D0%25B8%25D0%25BE%25D0%25BF%25D0%25BE%25D0%25BB%25D0%25B5%2B01-21%2B%25D0%25BE%25D0%25B1%25D0%25BB%25D0%25BE%25D0%25B6%25D0%25BA%25D0%25B01_page-000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3357568"/>
            <a:ext cx="856184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F:\отчет за 2021\Рамки\гол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633366"/>
            <a:ext cx="2290658" cy="3098624"/>
          </a:xfrm>
          <a:prstGeom prst="rect">
            <a:avLst/>
          </a:prstGeom>
          <a:noFill/>
        </p:spPr>
      </p:pic>
      <p:pic>
        <p:nvPicPr>
          <p:cNvPr id="3" name="Picture 2" descr="\\192.168.1.2\общая\Редакц-издат\Фирменный стиль\Для соцсетей\Элементы\Логотипы\Си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8"/>
            <a:ext cx="968287" cy="450624"/>
          </a:xfrm>
          <a:prstGeom prst="rect">
            <a:avLst/>
          </a:prstGeom>
          <a:noFill/>
        </p:spPr>
      </p:pic>
      <p:pic>
        <p:nvPicPr>
          <p:cNvPr id="4" name="Picture 2" descr="E:\2511дет лидер\Без имени-1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8000"/>
            <a:ext cx="9144000" cy="476250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714348" y="1928808"/>
            <a:ext cx="59293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cs typeface="Times New Roman" pitchFamily="18" charset="0"/>
              </a:rPr>
              <a:t>Узкий круг источников поступлений.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оптовых торговых базах практически отсутствует литература современных авторов для детей.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4248" y="1707654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F5EA2"/>
                </a:solidFill>
              </a:rPr>
              <a:t>НГОДБ рекомендует</a:t>
            </a:r>
            <a:endParaRPr lang="ru-RU" sz="1600" b="1" dirty="0">
              <a:solidFill>
                <a:srgbClr val="1F5EA2"/>
              </a:solidFill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714348" y="3643320"/>
            <a:ext cx="564360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электронные цифровые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библиотеки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3 ДБ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базы данных с инсталлированными документами 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2 библиотеки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(вместе с НГОДБ)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базы данных сетевых удаленных лицензионных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документов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1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6 ДБ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общее число сетевых локальных документов –</a:t>
            </a:r>
            <a:r>
              <a:rPr lang="ru-RU" sz="1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330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из них в открытом доступе – </a:t>
            </a:r>
            <a:r>
              <a:rPr lang="ru-RU" sz="1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0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1995686"/>
            <a:ext cx="221457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прямое сотрудничество</a:t>
            </a:r>
          </a:p>
          <a:p>
            <a:pPr algn="ctr"/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 с издательствами: </a:t>
            </a:r>
          </a:p>
          <a:p>
            <a:pPr algn="ctr"/>
            <a:endParaRPr lang="ru-RU" sz="1200" dirty="0" smtClean="0"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1F5EA2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rgbClr val="1F5EA2"/>
                </a:solidFill>
                <a:ea typeface="Calibri" pitchFamily="34" charset="0"/>
                <a:cs typeface="Times New Roman" pitchFamily="18" charset="0"/>
              </a:rPr>
              <a:t>Росмэн</a:t>
            </a:r>
            <a:r>
              <a:rPr lang="ru-RU" sz="1600" b="1" dirty="0" smtClean="0">
                <a:solidFill>
                  <a:srgbClr val="1F5EA2"/>
                </a:solidFill>
                <a:ea typeface="Calibri" pitchFamily="34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1600" b="1" dirty="0" smtClean="0">
                <a:solidFill>
                  <a:srgbClr val="CD6209"/>
                </a:solidFill>
                <a:ea typeface="Calibri" pitchFamily="34" charset="0"/>
                <a:cs typeface="Times New Roman" pitchFamily="18" charset="0"/>
              </a:rPr>
              <a:t>«Детская литература»</a:t>
            </a:r>
          </a:p>
          <a:p>
            <a:pPr algn="ctr"/>
            <a:r>
              <a:rPr lang="ru-RU" sz="1600" b="1" dirty="0" smtClean="0">
                <a:solidFill>
                  <a:srgbClr val="1F5EA2"/>
                </a:solidFill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1600" b="1" dirty="0" err="1" smtClean="0">
                <a:solidFill>
                  <a:srgbClr val="1F5EA2"/>
                </a:solidFill>
                <a:ea typeface="Calibri" pitchFamily="34" charset="0"/>
                <a:cs typeface="Times New Roman" pitchFamily="18" charset="0"/>
              </a:rPr>
              <a:t>КомпасГид</a:t>
            </a:r>
            <a:r>
              <a:rPr lang="ru-RU" sz="1600" b="1" dirty="0" smtClean="0">
                <a:solidFill>
                  <a:srgbClr val="1F5EA2"/>
                </a:solidFill>
                <a:ea typeface="Calibri" pitchFamily="34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1600" b="1" dirty="0" smtClean="0">
                <a:solidFill>
                  <a:srgbClr val="CD6209"/>
                </a:solidFill>
                <a:ea typeface="Calibri" pitchFamily="34" charset="0"/>
                <a:cs typeface="Times New Roman" pitchFamily="18" charset="0"/>
              </a:rPr>
              <a:t>«Самокат» </a:t>
            </a:r>
          </a:p>
          <a:p>
            <a:pPr algn="ctr"/>
            <a:r>
              <a:rPr lang="ru-RU" sz="1600" b="1" dirty="0" smtClean="0">
                <a:solidFill>
                  <a:srgbClr val="1F5EA2"/>
                </a:solidFill>
                <a:ea typeface="Calibri" pitchFamily="34" charset="0"/>
                <a:cs typeface="Times New Roman" pitchFamily="18" charset="0"/>
              </a:rPr>
              <a:t>«Розовый жираф»</a:t>
            </a:r>
          </a:p>
          <a:p>
            <a:pPr algn="ctr"/>
            <a:r>
              <a:rPr lang="ru-RU" sz="1600" b="1" dirty="0" smtClean="0">
                <a:solidFill>
                  <a:srgbClr val="CD6209"/>
                </a:solidFill>
                <a:ea typeface="Calibri" pitchFamily="34" charset="0"/>
                <a:cs typeface="Times New Roman" pitchFamily="18" charset="0"/>
              </a:rPr>
              <a:t>«МИФ» </a:t>
            </a:r>
          </a:p>
          <a:p>
            <a:pPr algn="ctr"/>
            <a:r>
              <a:rPr lang="ru-RU" sz="1600" b="1" dirty="0" smtClean="0">
                <a:solidFill>
                  <a:srgbClr val="1F5EA2"/>
                </a:solidFill>
                <a:ea typeface="Calibri" pitchFamily="34" charset="0"/>
                <a:cs typeface="Times New Roman" pitchFamily="18" charset="0"/>
              </a:rPr>
              <a:t>«Клевер» </a:t>
            </a:r>
          </a:p>
          <a:p>
            <a:pPr algn="ctr"/>
            <a:r>
              <a:rPr lang="ru-RU" sz="1600" b="1" dirty="0" smtClean="0">
                <a:solidFill>
                  <a:srgbClr val="CD6209"/>
                </a:solidFill>
                <a:ea typeface="Calibri" pitchFamily="34" charset="0"/>
                <a:cs typeface="Times New Roman" pitchFamily="18" charset="0"/>
              </a:rPr>
              <a:t>«Речь» </a:t>
            </a:r>
            <a:endParaRPr lang="ru-RU" sz="1600" b="1" dirty="0">
              <a:solidFill>
                <a:srgbClr val="CD6209"/>
              </a:solidFill>
            </a:endParaRPr>
          </a:p>
        </p:txBody>
      </p:sp>
      <p:pic>
        <p:nvPicPr>
          <p:cNvPr id="35848" name="Picture 8" descr="F:\14 марта\temp7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0884" y="4357700"/>
            <a:ext cx="463116" cy="42547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00364" y="142858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7" dirty="0" smtClean="0">
                <a:solidFill>
                  <a:srgbClr val="005DA4"/>
                </a:solidFill>
                <a:cs typeface="TT Norms"/>
              </a:rPr>
              <a:t>Проблемы комплектования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348" y="11429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Недостаточность финансирования на комплектование детских библиотек</a:t>
            </a:r>
            <a:endParaRPr lang="ru-RU" sz="1600" dirty="0"/>
          </a:p>
        </p:txBody>
      </p:sp>
      <p:pic>
        <p:nvPicPr>
          <p:cNvPr id="16" name="Picture 3" descr="F:\14 марта\gX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28596" y="2071684"/>
            <a:ext cx="142876" cy="48481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14348" y="3071816"/>
            <a:ext cx="5857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Фонд аудиовизуальных и электронных документов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менее 1% </a:t>
            </a:r>
            <a:endParaRPr lang="ru-RU" sz="1600" b="1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18" name="Picture 3" descr="F:\14 марта\gX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28596" y="2928940"/>
            <a:ext cx="142876" cy="484816"/>
          </a:xfrm>
          <a:prstGeom prst="rect">
            <a:avLst/>
          </a:prstGeom>
          <a:noFill/>
        </p:spPr>
      </p:pic>
      <p:pic>
        <p:nvPicPr>
          <p:cNvPr id="19" name="Picture 3" descr="F:\14 марта\gX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28596" y="3786196"/>
            <a:ext cx="142876" cy="484816"/>
          </a:xfrm>
          <a:prstGeom prst="rect">
            <a:avLst/>
          </a:prstGeom>
          <a:noFill/>
        </p:spPr>
      </p:pic>
      <p:pic>
        <p:nvPicPr>
          <p:cNvPr id="20" name="Picture 3" descr="F:\14 марта\gX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28596" y="1142990"/>
            <a:ext cx="142876" cy="484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3146</TotalTime>
  <Words>2798</Words>
  <Application>Microsoft Office PowerPoint</Application>
  <PresentationFormat>Экран (16:9)</PresentationFormat>
  <Paragraphs>420</Paragraphs>
  <Slides>36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sysop</dc:creator>
  <cp:lastModifiedBy>Сухова Ольга Владимировна</cp:lastModifiedBy>
  <cp:revision>364</cp:revision>
  <dcterms:created xsi:type="dcterms:W3CDTF">2022-03-10T14:33:39Z</dcterms:created>
  <dcterms:modified xsi:type="dcterms:W3CDTF">2022-03-18T08:32:26Z</dcterms:modified>
</cp:coreProperties>
</file>