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2" r:id="rId6"/>
    <p:sldId id="261" r:id="rId7"/>
    <p:sldId id="263" r:id="rId8"/>
    <p:sldId id="264" r:id="rId9"/>
    <p:sldId id="265" r:id="rId10"/>
    <p:sldId id="266" r:id="rId11"/>
    <p:sldId id="268" r:id="rId12"/>
    <p:sldId id="267" r:id="rId13"/>
    <p:sldId id="269" r:id="rId14"/>
    <p:sldId id="270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B2C50-276D-4457-85AC-ABD508E517BF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1991A-645A-402F-87CF-DAD0D77F1C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2184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B2C50-276D-4457-85AC-ABD508E517BF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1991A-645A-402F-87CF-DAD0D77F1C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1433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B2C50-276D-4457-85AC-ABD508E517BF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1991A-645A-402F-87CF-DAD0D77F1C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9264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B2C50-276D-4457-85AC-ABD508E517BF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1991A-645A-402F-87CF-DAD0D77F1C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4571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B2C50-276D-4457-85AC-ABD508E517BF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1991A-645A-402F-87CF-DAD0D77F1C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4756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B2C50-276D-4457-85AC-ABD508E517BF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1991A-645A-402F-87CF-DAD0D77F1C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3890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B2C50-276D-4457-85AC-ABD508E517BF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1991A-645A-402F-87CF-DAD0D77F1C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0783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B2C50-276D-4457-85AC-ABD508E517BF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1991A-645A-402F-87CF-DAD0D77F1C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9678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B2C50-276D-4457-85AC-ABD508E517BF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1991A-645A-402F-87CF-DAD0D77F1C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0117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B2C50-276D-4457-85AC-ABD508E517BF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1991A-645A-402F-87CF-DAD0D77F1C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0531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B2C50-276D-4457-85AC-ABD508E517BF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1991A-645A-402F-87CF-DAD0D77F1C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2241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4B2C50-276D-4457-85AC-ABD508E517BF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11991A-645A-402F-87CF-DAD0D77F1C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1349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mailto:okl-ngounb@yandex.r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620" y="301684"/>
            <a:ext cx="1335140" cy="15607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08760" y="1862395"/>
            <a:ext cx="949452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/>
              <a:t>Указатель литературы «Нижегородцы-горьковчане в годы Великой Отечественной войны»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97" t="22472" r="8146" b="21348"/>
          <a:stretch/>
        </p:blipFill>
        <p:spPr>
          <a:xfrm>
            <a:off x="2865120" y="5090160"/>
            <a:ext cx="6614160" cy="1630680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20916474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502" y="768096"/>
            <a:ext cx="4449537" cy="5724144"/>
          </a:xfrm>
          <a:prstGeom prst="rect">
            <a:avLst/>
          </a:prstGeom>
          <a:ln w="19050"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254496" y="2666768"/>
            <a:ext cx="56906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/>
              <a:t>Букова</a:t>
            </a:r>
            <a:r>
              <a:rPr lang="ru-RU" sz="2400" b="1" dirty="0"/>
              <a:t>, О. В. Высшей славы солдаты. Герои в нижегородской истории : [информационное издание] </a:t>
            </a:r>
            <a:r>
              <a:rPr lang="ru-RU" sz="2400" b="1"/>
              <a:t>;                    О</a:t>
            </a:r>
            <a:r>
              <a:rPr lang="ru-RU" sz="2400" b="1" dirty="0"/>
              <a:t>. В. </a:t>
            </a:r>
            <a:r>
              <a:rPr lang="ru-RU" sz="2400" b="1" dirty="0" err="1"/>
              <a:t>Букова</a:t>
            </a:r>
            <a:r>
              <a:rPr lang="ru-RU" sz="2400" b="1" dirty="0"/>
              <a:t> [и др</a:t>
            </a:r>
            <a:r>
              <a:rPr lang="ru-RU" sz="2400" b="1"/>
              <a:t>.]. – </a:t>
            </a:r>
            <a:r>
              <a:rPr lang="ru-RU" sz="2400" b="1" dirty="0"/>
              <a:t>Нижний Новгород : Литера, 2018 г</a:t>
            </a:r>
            <a:r>
              <a:rPr lang="ru-RU" sz="2400" b="1"/>
              <a:t>. – </a:t>
            </a:r>
            <a:r>
              <a:rPr lang="ru-RU" sz="2400" b="1" dirty="0"/>
              <a:t>Т. 1</a:t>
            </a:r>
            <a:r>
              <a:rPr lang="ru-RU" sz="2400" b="1"/>
              <a:t>. – </a:t>
            </a:r>
            <a:r>
              <a:rPr lang="ru-RU" sz="2400" b="1" dirty="0"/>
              <a:t>2018 г</a:t>
            </a:r>
            <a:r>
              <a:rPr lang="ru-RU" sz="2400" b="1"/>
              <a:t>. – </a:t>
            </a:r>
            <a:r>
              <a:rPr lang="ru-RU" sz="2400" b="1" dirty="0"/>
              <a:t>447 с.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620" y="301684"/>
            <a:ext cx="1335140" cy="156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1024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768" y="368808"/>
            <a:ext cx="3336077" cy="4693919"/>
          </a:xfrm>
          <a:prstGeom prst="rect">
            <a:avLst/>
          </a:prstGeom>
          <a:ln w="19050"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53452" y="5355987"/>
            <a:ext cx="60595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Книга Памяти нижегородцев, павших в Великой Отечественной войне 1941-1945 годов ; Лысов В. И</a:t>
            </a:r>
            <a:r>
              <a:rPr lang="ru-RU" b="1"/>
              <a:t>. </a:t>
            </a:r>
            <a:r>
              <a:rPr lang="ru-RU" sz="1800" b="1"/>
              <a:t>–</a:t>
            </a:r>
            <a:r>
              <a:rPr lang="ru-RU" b="1"/>
              <a:t> </a:t>
            </a:r>
            <a:r>
              <a:rPr lang="ru-RU" b="1" dirty="0"/>
              <a:t>Нижний Новгород : </a:t>
            </a:r>
            <a:r>
              <a:rPr lang="ru-RU" b="1" dirty="0" err="1"/>
              <a:t>Нижполиграф</a:t>
            </a:r>
            <a:r>
              <a:rPr lang="ru-RU" b="1" dirty="0"/>
              <a:t>, 1994 г</a:t>
            </a:r>
            <a:r>
              <a:rPr lang="ru-RU" b="1"/>
              <a:t>. </a:t>
            </a:r>
            <a:r>
              <a:rPr lang="ru-RU" sz="1800" b="1"/>
              <a:t>–</a:t>
            </a:r>
            <a:r>
              <a:rPr lang="ru-RU" b="1"/>
              <a:t> </a:t>
            </a:r>
            <a:r>
              <a:rPr lang="ru-RU" b="1" dirty="0"/>
              <a:t>Т. 18 доп</a:t>
            </a:r>
            <a:r>
              <a:rPr lang="ru-RU" b="1"/>
              <a:t>. </a:t>
            </a:r>
            <a:r>
              <a:rPr lang="ru-RU" sz="1800" b="1"/>
              <a:t>–</a:t>
            </a:r>
            <a:r>
              <a:rPr lang="ru-RU" b="1"/>
              <a:t> </a:t>
            </a:r>
            <a:r>
              <a:rPr lang="ru-RU" b="1" dirty="0"/>
              <a:t>2015 г</a:t>
            </a:r>
            <a:r>
              <a:rPr lang="ru-RU" b="1"/>
              <a:t>. </a:t>
            </a:r>
            <a:r>
              <a:rPr lang="ru-RU" sz="1800" b="1"/>
              <a:t>–</a:t>
            </a:r>
            <a:r>
              <a:rPr lang="ru-RU" b="1"/>
              <a:t> </a:t>
            </a:r>
            <a:r>
              <a:rPr lang="ru-RU" b="1" dirty="0"/>
              <a:t>375 с.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07479" y="5288863"/>
            <a:ext cx="5547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Книга Памяти нижегородцев, павших в Великой Отечественной войне 1941-1945 годов ; Лысов В. И</a:t>
            </a:r>
            <a:r>
              <a:rPr lang="ru-RU" b="1"/>
              <a:t>. </a:t>
            </a:r>
            <a:r>
              <a:rPr lang="ru-RU" sz="1800" b="1"/>
              <a:t>–</a:t>
            </a:r>
            <a:r>
              <a:rPr lang="ru-RU" b="1"/>
              <a:t> </a:t>
            </a:r>
            <a:r>
              <a:rPr lang="ru-RU" b="1" dirty="0"/>
              <a:t>Нижний Новгород : </a:t>
            </a:r>
            <a:r>
              <a:rPr lang="ru-RU" b="1" dirty="0" err="1"/>
              <a:t>Нижполиграф</a:t>
            </a:r>
            <a:r>
              <a:rPr lang="ru-RU" b="1" dirty="0"/>
              <a:t>, 1994 г</a:t>
            </a:r>
            <a:r>
              <a:rPr lang="ru-RU" b="1"/>
              <a:t>. </a:t>
            </a:r>
            <a:r>
              <a:rPr lang="ru-RU" sz="1800" b="1"/>
              <a:t>–</a:t>
            </a:r>
            <a:r>
              <a:rPr lang="ru-RU" b="1"/>
              <a:t> </a:t>
            </a:r>
            <a:r>
              <a:rPr lang="ru-RU" b="1" dirty="0"/>
              <a:t>Т. </a:t>
            </a:r>
            <a:r>
              <a:rPr lang="ru-RU" b="1"/>
              <a:t>19 </a:t>
            </a:r>
            <a:r>
              <a:rPr lang="ru-RU" sz="1800" b="1"/>
              <a:t>–</a:t>
            </a:r>
            <a:r>
              <a:rPr lang="ru-RU" b="1"/>
              <a:t> </a:t>
            </a:r>
            <a:r>
              <a:rPr lang="ru-RU" b="1" dirty="0"/>
              <a:t>2017 г</a:t>
            </a:r>
            <a:r>
              <a:rPr lang="ru-RU" b="1"/>
              <a:t>. </a:t>
            </a:r>
            <a:r>
              <a:rPr lang="ru-RU" sz="1800" b="1"/>
              <a:t>–</a:t>
            </a:r>
            <a:r>
              <a:rPr lang="ru-RU" b="1"/>
              <a:t> </a:t>
            </a:r>
            <a:r>
              <a:rPr lang="ru-RU" b="1" dirty="0"/>
              <a:t>263 с.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620" y="301684"/>
            <a:ext cx="1335140" cy="156071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121" y="368808"/>
            <a:ext cx="3336077" cy="4693919"/>
          </a:xfrm>
          <a:prstGeom prst="rect">
            <a:avLst/>
          </a:prstGeom>
          <a:ln w="19050"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876228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106" y="214884"/>
            <a:ext cx="9256654" cy="6428232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620" y="301684"/>
            <a:ext cx="1335140" cy="156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2545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42" y="405316"/>
            <a:ext cx="1341236" cy="15668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8378" y="2810324"/>
            <a:ext cx="86258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i="1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4369102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31778" y="405316"/>
            <a:ext cx="765042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hlinkClick r:id="rId2"/>
              </a:rPr>
              <a:t> </a:t>
            </a:r>
            <a:endParaRPr lang="en-US" sz="4000" b="1" i="1" dirty="0"/>
          </a:p>
          <a:p>
            <a:pPr algn="ctr"/>
            <a:endParaRPr lang="en-US" sz="4000" b="1" i="1" dirty="0"/>
          </a:p>
          <a:p>
            <a:pPr algn="ctr"/>
            <a:endParaRPr lang="en-US" sz="4000" b="1" i="1" dirty="0"/>
          </a:p>
          <a:p>
            <a:pPr algn="ctr"/>
            <a:r>
              <a:rPr lang="ru-RU" sz="4000" b="1" i="1" dirty="0"/>
              <a:t>Отдел краеведческой литературы:</a:t>
            </a:r>
          </a:p>
          <a:p>
            <a:pPr algn="ctr"/>
            <a:endParaRPr lang="en-US" sz="4000" b="1" i="1" dirty="0"/>
          </a:p>
          <a:p>
            <a:pPr algn="ctr"/>
            <a:r>
              <a:rPr lang="ru-RU" sz="4000" b="1" i="1" dirty="0"/>
              <a:t>Электронная почта:</a:t>
            </a:r>
            <a:endParaRPr lang="en-US" sz="4000" b="1" i="1" dirty="0"/>
          </a:p>
          <a:p>
            <a:pPr algn="ctr"/>
            <a:r>
              <a:rPr lang="en-US" sz="4000" b="1" i="1" dirty="0"/>
              <a:t> </a:t>
            </a:r>
            <a:r>
              <a:rPr lang="en-US" sz="4000" b="1" i="1" dirty="0">
                <a:hlinkClick r:id="rId2"/>
              </a:rPr>
              <a:t>okl-ngounb@yandex.ru</a:t>
            </a:r>
            <a:r>
              <a:rPr lang="en-US" sz="4000" b="1" i="1" dirty="0"/>
              <a:t> </a:t>
            </a:r>
          </a:p>
          <a:p>
            <a:pPr algn="ctr"/>
            <a:endParaRPr lang="en-US" sz="4000" b="1" i="1" dirty="0"/>
          </a:p>
          <a:p>
            <a:pPr algn="ctr"/>
            <a:r>
              <a:rPr lang="ru-RU" sz="4000" b="1" i="1" dirty="0"/>
              <a:t>Телефон: 419-37-35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42" y="405316"/>
            <a:ext cx="1341236" cy="156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733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620" y="301684"/>
            <a:ext cx="1335140" cy="156071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6" b="1"/>
          <a:stretch/>
        </p:blipFill>
        <p:spPr>
          <a:xfrm>
            <a:off x="1508760" y="301684"/>
            <a:ext cx="4217675" cy="5995408"/>
          </a:xfrm>
          <a:prstGeom prst="rect">
            <a:avLst/>
          </a:prstGeom>
          <a:ln w="12700"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960364" y="3374059"/>
            <a:ext cx="62316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Нижегородцы-горьковчане в годы Великой Отечественной войны : указатель литературы </a:t>
            </a:r>
            <a:r>
              <a:rPr lang="en-US" sz="2400" b="1" dirty="0"/>
              <a:t>/ </a:t>
            </a:r>
            <a:r>
              <a:rPr lang="ru-RU" sz="2400" b="1" dirty="0"/>
              <a:t> НГОУНБ им. В</a:t>
            </a:r>
            <a:r>
              <a:rPr lang="ru-RU" sz="2400" b="1"/>
              <a:t>. И</a:t>
            </a:r>
            <a:r>
              <a:rPr lang="ru-RU" sz="2400" b="1" dirty="0"/>
              <a:t>. Ленина;</a:t>
            </a:r>
          </a:p>
          <a:p>
            <a:r>
              <a:rPr lang="ru-RU" sz="2400" b="1" dirty="0"/>
              <a:t> сост. А. А. Осминина; отв. за </a:t>
            </a:r>
            <a:r>
              <a:rPr lang="ru-RU" sz="2400" b="1" dirty="0" err="1"/>
              <a:t>вып</a:t>
            </a:r>
            <a:r>
              <a:rPr lang="ru-RU" sz="2400" b="1" dirty="0"/>
              <a:t>. </a:t>
            </a:r>
          </a:p>
          <a:p>
            <a:r>
              <a:rPr lang="ru-RU" sz="2400" b="1" dirty="0"/>
              <a:t>О. Н. </a:t>
            </a:r>
            <a:r>
              <a:rPr lang="ru-RU" sz="2400" b="1" dirty="0" err="1"/>
              <a:t>Лисятникова</a:t>
            </a:r>
            <a:r>
              <a:rPr lang="ru-RU" sz="2400" b="1" dirty="0"/>
              <a:t>. – Нижний Новгород:</a:t>
            </a:r>
          </a:p>
          <a:p>
            <a:r>
              <a:rPr lang="ru-RU" sz="2400" b="1" dirty="0"/>
              <a:t> РИО НГОУНБ, 2020. – 100 с.</a:t>
            </a:r>
          </a:p>
        </p:txBody>
      </p:sp>
    </p:spTree>
    <p:extLst>
      <p:ext uri="{BB962C8B-B14F-4D97-AF65-F5344CB8AC3E}">
        <p14:creationId xmlns:p14="http://schemas.microsoft.com/office/powerpoint/2010/main" val="5491225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280" y="950976"/>
            <a:ext cx="8805672" cy="534384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620" y="301684"/>
            <a:ext cx="1335140" cy="156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7086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384" y="260587"/>
            <a:ext cx="9339072" cy="6336825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620" y="301684"/>
            <a:ext cx="1335140" cy="156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9781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655" y="286562"/>
            <a:ext cx="4621593" cy="6284875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5" name="TextBox 4"/>
          <p:cNvSpPr txBox="1"/>
          <p:nvPr/>
        </p:nvSpPr>
        <p:spPr>
          <a:xfrm>
            <a:off x="6803136" y="3200400"/>
            <a:ext cx="51450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/>
              <a:t>Сборка мин на </a:t>
            </a:r>
            <a:r>
              <a:rPr lang="ru-RU" sz="3200" b="1" i="1"/>
              <a:t>Горьковском автозаводе </a:t>
            </a:r>
            <a:endParaRPr lang="ru-RU" sz="3200" b="1" i="1" dirty="0"/>
          </a:p>
          <a:p>
            <a:pPr algn="ctr"/>
            <a:r>
              <a:rPr lang="ru-RU" sz="3200" b="1" i="1" dirty="0"/>
              <a:t>1942 г.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620" y="301684"/>
            <a:ext cx="1335140" cy="156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087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249" y="218123"/>
            <a:ext cx="9461423" cy="5867190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5" name="TextBox 4"/>
          <p:cNvSpPr txBox="1"/>
          <p:nvPr/>
        </p:nvSpPr>
        <p:spPr>
          <a:xfrm>
            <a:off x="1722121" y="6064246"/>
            <a:ext cx="92598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/>
              <a:t>Завод «Красное Сормово». </a:t>
            </a:r>
            <a:r>
              <a:rPr lang="ru-RU" sz="3200" b="1" i="1"/>
              <a:t>Производство танков</a:t>
            </a:r>
            <a:endParaRPr lang="ru-RU" sz="3200" b="1" i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620" y="301684"/>
            <a:ext cx="1335140" cy="156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0928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57"/>
          <a:stretch/>
        </p:blipFill>
        <p:spPr>
          <a:xfrm>
            <a:off x="1664208" y="678786"/>
            <a:ext cx="3913632" cy="5768604"/>
          </a:xfrm>
          <a:prstGeom prst="rect">
            <a:avLst/>
          </a:prstGeom>
          <a:ln w="19050"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931408" y="2764536"/>
            <a:ext cx="59192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Федоров, В. В. Возвращенные имена : продолжение поиска. 70-летию Великой Победы посвящается ; </a:t>
            </a:r>
          </a:p>
          <a:p>
            <a:r>
              <a:rPr lang="ru-RU" sz="2400" b="1" dirty="0"/>
              <a:t>[авт.-сост. Вячеслав Фёдоров</a:t>
            </a:r>
            <a:r>
              <a:rPr lang="ru-RU" sz="2400" b="1"/>
              <a:t>]. – </a:t>
            </a:r>
            <a:r>
              <a:rPr lang="ru-RU" sz="2400" b="1" dirty="0"/>
              <a:t>Нижний Новгород : Кириллица, 2015 г</a:t>
            </a:r>
            <a:r>
              <a:rPr lang="ru-RU" sz="2400" b="1"/>
              <a:t>. – </a:t>
            </a:r>
            <a:r>
              <a:rPr lang="ru-RU" sz="2400" b="1" dirty="0"/>
              <a:t>607 с.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620" y="301684"/>
            <a:ext cx="1335140" cy="156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3531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56" t="10000" r="12063" b="18000"/>
          <a:stretch/>
        </p:blipFill>
        <p:spPr>
          <a:xfrm>
            <a:off x="1508760" y="900018"/>
            <a:ext cx="3566160" cy="5424582"/>
          </a:xfrm>
          <a:prstGeom prst="rect">
            <a:avLst/>
          </a:prstGeom>
          <a:ln w="19050"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410200" y="2575560"/>
            <a:ext cx="65044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Федоров, В. В. Возвращенные имена </a:t>
            </a:r>
            <a:r>
              <a:rPr lang="ru-RU" sz="2400" b="1"/>
              <a:t>:                 у </a:t>
            </a:r>
            <a:r>
              <a:rPr lang="ru-RU" sz="2400" b="1" dirty="0"/>
              <a:t>войны нет неизвестных героев : [1941-1945] ; [авт.-сост. Вячеслав Фёдоров</a:t>
            </a:r>
            <a:r>
              <a:rPr lang="ru-RU" sz="2400" b="1"/>
              <a:t>]. – </a:t>
            </a:r>
            <a:r>
              <a:rPr lang="ru-RU" sz="2400" b="1" dirty="0"/>
              <a:t>Нижний Новгород : Кириллица, 2016 г</a:t>
            </a:r>
            <a:r>
              <a:rPr lang="ru-RU" sz="2400" b="1"/>
              <a:t>. – </a:t>
            </a:r>
            <a:r>
              <a:rPr lang="ru-RU" sz="2400" b="1" dirty="0"/>
              <a:t>599 с.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620" y="301684"/>
            <a:ext cx="1335140" cy="156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2017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768" y="765048"/>
            <a:ext cx="3716528" cy="5669280"/>
          </a:xfrm>
          <a:prstGeom prst="rect">
            <a:avLst/>
          </a:prstGeom>
          <a:ln w="19050"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553456" y="2459504"/>
            <a:ext cx="58369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Федоров, В. В. Возвращенные имена : родом из комсомола : 100-летию ВЛКСМ посвящается ; [авт.-сост. Вячеслав Федоров</a:t>
            </a:r>
            <a:r>
              <a:rPr lang="ru-RU" sz="2400" b="1"/>
              <a:t>]. – </a:t>
            </a:r>
            <a:r>
              <a:rPr lang="ru-RU" sz="2400" b="1" dirty="0"/>
              <a:t>Нижний Новгород : Кириллица, 2017 г</a:t>
            </a:r>
            <a:r>
              <a:rPr lang="ru-RU" sz="2400" b="1"/>
              <a:t>. – </a:t>
            </a:r>
            <a:r>
              <a:rPr lang="ru-RU" sz="2400" b="1" dirty="0"/>
              <a:t>599 с.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620" y="301684"/>
            <a:ext cx="1335140" cy="156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95544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344</Words>
  <Application>Microsoft Office PowerPoint</Application>
  <PresentationFormat>Широкоэкранный</PresentationFormat>
  <Paragraphs>25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Ася</dc:creator>
  <cp:lastModifiedBy>S</cp:lastModifiedBy>
  <cp:revision>12</cp:revision>
  <dcterms:created xsi:type="dcterms:W3CDTF">2020-05-29T07:38:49Z</dcterms:created>
  <dcterms:modified xsi:type="dcterms:W3CDTF">2021-02-12T09:36:54Z</dcterms:modified>
</cp:coreProperties>
</file>