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07" r:id="rId2"/>
    <p:sldId id="314" r:id="rId3"/>
    <p:sldId id="317" r:id="rId4"/>
    <p:sldId id="291" r:id="rId5"/>
    <p:sldId id="285" r:id="rId6"/>
    <p:sldId id="283" r:id="rId7"/>
    <p:sldId id="281" r:id="rId8"/>
    <p:sldId id="284" r:id="rId9"/>
    <p:sldId id="298" r:id="rId10"/>
    <p:sldId id="297" r:id="rId11"/>
    <p:sldId id="324" r:id="rId12"/>
    <p:sldId id="319" r:id="rId13"/>
    <p:sldId id="325" r:id="rId14"/>
    <p:sldId id="309" r:id="rId15"/>
    <p:sldId id="322" r:id="rId16"/>
    <p:sldId id="320" r:id="rId17"/>
    <p:sldId id="323" r:id="rId18"/>
    <p:sldId id="321" r:id="rId19"/>
    <p:sldId id="315" r:id="rId20"/>
    <p:sldId id="287" r:id="rId21"/>
    <p:sldId id="31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5A4"/>
    <a:srgbClr val="38371C"/>
    <a:srgbClr val="302F17"/>
    <a:srgbClr val="444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49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1780-FF83-4E13-A460-89123FC847AF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F7AC-42C4-453C-9270-1A09D117C4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6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1780-FF83-4E13-A460-89123FC847AF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F7AC-42C4-453C-9270-1A09D117C4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9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1780-FF83-4E13-A460-89123FC847AF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F7AC-42C4-453C-9270-1A09D117C4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1780-FF83-4E13-A460-89123FC847AF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F7AC-42C4-453C-9270-1A09D117C4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1780-FF83-4E13-A460-89123FC847AF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F7AC-42C4-453C-9270-1A09D117C4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1780-FF83-4E13-A460-89123FC847AF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F7AC-42C4-453C-9270-1A09D117C4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8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1780-FF83-4E13-A460-89123FC847AF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F7AC-42C4-453C-9270-1A09D117C4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37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1780-FF83-4E13-A460-89123FC847AF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F7AC-42C4-453C-9270-1A09D117C4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2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1780-FF83-4E13-A460-89123FC847AF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F7AC-42C4-453C-9270-1A09D117C4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0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1780-FF83-4E13-A460-89123FC847AF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F7AC-42C4-453C-9270-1A09D117C4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5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1780-FF83-4E13-A460-89123FC847AF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F7AC-42C4-453C-9270-1A09D117C4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9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51780-FF83-4E13-A460-89123FC847AF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BF7AC-42C4-453C-9270-1A09D117C4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7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28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2.png"/><Relationship Id="rId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2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CF2543-739F-4086-9977-51639DD5B9C1}"/>
              </a:ext>
            </a:extLst>
          </p:cNvPr>
          <p:cNvSpPr txBox="1"/>
          <p:nvPr/>
        </p:nvSpPr>
        <p:spPr>
          <a:xfrm>
            <a:off x="2102068" y="158719"/>
            <a:ext cx="704193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Молодежный библиотечно-информационный центр</a:t>
            </a:r>
          </a:p>
          <a:p>
            <a:pPr algn="ctr"/>
            <a:endParaRPr lang="ru-RU" sz="3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МБУК ЦГБ им. В. Маяковского</a:t>
            </a:r>
          </a:p>
          <a:p>
            <a:pPr algn="ctr"/>
            <a:endParaRPr lang="ru-RU" sz="3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г. Саров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2815BB-86B5-4FFA-B1BC-C185294ED7F0}"/>
              </a:ext>
            </a:extLst>
          </p:cNvPr>
          <p:cNvSpPr txBox="1"/>
          <p:nvPr/>
        </p:nvSpPr>
        <p:spPr>
          <a:xfrm>
            <a:off x="2102068" y="1523947"/>
            <a:ext cx="274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Bookman Old Style" panose="02050604050505020204" pitchFamily="18" charset="0"/>
              </a:rPr>
              <a:t>Сетевая акция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276DD1-7C7F-499D-B699-D614E9D2BB45}"/>
              </a:ext>
            </a:extLst>
          </p:cNvPr>
          <p:cNvGrpSpPr/>
          <p:nvPr/>
        </p:nvGrpSpPr>
        <p:grpSpPr>
          <a:xfrm>
            <a:off x="-155620" y="2797427"/>
            <a:ext cx="5944115" cy="1603387"/>
            <a:chOff x="-166252" y="2871855"/>
            <a:chExt cx="5944115" cy="160338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E8C6767-DD9B-4E3E-81E0-10B1E1BA5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6252" y="2871855"/>
              <a:ext cx="5944115" cy="16033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41B876-C861-49E9-A41E-7E15FFEE149B}"/>
                </a:ext>
              </a:extLst>
            </p:cNvPr>
            <p:cNvSpPr txBox="1"/>
            <p:nvPr/>
          </p:nvSpPr>
          <p:spPr>
            <a:xfrm>
              <a:off x="372349" y="4075132"/>
              <a:ext cx="48669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Bookman Old Style" panose="02050604050505020204" pitchFamily="18" charset="0"/>
                </a:rPr>
                <a:t>Читаем, чтобы помнить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EC6398E-2932-4596-B43F-015C31DBFEBF}"/>
              </a:ext>
            </a:extLst>
          </p:cNvPr>
          <p:cNvSpPr txBox="1"/>
          <p:nvPr/>
        </p:nvSpPr>
        <p:spPr>
          <a:xfrm>
            <a:off x="180754" y="5858770"/>
            <a:ext cx="22966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Координаторы:</a:t>
            </a:r>
          </a:p>
          <a:p>
            <a:endParaRPr lang="ru-RU" sz="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Ирина </a:t>
            </a:r>
            <a:r>
              <a:rPr lang="ru-RU" sz="1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Сакадынец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Наталья Смирнова</a:t>
            </a:r>
          </a:p>
        </p:txBody>
      </p:sp>
      <p:pic>
        <p:nvPicPr>
          <p:cNvPr id="8" name="Рисунок 7" descr="Изображение выглядит как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9B7490F1-49DE-4DED-8648-F3460CA69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563" y="1339471"/>
            <a:ext cx="3604437" cy="417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DD3B9-4CE7-4223-8853-DB9E9317BB2A}"/>
              </a:ext>
            </a:extLst>
          </p:cNvPr>
          <p:cNvSpPr txBox="1"/>
          <p:nvPr/>
        </p:nvSpPr>
        <p:spPr>
          <a:xfrm>
            <a:off x="3240745" y="563524"/>
            <a:ext cx="5496007" cy="589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Корчагин Олег, ученик 6А класса МБОУ Лицея №15 города Сарова Нижегородской области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5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Евгений Воробьёв «Капля крови»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Меня привлекают книги на военную тематику. Недавно я прочитал книгу Е. Воробьёва «Капля </a:t>
            </a:r>
            <a:r>
              <a:rPr lang="ru-RU" sz="120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крови</a:t>
            </a:r>
            <a:r>
              <a:rPr lang="ru-RU" sz="12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Возможно</a:t>
            </a: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автор назвал свою книгу так, потому что советские солдаты сражались за Родину до последней капли крови.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повесть о двух танкистах, десантнике и штрафнике, которых судьба свела поздней осенью 1944 года в маленьком прусском городке. Оказавшись в тылу врага без связи, без поддержки, с раненым товарищем на руках, они продолжали вести свою маленькую войну. Совершая ночные вылазки, бойцы добывали информацию о расположении немецких огневых точек, чтобы попытаться передать эти сведения своим. В условиях тяжелой обстановки раскрываются характеры главных героев. Молодой неопытный лейтенант Голованов проявляет себя решительным и бесстрашным. Опытный десантник Пестряков – рассудительный старик, которому пришлось взять на себя управление отрядом. Раненый танкист Черемных мужественно переносит тяжесть своего положения и поддерживает боевой дух товарищей. Солдат штрафного батальона Тимошка – весёлый и беззаботный, проявляет себя опытным бойцом, на которого можно положиться. Эти люди противостояли врагу и проходили проверку на стойкость, мужество, взаимовыручку и самопожертвование ради общего дела. Все они вышли победителями.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Автор этой повести хотел рассказать нам об этих людях, так непохожих друг на друга, которые мужественно сражались, отдавали жизни в борьбе с врагом, чтобы их потомки, а это мы с вами, могли жить... Чтобы жили и помнили!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текст, книга, мужчина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5BAB0177-E2CB-4840-948E-29D7E06E9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6" y="1531087"/>
            <a:ext cx="2592963" cy="37958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014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7640E6-D7F1-4D48-AE1C-89C236A04537}"/>
              </a:ext>
            </a:extLst>
          </p:cNvPr>
          <p:cNvSpPr/>
          <p:nvPr/>
        </p:nvSpPr>
        <p:spPr>
          <a:xfrm>
            <a:off x="504825" y="5515042"/>
            <a:ext cx="8134350" cy="662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Анна </a:t>
            </a:r>
            <a:r>
              <a:rPr lang="ru-RU" sz="1600" b="1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Дралова</a:t>
            </a:r>
            <a:endParaRPr lang="ru-RU" sz="16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Белгородская область, Яковлевский городской округ</a:t>
            </a:r>
            <a:r>
              <a:rPr lang="ru-RU" sz="16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п. 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Томаровка </a:t>
            </a:r>
            <a:endParaRPr lang="ru-RU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D706E3-F2D7-4301-B736-5B483C02F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19" y="779612"/>
            <a:ext cx="7840782" cy="446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AA487C-235E-415F-92EF-2FAD31479179}"/>
              </a:ext>
            </a:extLst>
          </p:cNvPr>
          <p:cNvSpPr txBox="1"/>
          <p:nvPr/>
        </p:nvSpPr>
        <p:spPr>
          <a:xfrm>
            <a:off x="2745909" y="538035"/>
            <a:ext cx="6042860" cy="615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Библиотека им. Л. Толстого г. Азов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5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Георгий </a:t>
            </a:r>
            <a:r>
              <a:rPr lang="ru-RU" sz="1400" b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Свиридов «Ринг </a:t>
            </a:r>
            <a:r>
              <a:rPr lang="ru-RU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400" b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колючей проволокой»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Эту книгу должен прочитать каждый, чтобы помнить с чем сражались наши деды и за что мы должны сказать им</a:t>
            </a:r>
            <a:r>
              <a:rPr lang="ru-RU" sz="14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«Большое спасибо!».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Г. </a:t>
            </a:r>
            <a:r>
              <a:rPr lang="ru-RU" sz="14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Свиридова «Ринг </a:t>
            </a: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4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колючей проволокой» </a:t>
            </a: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написана по реальным событиям в концлагере Бухенвальд. В книге описаны все условия жизни и работы узников. Главный </a:t>
            </a:r>
            <a:r>
              <a:rPr lang="ru-RU" sz="14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герой – </a:t>
            </a: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Андрей Борзенко, боксер, которому после трудовых подвигов приходится выходить на ринг против откормленных уголовников. Он нокаутирует бывших профессиональных чемпионов Германии, Австрии, Венгрии, Югославии и Италии. Трудно было полуголодному, истощенному боксеру вести с ними бой. Но и в </a:t>
            </a:r>
            <a:r>
              <a:rPr lang="ru-RU" sz="14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таких условиях </a:t>
            </a: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Андрей находил в себе силы выступать, бороться за спортивную честь своей Родины.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герой выходит на ринг, умело маневрирует, тянет время, а рядом на чердаках и в подвалах собираются бойцы подпольной армии мстителей, чтобы поднять восстание. Андрей вспоминает свою довоенную жизнь, тренера и любимую девушку Лейлу. Ее </a:t>
            </a:r>
            <a:r>
              <a:rPr lang="ru-RU" sz="14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 «Мой </a:t>
            </a: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джигит, я буду </a:t>
            </a:r>
            <a:r>
              <a:rPr lang="ru-RU" sz="14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ждать тебя» </a:t>
            </a: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поддерживали его в концлагере. В книге описаны все ужасы Бухенвальда: детский отдел, пытки, опыты над узниками, и то, как люди разной национальности поддерживали друг друга. Я горжусь этими героями, которые смогли не только выжить, но и поднять восстание и победить нацистов.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D88B5B9-8458-431E-9285-62DE7B9F215E}"/>
              </a:ext>
            </a:extLst>
          </p:cNvPr>
          <p:cNvGrpSpPr/>
          <p:nvPr/>
        </p:nvGrpSpPr>
        <p:grpSpPr>
          <a:xfrm>
            <a:off x="429661" y="561787"/>
            <a:ext cx="2241820" cy="5734427"/>
            <a:chOff x="429661" y="393406"/>
            <a:chExt cx="2241820" cy="5734427"/>
          </a:xfrm>
        </p:grpSpPr>
        <p:pic>
          <p:nvPicPr>
            <p:cNvPr id="4" name="Рисунок 3" descr="Изображение выглядит как текст, книга, человек, знак&#10;&#10;Автоматически созданное описание">
              <a:extLst>
                <a:ext uri="{FF2B5EF4-FFF2-40B4-BE49-F238E27FC236}">
                  <a16:creationId xmlns:a16="http://schemas.microsoft.com/office/drawing/2014/main" id="{6BC9C73A-DF1E-41EB-B199-1B2EE20D8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61" y="393406"/>
              <a:ext cx="2241820" cy="354438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6" name="Рисунок 5" descr="Изображение выглядит как человек, мужчина, фотография, держит&#10;&#10;Автоматически созданное описание">
              <a:extLst>
                <a:ext uri="{FF2B5EF4-FFF2-40B4-BE49-F238E27FC236}">
                  <a16:creationId xmlns:a16="http://schemas.microsoft.com/office/drawing/2014/main" id="{614A5A7E-80E2-4D03-AD3B-F44920EA4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61" y="4030892"/>
              <a:ext cx="2241820" cy="209694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3221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2D18A9-FAEA-436D-9757-F1740EEBB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788" y="738907"/>
            <a:ext cx="5896424" cy="4353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24DE30-03A5-4454-BC7F-42988C15EC38}"/>
              </a:ext>
            </a:extLst>
          </p:cNvPr>
          <p:cNvSpPr txBox="1"/>
          <p:nvPr/>
        </p:nvSpPr>
        <p:spPr>
          <a:xfrm>
            <a:off x="653902" y="5337544"/>
            <a:ext cx="7836196" cy="95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Библиотека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«Школа 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113 им. Героя Советского Союза И.И</a:t>
            </a:r>
            <a:r>
              <a:rPr lang="ru-RU" sz="16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Рыбалко» </a:t>
            </a:r>
            <a:endParaRPr lang="ru-RU" sz="16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Уфа Республика Башкортостан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5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3EC307-1A62-4C70-902A-AC1B336F29D4}"/>
              </a:ext>
            </a:extLst>
          </p:cNvPr>
          <p:cNvSpPr txBox="1"/>
          <p:nvPr/>
        </p:nvSpPr>
        <p:spPr>
          <a:xfrm>
            <a:off x="495759" y="3648245"/>
            <a:ext cx="8152481" cy="269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Прокопенко Ольга Владимировна, библиотекарь МКУК «МЦБС ГГО» </a:t>
            </a:r>
            <a:r>
              <a:rPr lang="ru-RU" sz="14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Подгорненской</a:t>
            </a: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сельской библиотеки № 13 Ставропольского края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5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Диана </a:t>
            </a:r>
            <a:r>
              <a:rPr lang="ru-RU" sz="1400" b="1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Акерман</a:t>
            </a:r>
            <a:r>
              <a:rPr lang="ru-RU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«Жена смотрителя зоопарка»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книге автор с блеском, юмором и бесконечным сочувствием к своим героям воплотила подлинную историю войны и величия человеческого духа. В ней рассказывается о героической чете Жабинских, владельцах Варшавского зоопарка, которые во время Второй мировой войны прятали в разоренных вольерах людей из еврейского гетто и таким образом спасли около трехсот жизней. Это ошеломляющий и трогательный рассказ о людях и животных, о глубинных связях между человеком и природой; гимн красоте, тайне и неистребимости жизни.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2017 году по книге вышел одноимённый фильм.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184766F-A164-4343-83AE-24D4F78BE1A3}"/>
              </a:ext>
            </a:extLst>
          </p:cNvPr>
          <p:cNvGrpSpPr/>
          <p:nvPr/>
        </p:nvGrpSpPr>
        <p:grpSpPr>
          <a:xfrm>
            <a:off x="409420" y="414670"/>
            <a:ext cx="8325158" cy="3014330"/>
            <a:chOff x="409421" y="414668"/>
            <a:chExt cx="8325158" cy="3014330"/>
          </a:xfrm>
        </p:grpSpPr>
        <p:pic>
          <p:nvPicPr>
            <p:cNvPr id="4" name="Рисунок 3" descr="Изображение выглядит как фотография, женщина, другой, в позе&#10;&#10;Автоматически созданное описание">
              <a:extLst>
                <a:ext uri="{FF2B5EF4-FFF2-40B4-BE49-F238E27FC236}">
                  <a16:creationId xmlns:a16="http://schemas.microsoft.com/office/drawing/2014/main" id="{0F33F6BB-B657-4B2E-955D-CC19640E9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5241" y="414669"/>
              <a:ext cx="3009338" cy="301432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6" name="Рисунок 5" descr="Изображение выглядит как человек, женщина, внешний,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7E2A90C7-CD19-4CD7-875B-A1C4CA9DD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574" y="414668"/>
              <a:ext cx="2115843" cy="301432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8" name="Рисунок 7" descr="Изображение выглядит как знак, сидит, женщина,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1B2AF9B7-FA68-4283-8E17-B4588A2DD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21" y="414668"/>
              <a:ext cx="3014330" cy="301433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5731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514A7B-B3AB-49FE-9138-49DE2B0901AE}"/>
              </a:ext>
            </a:extLst>
          </p:cNvPr>
          <p:cNvSpPr txBox="1"/>
          <p:nvPr/>
        </p:nvSpPr>
        <p:spPr>
          <a:xfrm>
            <a:off x="922516" y="5209953"/>
            <a:ext cx="72989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Ашмарина Любовь Петровна </a:t>
            </a:r>
          </a:p>
          <a:p>
            <a:pPr algn="ctr"/>
            <a:endParaRPr lang="ru-RU" sz="5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Библиотекарь </a:t>
            </a:r>
            <a:r>
              <a:rPr lang="ru-RU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Зеленодольской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сельской библиотеки </a:t>
            </a:r>
            <a:r>
              <a:rPr lang="ru-RU" sz="16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МБУК «МЦРБ» 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Никольского района Пензенской области</a:t>
            </a:r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088139-FF27-45C1-968A-C81038461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1" y="628739"/>
            <a:ext cx="799147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A0AF63-53BE-4DE9-BC7B-5ACF2F9507F9}"/>
              </a:ext>
            </a:extLst>
          </p:cNvPr>
          <p:cNvSpPr txBox="1"/>
          <p:nvPr/>
        </p:nvSpPr>
        <p:spPr>
          <a:xfrm>
            <a:off x="1786270" y="372139"/>
            <a:ext cx="7059526" cy="6291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Сакадынец</a:t>
            </a: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Егор, ученик 6А класса МБОУ Лицея №15 города Сарова Нижегородской области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5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Элла </a:t>
            </a:r>
            <a:r>
              <a:rPr lang="ru-RU" sz="1200" b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Фонякова «Хлеб той зимы»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0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ленинградцев тема </a:t>
            </a:r>
            <a:r>
              <a:rPr lang="ru-RU" sz="105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блокады – </a:t>
            </a:r>
            <a:r>
              <a:rPr lang="ru-RU" sz="10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особая тема. «Хлеб той зимы» - повесть, основанная на автобиографичных событиях, написанная петербургской писательницей Эллой </a:t>
            </a:r>
            <a:r>
              <a:rPr lang="ru-RU" sz="105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Фоняковой</a:t>
            </a:r>
            <a:r>
              <a:rPr lang="ru-RU" sz="10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Автор, будучи маленькой девочкой, пережила блокаду, и только спустя 30 лет решилась рассказать нам об этом страшном времени. Рассказать от лица первоклассницы Лены Комаровской…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0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«…Солнечные лучи, легко пронзая белые занавеси, веером разлетаются по комнате</a:t>
            </a:r>
            <a:r>
              <a:rPr lang="ru-RU" sz="105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– </a:t>
            </a:r>
            <a:r>
              <a:rPr lang="ru-RU" sz="10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обычное летнее воскресное утро обещало маленькой девочке отдых на даче, или прогулку в парке, или «веселую возню с беготней по комнатам и швырянием подушек». Только это воскресенье не такое как обычно… потому что война, и не та веселая «самая интересная на свете игра, в которую девчонок берут только в виде исключения».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0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начинается эта история. А дальше… Дальше первая бомбежка, смерть и разрушение. В любимом городе теперь все иначе, нет ни детских площадок, ни веселой детворы во дворах, только худые и измученные лица прохожих. Обстрелы, промозглая стужа первой блокадной зимы, отсутствие воды, лютый голод и страх, что родители могут не вернуться домой. Все мысли только о том, как бы съесть хоть кусочек хлебушка, хоть крошечки, чтобы хоть на минутку утолить чувство голода. Неужели люди, тем более дети, и правда сумели пережить все свалившиеся на них тяготы?! Варили суп из клея, пили кипяток без заварки и сахара, называя этот напиток чаем, делили жалкие крохи хлеба, и, несмотря ни на что, находили повод для радости. А что это, если не настоящее счастье – среди всего этого ужаса вдруг отыскать аскорбинку где-то за шкафом, или получить в подарок горбушку хлеба?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0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Удивительно, но ленинградцы в горькие дни блокады не сломались, не потеряли человечности, выживали сами и помогали друг другу. Родители героини в самую голодную зиму 41 года приняли в семью совершенно чужого, незнакомого человека, спасая от голодной смерти, хотя сами голодали, а Лена пожалела изголодавшегося попрошайку в магазине, отдав ему свой довесочек хлеба. Страшно представить, что детям приходилось видеть всё это. Видеть, как люди перестают быть людьми из-за куска хлеба, как родители, умирающие от голода, отдают тебе свою долю еды, а на детских санках теперь перевозят умерших…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0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мы знаем о войне? Что мы знаем о голоде, о лютом холоде, когда нечем топить дом? Для блокадников это было чем-то будничным, но от этого еще страшнее. Не перестану восхищаться и гордиться людьми, которые пережили эти страшные годы, и задавать себе вопрос: «Смогли бы мы, живущие в XXI веке, поколение соцсетей и айфонов, пережить такие испытания так же достойно как блокадники </a:t>
            </a:r>
            <a:r>
              <a:rPr lang="ru-RU" sz="105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Ленинграда?».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3CA5592-46A5-41C9-B6F5-6461F8579FAA}"/>
              </a:ext>
            </a:extLst>
          </p:cNvPr>
          <p:cNvGrpSpPr/>
          <p:nvPr/>
        </p:nvGrpSpPr>
        <p:grpSpPr>
          <a:xfrm>
            <a:off x="409354" y="1745359"/>
            <a:ext cx="1297176" cy="3367282"/>
            <a:chOff x="409354" y="386011"/>
            <a:chExt cx="1297176" cy="3367282"/>
          </a:xfrm>
        </p:grpSpPr>
        <p:pic>
          <p:nvPicPr>
            <p:cNvPr id="4" name="Рисунок 3" descr="Изображение выглядит как текст, книга&#10;&#10;Автоматически созданное описание">
              <a:extLst>
                <a:ext uri="{FF2B5EF4-FFF2-40B4-BE49-F238E27FC236}">
                  <a16:creationId xmlns:a16="http://schemas.microsoft.com/office/drawing/2014/main" id="{CB43647D-0E71-4159-8055-E99C12B4B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74" y="2030819"/>
              <a:ext cx="1291856" cy="172247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6" name="Рисунок 5" descr="Изображение выглядит как человек, мужчина, внутренний,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D7C629CD-8BE4-49F9-B698-41AC7D3F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9354" y="386011"/>
              <a:ext cx="1291855" cy="153848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8497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514A7B-B3AB-49FE-9138-49DE2B0901AE}"/>
              </a:ext>
            </a:extLst>
          </p:cNvPr>
          <p:cNvSpPr txBox="1"/>
          <p:nvPr/>
        </p:nvSpPr>
        <p:spPr>
          <a:xfrm>
            <a:off x="922516" y="5483998"/>
            <a:ext cx="72989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Сергеева Наталья Евгеньевна</a:t>
            </a:r>
          </a:p>
          <a:p>
            <a:pPr algn="ctr"/>
            <a:r>
              <a:rPr lang="ru-RU" sz="5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Филипповская сельская библиотека</a:t>
            </a:r>
          </a:p>
          <a:p>
            <a:pPr algn="ctr"/>
            <a:r>
              <a:rPr lang="ru-RU" sz="16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МБУК «ЦБС»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Киржачского 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 </a:t>
            </a:r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A366F2-628A-478D-8BCD-8823463BE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921" y="619484"/>
            <a:ext cx="3531195" cy="476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D1AEAA-BFC5-4E81-A3FA-2F880A37170A}"/>
              </a:ext>
            </a:extLst>
          </p:cNvPr>
          <p:cNvSpPr txBox="1"/>
          <p:nvPr/>
        </p:nvSpPr>
        <p:spPr>
          <a:xfrm>
            <a:off x="2934587" y="662024"/>
            <a:ext cx="5754391" cy="553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Сусады-Эбалакская</a:t>
            </a:r>
            <a:r>
              <a:rPr lang="ru-RU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библиотека </a:t>
            </a:r>
            <a:r>
              <a:rPr lang="ru-RU" sz="1400" b="1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Янаульского</a:t>
            </a:r>
            <a:r>
              <a:rPr lang="ru-RU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5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Берлин!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конце войны западные союзники мечтали захватить Берлин раньше советских войск. Город стал их первостепенной целью, однако Советской армии удалось то, чего не смогли добиться союзники</a:t>
            </a:r>
            <a:r>
              <a:rPr lang="ru-RU" sz="12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«Берлин </a:t>
            </a: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</a:t>
            </a:r>
            <a:r>
              <a:rPr lang="ru-RU" sz="12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взят!» – о </a:t>
            </a: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полных мужества и героизма днях последней битвы с фашизмом и людях, добывших победу, новая книга уникального проекта Андрея </a:t>
            </a:r>
            <a:r>
              <a:rPr lang="ru-RU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Сульдина</a:t>
            </a: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Берлин являлся политическим оплотом фашизма и одним из крупнейших центров военной промышленности Третьего рейха. Именно поэтому без его взятия было невозможно победоносно завершить войну в Европе. Советским руководством реализация Берлинской операции (</a:t>
            </a:r>
            <a:r>
              <a:rPr lang="ru-RU" sz="12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апреля –  8 </a:t>
            </a: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мая 1945 года) возлагалась на три фронта: 1-й Белорусский, 1-й Украинский и 2-й Белорусский при участии части сил Балтийского флота, Днепровской военной флотилии, 1-й и 2-й армий Войска Польского. В книге нашли отражение каждый день великого сражения и обстановка, которая царила в стране и мире.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данном издании использована, помимо авторских материалов, информация только из доступных открытых источников: публикаций в газетах, журналах, мемуарах, справочниках, различных книгах. Большую помощь оказало информационное </a:t>
            </a:r>
            <a:r>
              <a:rPr lang="ru-RU" sz="12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агентство «ЭКСТРА-ПРЕСС», </a:t>
            </a:r>
            <a:r>
              <a:rPr lang="ru-RU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протяжении многих лет готовившее для СМИ материалы по исторической тематике. Автор-составитель, не имея возможности назвать поименно, выражает также благодарность всем, кто помог ему в работе, которая была выполнена ради сохранения памяти о полных мужества и героизма днях той страшной битвы и людях, добывших нашей стране и миру бессмертную Победу.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едет, мужчина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541AC29D-5C58-4682-8036-B6BFCEF02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3" y="1611986"/>
            <a:ext cx="2422686" cy="36340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93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AFC99-A7A2-4615-8443-8783FAD018AB}"/>
              </a:ext>
            </a:extLst>
          </p:cNvPr>
          <p:cNvSpPr txBox="1"/>
          <p:nvPr/>
        </p:nvSpPr>
        <p:spPr>
          <a:xfrm>
            <a:off x="4948287" y="3159543"/>
            <a:ext cx="396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СЕРТИФИКАТ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участника акции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80C0A70-FA33-4943-8A21-C0BF1A5ACF77}"/>
              </a:ext>
            </a:extLst>
          </p:cNvPr>
          <p:cNvGrpSpPr/>
          <p:nvPr/>
        </p:nvGrpSpPr>
        <p:grpSpPr>
          <a:xfrm>
            <a:off x="460634" y="718299"/>
            <a:ext cx="4487653" cy="5748309"/>
            <a:chOff x="404271" y="724756"/>
            <a:chExt cx="4487653" cy="5748309"/>
          </a:xfrm>
        </p:grpSpPr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37295698-7E36-4C98-BF75-40D173146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68320">
              <a:off x="2198103" y="963974"/>
              <a:ext cx="2693821" cy="359176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6" name="Рисунок 5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CFAB7AE0-A750-48EB-AD99-0C6E39688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6302">
              <a:off x="896997" y="724756"/>
              <a:ext cx="2802932" cy="373724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7" name="Рисунок 6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AD23C942-C8A8-4103-8D51-350BB4692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46383">
              <a:off x="1780705" y="1668770"/>
              <a:ext cx="2534734" cy="337964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332FC163-9EA6-4F55-A057-B17CC9AD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271" y="1952738"/>
              <a:ext cx="3391303" cy="4520327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4DBB29-5A9E-4A2A-8FE2-9FA14C07A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2158" y="520053"/>
            <a:ext cx="1185987" cy="13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E6EEE5-7105-4471-B59D-BF215391ADB2}"/>
              </a:ext>
            </a:extLst>
          </p:cNvPr>
          <p:cNvGrpSpPr/>
          <p:nvPr/>
        </p:nvGrpSpPr>
        <p:grpSpPr>
          <a:xfrm>
            <a:off x="388048" y="451923"/>
            <a:ext cx="8447202" cy="2105460"/>
            <a:chOff x="388048" y="451923"/>
            <a:chExt cx="8447202" cy="2105460"/>
          </a:xfrm>
          <a:effectLst>
            <a:reflection blurRad="6350" stA="50000" endA="300" endPos="55000" dir="5400000" sy="-100000" algn="bl" rotWithShape="0"/>
          </a:effectLst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78EA78F0-ED2B-4985-8B10-8E17551C7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60435" y="455606"/>
              <a:ext cx="2806110" cy="2101777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32A0128-80D6-44D5-BFF2-DEE76CFA8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13121" y="455608"/>
              <a:ext cx="2522129" cy="210177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9" name="Рисунок 8" descr="Изображение выглядит как цветок, растение, внешний,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0F29A816-4DB8-4EB5-AA35-100E87383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48" y="451923"/>
              <a:ext cx="3025811" cy="210546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5336FE-AE63-4601-BA5B-BD9B4ABC2048}"/>
              </a:ext>
            </a:extLst>
          </p:cNvPr>
          <p:cNvSpPr txBox="1"/>
          <p:nvPr/>
        </p:nvSpPr>
        <p:spPr>
          <a:xfrm>
            <a:off x="388048" y="4326948"/>
            <a:ext cx="8447202" cy="1327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75-ЛЕТИЮ ВЕЛИКОЙ ПОБЕДЫ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Молодежный библиотечно-информационный центр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ЦГБ им. В. Маяковского объявил старт сетевой акции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«Живая память о войне. Читаем, чтобы помнить»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57544E-EEAE-4E59-A5AC-E62E72AA5C65}"/>
              </a:ext>
            </a:extLst>
          </p:cNvPr>
          <p:cNvSpPr txBox="1"/>
          <p:nvPr/>
        </p:nvSpPr>
        <p:spPr>
          <a:xfrm>
            <a:off x="483780" y="1582065"/>
            <a:ext cx="8176438" cy="4689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Большое спасибо за организацию и проведение такой акции!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Спасибо. Акция отличная. Успехов вам, коллеги!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Благодарю! Здоровья и творческих успехов!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акции очень хорошая и актуальная для наших читателей.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огромное за акцию, спасибо за сертификат, очень красивый! Удачи в реализации всего задуманного!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Уважаемый Молодежный библиотечно-информационный центр МБУК ЦГБ им. В</a:t>
            </a:r>
            <a:r>
              <a:rPr lang="ru-RU" sz="14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Маяковского, </a:t>
            </a: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огромное за возможность поучаствовать в </a:t>
            </a:r>
            <a:r>
              <a:rPr lang="ru-RU" sz="14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 «Живая </a:t>
            </a: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память </a:t>
            </a:r>
            <a:r>
              <a:rPr lang="ru-RU" sz="14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войне»! </a:t>
            </a: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Благодарю за возможность показать свои достижения и старания, и посмотреть на других участников, вдохновиться их успехами и стремиться к большему! Благодарю за сертификаты, очень приятно получить поощрение за труд! Поздравляю Вас с праздником Великой Победы! Желаю мирного неба над головой, успехов в творческой деятельности и процветания!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Огромное спасибо за организацию акции!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задумку) С нетерпением будем ждать новых конкурсов!!!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Вам огромное! Удачи в работе!!!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Вам за инициативу и отзывчивость!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хорошую идею! Рады были принять участие в вашей акции))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интересную акцию и сертификаты. С наступающим Днём Победы! Здоровья и всех Вам благ!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74144F-27FD-40DA-A124-B54E4CC4A2E1}"/>
              </a:ext>
            </a:extLst>
          </p:cNvPr>
          <p:cNvSpPr txBox="1"/>
          <p:nvPr/>
        </p:nvSpPr>
        <p:spPr>
          <a:xfrm>
            <a:off x="3133410" y="682396"/>
            <a:ext cx="2877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ОТЗЫВЫ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участников акции</a:t>
            </a:r>
          </a:p>
        </p:txBody>
      </p:sp>
      <p:pic>
        <p:nvPicPr>
          <p:cNvPr id="4" name="Рисунок 3" descr="Изображение выглядит как рисунок, еда&#10;&#10;Автоматически созданное описание">
            <a:extLst>
              <a:ext uri="{FF2B5EF4-FFF2-40B4-BE49-F238E27FC236}">
                <a16:creationId xmlns:a16="http://schemas.microsoft.com/office/drawing/2014/main" id="{A38E864A-BE1F-45A6-A959-EF27CA221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31" y="440493"/>
            <a:ext cx="1674627" cy="18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4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объект, фотография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A7AB299B-0027-4BF3-AFDD-5DD984B0F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4" y="367318"/>
            <a:ext cx="8369526" cy="2373813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6935E2-05B0-4836-AFB1-E578C170F228}"/>
              </a:ext>
            </a:extLst>
          </p:cNvPr>
          <p:cNvSpPr txBox="1"/>
          <p:nvPr/>
        </p:nvSpPr>
        <p:spPr>
          <a:xfrm>
            <a:off x="523301" y="4040371"/>
            <a:ext cx="8097397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Сетевая акция «Живая память о войне. Читаем, чтобы помнить</a:t>
            </a:r>
            <a:r>
              <a:rPr lang="ru-RU">
                <a:solidFill>
                  <a:prstClr val="black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8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>
                <a:solidFill>
                  <a:prstClr val="black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наше посвящение всем, кто жил, воевал и трудился во имя </a:t>
            </a:r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ВЕЛИКОЙ ПОБЕДЫ!</a:t>
            </a:r>
          </a:p>
          <a:p>
            <a:pPr lvl="0" algn="ctr">
              <a:lnSpc>
                <a:spcPct val="120000"/>
              </a:lnSpc>
            </a:pPr>
            <a:r>
              <a:rPr lang="ru-RU">
                <a:solidFill>
                  <a:prstClr val="black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 </a:t>
            </a:r>
            <a:r>
              <a:rPr lang="ru-RU" sz="180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>
                <a:solidFill>
                  <a:prstClr val="black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павшим </a:t>
            </a: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выжившим в этой страшной войне – </a:t>
            </a:r>
          </a:p>
          <a:p>
            <a:pPr lvl="0" algn="ctr">
              <a:lnSpc>
                <a:spcPct val="120000"/>
              </a:lnSpc>
            </a:pPr>
            <a:r>
              <a:rPr lang="ru-RU" dirty="0">
                <a:solidFill>
                  <a:prstClr val="black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вечная память и благодарность!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F36B092-8453-4034-9301-C218A23A7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01" y="396931"/>
            <a:ext cx="4868684" cy="25002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A0F187-DCA5-4605-9537-ED443F734A62}"/>
              </a:ext>
            </a:extLst>
          </p:cNvPr>
          <p:cNvSpPr txBox="1"/>
          <p:nvPr/>
        </p:nvSpPr>
        <p:spPr>
          <a:xfrm>
            <a:off x="3896769" y="2931115"/>
            <a:ext cx="480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Страница библиотеки ВК</a:t>
            </a:r>
          </a:p>
          <a:p>
            <a:pPr algn="ctr"/>
            <a:r>
              <a:rPr lang="ru-RU" sz="1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https://vk.com/id255073928 </a:t>
            </a:r>
            <a:endParaRPr lang="ru-R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87123-A647-45CD-956E-B460EECB354D}"/>
              </a:ext>
            </a:extLst>
          </p:cNvPr>
          <p:cNvSpPr txBox="1"/>
          <p:nvPr/>
        </p:nvSpPr>
        <p:spPr>
          <a:xfrm>
            <a:off x="334926" y="3684586"/>
            <a:ext cx="8474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ВЕЛИКАЯ ОТЕЧЕСТВЕННАЯ ВОЙНА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E52C3CD0-09B7-430C-BA44-ED87C6382C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6" y="396932"/>
            <a:ext cx="3301144" cy="24921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13335EFE-C498-4B31-A345-01ACE77C1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521184"/>
              </p:ext>
            </p:extLst>
          </p:nvPr>
        </p:nvGraphicFramePr>
        <p:xfrm>
          <a:off x="973144" y="4249821"/>
          <a:ext cx="8260968" cy="190550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130484">
                  <a:extLst>
                    <a:ext uri="{9D8B030D-6E8A-4147-A177-3AD203B41FA5}">
                      <a16:colId xmlns:a16="http://schemas.microsoft.com/office/drawing/2014/main" val="3993796509"/>
                    </a:ext>
                  </a:extLst>
                </a:gridCol>
                <a:gridCol w="4130484">
                  <a:extLst>
                    <a:ext uri="{9D8B030D-6E8A-4147-A177-3AD203B41FA5}">
                      <a16:colId xmlns:a16="http://schemas.microsoft.com/office/drawing/2014/main" val="625454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Видеоролики</a:t>
                      </a:r>
                    </a:p>
                    <a:p>
                      <a:pPr marL="285750" indent="-28575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Рассказы</a:t>
                      </a:r>
                    </a:p>
                    <a:p>
                      <a:pPr marL="285750" indent="-28575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Эссе</a:t>
                      </a:r>
                    </a:p>
                    <a:p>
                      <a:pPr marL="285750" indent="-28575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Виртуальные выставки</a:t>
                      </a:r>
                    </a:p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Художественные произведения</a:t>
                      </a:r>
                    </a:p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Мультимедийная презентация</a:t>
                      </a:r>
                    </a:p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Документальная проза</a:t>
                      </a:r>
                      <a:endParaRPr lang="ru-RU" sz="16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Мемуары</a:t>
                      </a:r>
                    </a:p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Рекомендации</a:t>
                      </a:r>
                    </a:p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Буктрейлер</a:t>
                      </a:r>
                      <a:endParaRPr lang="ru-RU" sz="1600" b="0" dirty="0"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Публицистика</a:t>
                      </a:r>
                    </a:p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Советы</a:t>
                      </a:r>
                    </a:p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Воспоминания</a:t>
                      </a:r>
                    </a:p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Краеведческие издания</a:t>
                      </a:r>
                      <a:endParaRPr lang="ru-RU" sz="16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519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6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0412F8-C406-49EE-85D4-27222CEFA538}"/>
              </a:ext>
            </a:extLst>
          </p:cNvPr>
          <p:cNvSpPr txBox="1"/>
          <p:nvPr/>
        </p:nvSpPr>
        <p:spPr>
          <a:xfrm>
            <a:off x="4307855" y="2197430"/>
            <a:ext cx="4536572" cy="1324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ПОЛОЖЕНИЕ</a:t>
            </a:r>
          </a:p>
          <a:p>
            <a:pPr algn="ctr">
              <a:lnSpc>
                <a:spcPct val="120000"/>
              </a:lnSpc>
            </a:pPr>
            <a:r>
              <a:rPr lang="ru-RU" sz="1600" dirty="0">
                <a:latin typeface="Bookman Old Style" panose="02050604050505020204" pitchFamily="18" charset="0"/>
              </a:rPr>
              <a:t>о проведении сетевой акции</a:t>
            </a:r>
          </a:p>
          <a:p>
            <a:pPr algn="ctr">
              <a:lnSpc>
                <a:spcPct val="120000"/>
              </a:lnSpc>
            </a:pPr>
            <a:r>
              <a:rPr lang="ru-RU" sz="1600" dirty="0">
                <a:solidFill>
                  <a:srgbClr val="FF0000"/>
                </a:solidFill>
                <a:latin typeface="Bookman Old Style" panose="02050604050505020204" pitchFamily="18" charset="0"/>
              </a:rPr>
              <a:t>«Живая память о войне.</a:t>
            </a:r>
          </a:p>
          <a:p>
            <a:pPr algn="ctr">
              <a:lnSpc>
                <a:spcPct val="120000"/>
              </a:lnSpc>
            </a:pPr>
            <a:r>
              <a:rPr lang="ru-RU" sz="1600" dirty="0">
                <a:solidFill>
                  <a:srgbClr val="FF0000"/>
                </a:solidFill>
                <a:latin typeface="Bookman Old Style" panose="02050604050505020204" pitchFamily="18" charset="0"/>
              </a:rPr>
              <a:t>Читаем, чтобы помнить»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73C1222-EABB-4F7B-81B5-84CBAEE4A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1" y="403904"/>
            <a:ext cx="3859774" cy="5018701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Рисунок 20" descr="Изображение выглядит как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1EFCB55B-06DE-4091-B80B-0CEAE6FC1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1" y="3305426"/>
            <a:ext cx="8354983" cy="328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0452151-9BA8-44A1-8577-8CEB11D00C87}"/>
              </a:ext>
            </a:extLst>
          </p:cNvPr>
          <p:cNvGrpSpPr/>
          <p:nvPr/>
        </p:nvGrpSpPr>
        <p:grpSpPr>
          <a:xfrm>
            <a:off x="478466" y="437493"/>
            <a:ext cx="5039832" cy="2991507"/>
            <a:chOff x="106326" y="74428"/>
            <a:chExt cx="5188688" cy="307280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572B942-3064-483A-B7FB-0F7DA733D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11" y="177763"/>
              <a:ext cx="4991306" cy="2873782"/>
            </a:xfrm>
            <a:prstGeom prst="rect">
              <a:avLst/>
            </a:prstGeom>
            <a:ln w="38100" cmpd="dbl">
              <a:solidFill>
                <a:srgbClr val="C00000"/>
              </a:solidFill>
            </a:ln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751AD0B7-EF17-430D-B598-1DB186398F30}"/>
                </a:ext>
              </a:extLst>
            </p:cNvPr>
            <p:cNvSpPr/>
            <p:nvPr/>
          </p:nvSpPr>
          <p:spPr>
            <a:xfrm>
              <a:off x="106326" y="74428"/>
              <a:ext cx="5188688" cy="307280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25FD5E-FCF1-4A0C-8A06-806BE581A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9279" y="1981277"/>
            <a:ext cx="3937515" cy="3965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8CC8AE-DEB4-4EAC-895B-D4DB5CF3214E}"/>
              </a:ext>
            </a:extLst>
          </p:cNvPr>
          <p:cNvSpPr txBox="1"/>
          <p:nvPr/>
        </p:nvSpPr>
        <p:spPr>
          <a:xfrm>
            <a:off x="5518298" y="1193531"/>
            <a:ext cx="3298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 ДНЕЙ</a:t>
            </a:r>
          </a:p>
        </p:txBody>
      </p:sp>
      <p:pic>
        <p:nvPicPr>
          <p:cNvPr id="3" name="Рисунок 2" descr="Изображение выглядит как гитар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51F2943-B58E-487A-8C3C-590505BB8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7" y="4893879"/>
            <a:ext cx="8462591" cy="16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гитара&#10;&#10;Автоматически созданное описание">
            <a:extLst>
              <a:ext uri="{FF2B5EF4-FFF2-40B4-BE49-F238E27FC236}">
                <a16:creationId xmlns:a16="http://schemas.microsoft.com/office/drawing/2014/main" id="{6BC08B2E-0E97-4C45-81B7-09142C233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77" y="5544615"/>
            <a:ext cx="4853708" cy="85653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60AA7C-3158-4815-A087-BB988C2EB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83" y="423717"/>
            <a:ext cx="3639273" cy="601056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640772-FB32-44AB-A7FA-DCC825DA5DC9}"/>
              </a:ext>
            </a:extLst>
          </p:cNvPr>
          <p:cNvSpPr txBox="1"/>
          <p:nvPr/>
        </p:nvSpPr>
        <p:spPr>
          <a:xfrm>
            <a:off x="4636164" y="3290909"/>
            <a:ext cx="3534534" cy="1479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«Выветривает время имена,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Стирает даты, яркие когда-то.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Историей становится война,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Уходим в книги мы, её солдаты»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500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5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Шестериков </a:t>
            </a: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9CB6A-92C0-4B18-9B22-F6FB4877D366}"/>
              </a:ext>
            </a:extLst>
          </p:cNvPr>
          <p:cNvSpPr txBox="1"/>
          <p:nvPr/>
        </p:nvSpPr>
        <p:spPr>
          <a:xfrm>
            <a:off x="4108256" y="1820995"/>
            <a:ext cx="4722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80 КНИГ</a:t>
            </a:r>
          </a:p>
        </p:txBody>
      </p:sp>
    </p:spTree>
    <p:extLst>
      <p:ext uri="{BB962C8B-B14F-4D97-AF65-F5344CB8AC3E}">
        <p14:creationId xmlns:p14="http://schemas.microsoft.com/office/powerpoint/2010/main" val="5089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фотография, другой, в позе, различные&#10;&#10;Автоматически созданное описание">
            <a:extLst>
              <a:ext uri="{FF2B5EF4-FFF2-40B4-BE49-F238E27FC236}">
                <a16:creationId xmlns:a16="http://schemas.microsoft.com/office/drawing/2014/main" id="{66C85080-754A-428C-90F1-C856D0667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1" y="375694"/>
            <a:ext cx="5738342" cy="606763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7EA26A-B12C-4919-ACC0-6185809C25C9}"/>
              </a:ext>
            </a:extLst>
          </p:cNvPr>
          <p:cNvSpPr txBox="1"/>
          <p:nvPr/>
        </p:nvSpPr>
        <p:spPr>
          <a:xfrm>
            <a:off x="6176903" y="3075057"/>
            <a:ext cx="2653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24555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D99AC4A-3C55-4C6B-945E-61623173BA09}"/>
              </a:ext>
            </a:extLst>
          </p:cNvPr>
          <p:cNvGrpSpPr/>
          <p:nvPr/>
        </p:nvGrpSpPr>
        <p:grpSpPr>
          <a:xfrm>
            <a:off x="533345" y="434019"/>
            <a:ext cx="8077311" cy="3628256"/>
            <a:chOff x="573308" y="434019"/>
            <a:chExt cx="8077311" cy="3628256"/>
          </a:xfrm>
          <a:effectLst/>
        </p:grpSpPr>
        <p:pic>
          <p:nvPicPr>
            <p:cNvPr id="4" name="Рисунок 3" descr="Изображение выглядит как текст, ка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48CE8D-F267-4E79-B005-7D421DA5D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769" y="1814134"/>
              <a:ext cx="1567191" cy="224702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" name="Рисунок 5" descr="Изображение выглядит как текст, знак&#10;&#10;Автоматически созданное описание">
              <a:extLst>
                <a:ext uri="{FF2B5EF4-FFF2-40B4-BE49-F238E27FC236}">
                  <a16:creationId xmlns:a16="http://schemas.microsoft.com/office/drawing/2014/main" id="{320F52D0-BB6F-44B4-8BFB-A06C6C0DF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769" y="434019"/>
              <a:ext cx="1578850" cy="129041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" name="Рисунок 6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A9D861A-8D2B-46E1-B413-54CC12D0D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08" y="434019"/>
              <a:ext cx="6391017" cy="36282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96D89AE-EB9F-4B39-8330-78F36436E1B2}"/>
              </a:ext>
            </a:extLst>
          </p:cNvPr>
          <p:cNvSpPr txBox="1"/>
          <p:nvPr/>
        </p:nvSpPr>
        <p:spPr>
          <a:xfrm>
            <a:off x="324293" y="5133563"/>
            <a:ext cx="8495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30 РЕГИОНОВ</a:t>
            </a:r>
          </a:p>
        </p:txBody>
      </p:sp>
    </p:spTree>
    <p:extLst>
      <p:ext uri="{BB962C8B-B14F-4D97-AF65-F5344CB8AC3E}">
        <p14:creationId xmlns:p14="http://schemas.microsoft.com/office/powerpoint/2010/main" val="24616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3E987A-EEC3-41AB-A843-76BAA76BBCE3}"/>
              </a:ext>
            </a:extLst>
          </p:cNvPr>
          <p:cNvSpPr txBox="1"/>
          <p:nvPr/>
        </p:nvSpPr>
        <p:spPr>
          <a:xfrm>
            <a:off x="668670" y="5401339"/>
            <a:ext cx="7806659" cy="73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Кирилл Блохин</a:t>
            </a:r>
          </a:p>
          <a:p>
            <a:pPr algn="ctr">
              <a:lnSpc>
                <a:spcPct val="120000"/>
              </a:lnSpc>
            </a:pPr>
            <a:r>
              <a:rPr lang="ru-RU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Филипповское, </a:t>
            </a:r>
            <a:r>
              <a:rPr lang="ru-RU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Киржачский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район, Владимирская область </a:t>
            </a:r>
            <a:endParaRPr lang="ru-RU" dirty="0"/>
          </a:p>
        </p:txBody>
      </p:sp>
      <p:pic>
        <p:nvPicPr>
          <p:cNvPr id="4" name="Без названия (1)">
            <a:hlinkClick r:id="" action="ppaction://media"/>
            <a:extLst>
              <a:ext uri="{FF2B5EF4-FFF2-40B4-BE49-F238E27FC236}">
                <a16:creationId xmlns:a16="http://schemas.microsoft.com/office/drawing/2014/main" id="{46B50764-E3A4-41B6-ABD7-E6A74877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69" y="784803"/>
            <a:ext cx="7806659" cy="43912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311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1169</TotalTime>
  <Words>1827</Words>
  <Application>Microsoft Office PowerPoint</Application>
  <PresentationFormat>Экран (4:3)</PresentationFormat>
  <Paragraphs>109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Смирнов Игорь Юрьевич</dc:creator>
  <cp:lastModifiedBy>S</cp:lastModifiedBy>
  <cp:revision>99</cp:revision>
  <dcterms:created xsi:type="dcterms:W3CDTF">2020-05-22T07:41:26Z</dcterms:created>
  <dcterms:modified xsi:type="dcterms:W3CDTF">2021-02-12T10:32:59Z</dcterms:modified>
</cp:coreProperties>
</file>