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95.jpg" ContentType="image/jp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7" r:id="rId3"/>
    <p:sldId id="315" r:id="rId4"/>
    <p:sldId id="316" r:id="rId5"/>
    <p:sldId id="273" r:id="rId6"/>
    <p:sldId id="275" r:id="rId7"/>
    <p:sldId id="274" r:id="rId8"/>
    <p:sldId id="302" r:id="rId9"/>
    <p:sldId id="276" r:id="rId10"/>
    <p:sldId id="304" r:id="rId11"/>
    <p:sldId id="272" r:id="rId12"/>
    <p:sldId id="278" r:id="rId13"/>
    <p:sldId id="305" r:id="rId14"/>
    <p:sldId id="306" r:id="rId15"/>
    <p:sldId id="279" r:id="rId16"/>
    <p:sldId id="271" r:id="rId17"/>
    <p:sldId id="308" r:id="rId18"/>
    <p:sldId id="307" r:id="rId19"/>
    <p:sldId id="314" r:id="rId20"/>
    <p:sldId id="313" r:id="rId21"/>
    <p:sldId id="289" r:id="rId22"/>
    <p:sldId id="290" r:id="rId23"/>
    <p:sldId id="284" r:id="rId24"/>
    <p:sldId id="292" r:id="rId25"/>
    <p:sldId id="298" r:id="rId26"/>
    <p:sldId id="267" r:id="rId27"/>
    <p:sldId id="260" r:id="rId28"/>
    <p:sldId id="262" r:id="rId29"/>
    <p:sldId id="261" r:id="rId30"/>
    <p:sldId id="265" r:id="rId31"/>
    <p:sldId id="263" r:id="rId32"/>
    <p:sldId id="317" r:id="rId33"/>
    <p:sldId id="266" r:id="rId34"/>
    <p:sldId id="270" r:id="rId3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99"/>
    <a:srgbClr val="0066FF"/>
    <a:srgbClr val="3333FF"/>
    <a:srgbClr val="0066CC"/>
    <a:srgbClr val="FFCC99"/>
    <a:srgbClr val="A50021"/>
    <a:srgbClr val="DAE3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45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7CDA6-4913-41BA-92A7-AD9B3100B18C}" type="datetimeFigureOut">
              <a:rPr lang="ru-RU" smtClean="0"/>
              <a:t>23.11.2021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73EF6-A9F7-4347-BB02-9ADA6010A6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35951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7CDA6-4913-41BA-92A7-AD9B3100B18C}" type="datetimeFigureOut">
              <a:rPr lang="ru-RU" smtClean="0"/>
              <a:t>23.11.2021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73EF6-A9F7-4347-BB02-9ADA6010A6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44161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7CDA6-4913-41BA-92A7-AD9B3100B18C}" type="datetimeFigureOut">
              <a:rPr lang="ru-RU" smtClean="0"/>
              <a:t>23.11.2021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73EF6-A9F7-4347-BB02-9ADA6010A6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35172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7CDA6-4913-41BA-92A7-AD9B3100B18C}" type="datetimeFigureOut">
              <a:rPr lang="ru-RU" smtClean="0"/>
              <a:t>23.11.2021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73EF6-A9F7-4347-BB02-9ADA6010A6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12893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7CDA6-4913-41BA-92A7-AD9B3100B18C}" type="datetimeFigureOut">
              <a:rPr lang="ru-RU" smtClean="0"/>
              <a:t>23.11.2021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73EF6-A9F7-4347-BB02-9ADA6010A6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5568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7CDA6-4913-41BA-92A7-AD9B3100B18C}" type="datetimeFigureOut">
              <a:rPr lang="ru-RU" smtClean="0"/>
              <a:t>23.11.2021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73EF6-A9F7-4347-BB02-9ADA6010A6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89028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7CDA6-4913-41BA-92A7-AD9B3100B18C}" type="datetimeFigureOut">
              <a:rPr lang="ru-RU" smtClean="0"/>
              <a:t>23.11.2021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73EF6-A9F7-4347-BB02-9ADA6010A6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6581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7CDA6-4913-41BA-92A7-AD9B3100B18C}" type="datetimeFigureOut">
              <a:rPr lang="ru-RU" smtClean="0"/>
              <a:t>23.11.2021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73EF6-A9F7-4347-BB02-9ADA6010A6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67900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7CDA6-4913-41BA-92A7-AD9B3100B18C}" type="datetimeFigureOut">
              <a:rPr lang="ru-RU" smtClean="0"/>
              <a:t>23.11.2021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73EF6-A9F7-4347-BB02-9ADA6010A6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09352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7CDA6-4913-41BA-92A7-AD9B3100B18C}" type="datetimeFigureOut">
              <a:rPr lang="ru-RU" smtClean="0"/>
              <a:t>23.11.2021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73EF6-A9F7-4347-BB02-9ADA6010A6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07575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7CDA6-4913-41BA-92A7-AD9B3100B18C}" type="datetimeFigureOut">
              <a:rPr lang="ru-RU" smtClean="0"/>
              <a:t>23.11.2021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73EF6-A9F7-4347-BB02-9ADA6010A6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04329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67CDA6-4913-41BA-92A7-AD9B3100B18C}" type="datetimeFigureOut">
              <a:rPr lang="ru-RU" smtClean="0"/>
              <a:t>23.11.2021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273EF6-A9F7-4347-BB02-9ADA6010A6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3769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jpg"/><Relationship Id="rId5" Type="http://schemas.openxmlformats.org/officeDocument/2006/relationships/image" Target="../media/image42.jpeg"/><Relationship Id="rId4" Type="http://schemas.openxmlformats.org/officeDocument/2006/relationships/image" Target="../media/image41.jpeg"/><Relationship Id="rId9" Type="http://schemas.openxmlformats.org/officeDocument/2006/relationships/image" Target="../media/image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jpeg"/><Relationship Id="rId4" Type="http://schemas.openxmlformats.org/officeDocument/2006/relationships/image" Target="../media/image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5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8.png"/><Relationship Id="rId7" Type="http://schemas.openxmlformats.org/officeDocument/2006/relationships/image" Target="../media/image61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5.jpg"/><Relationship Id="rId4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10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7" Type="http://schemas.openxmlformats.org/officeDocument/2006/relationships/image" Target="../media/image1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jpeg"/><Relationship Id="rId4" Type="http://schemas.openxmlformats.org/officeDocument/2006/relationships/image" Target="../media/image7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8.jpg"/><Relationship Id="rId4" Type="http://schemas.openxmlformats.org/officeDocument/2006/relationships/image" Target="../media/image77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g"/><Relationship Id="rId4" Type="http://schemas.openxmlformats.org/officeDocument/2006/relationships/image" Target="../media/image8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7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8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1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10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Прямая соединительная линия 8"/>
          <p:cNvCxnSpPr/>
          <p:nvPr/>
        </p:nvCxnSpPr>
        <p:spPr>
          <a:xfrm flipV="1">
            <a:off x="3397541" y="873579"/>
            <a:ext cx="8527299" cy="45013"/>
          </a:xfrm>
          <a:prstGeom prst="line">
            <a:avLst/>
          </a:prstGeom>
          <a:ln w="1905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4094" y="646207"/>
            <a:ext cx="34152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Arial MT"/>
              </a:rPr>
              <a:t>#</a:t>
            </a:r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latin typeface="Arial MT"/>
              </a:rPr>
              <a:t>Библиотека им. Г.И. Успенского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3"/>
          <a:stretch/>
        </p:blipFill>
        <p:spPr>
          <a:xfrm flipH="1">
            <a:off x="133323" y="4929628"/>
            <a:ext cx="6518685" cy="1789744"/>
          </a:xfrm>
          <a:prstGeom prst="rect">
            <a:avLst/>
          </a:prstGeom>
        </p:spPr>
      </p:pic>
      <p:cxnSp>
        <p:nvCxnSpPr>
          <p:cNvPr id="24" name="Прямая соединительная линия 23"/>
          <p:cNvCxnSpPr/>
          <p:nvPr/>
        </p:nvCxnSpPr>
        <p:spPr>
          <a:xfrm>
            <a:off x="7204668" y="6714348"/>
            <a:ext cx="4569530" cy="10048"/>
          </a:xfrm>
          <a:prstGeom prst="line">
            <a:avLst/>
          </a:prstGeom>
          <a:ln w="1905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34" name="Прямоугольник 33"/>
          <p:cNvSpPr/>
          <p:nvPr/>
        </p:nvSpPr>
        <p:spPr>
          <a:xfrm>
            <a:off x="236948" y="2497836"/>
            <a:ext cx="5616025" cy="9848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>
                <a:solidFill>
                  <a:schemeClr val="accent5">
                    <a:lumMod val="50000"/>
                  </a:schemeClr>
                </a:solidFill>
              </a:rPr>
              <a:t>«Лаборатория краеведения»: </a:t>
            </a:r>
          </a:p>
          <a:p>
            <a:pPr algn="ctr"/>
            <a:r>
              <a:rPr lang="ru-RU" sz="2600" b="1" dirty="0">
                <a:solidFill>
                  <a:schemeClr val="accent5">
                    <a:lumMod val="50000"/>
                  </a:schemeClr>
                </a:solidFill>
              </a:rPr>
              <a:t>презентация библиотечного проекта</a:t>
            </a:r>
            <a:endParaRPr lang="ru-RU" sz="2600" i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900446" y="76820"/>
            <a:ext cx="476659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chemeClr val="bg2">
                    <a:lumMod val="25000"/>
                  </a:schemeClr>
                </a:solidFill>
              </a:rPr>
              <a:t>Муниципальное казенное учреждение культуры </a:t>
            </a:r>
          </a:p>
          <a:p>
            <a:pPr algn="ctr"/>
            <a:r>
              <a:rPr lang="ru-RU" sz="1400" dirty="0">
                <a:solidFill>
                  <a:schemeClr val="bg2">
                    <a:lumMod val="25000"/>
                  </a:schemeClr>
                </a:solidFill>
              </a:rPr>
              <a:t>«Централизованная библиотечная система» </a:t>
            </a:r>
          </a:p>
          <a:p>
            <a:pPr algn="ctr"/>
            <a:r>
              <a:rPr lang="ru-RU" sz="1400" dirty="0">
                <a:solidFill>
                  <a:schemeClr val="bg2">
                    <a:lumMod val="25000"/>
                  </a:schemeClr>
                </a:solidFill>
              </a:rPr>
              <a:t>Нижегородского района г. Нижнего Новгорода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551340" y="5786566"/>
            <a:ext cx="54972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i="1" dirty="0" err="1">
                <a:solidFill>
                  <a:schemeClr val="bg2">
                    <a:lumMod val="25000"/>
                  </a:schemeClr>
                </a:solidFill>
              </a:rPr>
              <a:t>Круглецова</a:t>
            </a:r>
            <a:r>
              <a:rPr lang="ru-RU" sz="2000" b="1" i="1" dirty="0">
                <a:solidFill>
                  <a:schemeClr val="bg2">
                    <a:lumMod val="25000"/>
                  </a:schemeClr>
                </a:solidFill>
              </a:rPr>
              <a:t> Наталья Александровна</a:t>
            </a:r>
            <a:r>
              <a:rPr lang="ru-RU" sz="2000" dirty="0">
                <a:solidFill>
                  <a:schemeClr val="bg2">
                    <a:lumMod val="25000"/>
                  </a:schemeClr>
                </a:solidFill>
              </a:rPr>
              <a:t>, </a:t>
            </a:r>
          </a:p>
          <a:p>
            <a:pPr algn="ctr"/>
            <a:r>
              <a:rPr lang="ru-RU" sz="1600" dirty="0">
                <a:solidFill>
                  <a:schemeClr val="bg2">
                    <a:lumMod val="25000"/>
                  </a:schemeClr>
                </a:solidFill>
              </a:rPr>
              <a:t>заведующая филиалом №6-библиотекой им. Г.И. Успенского</a:t>
            </a:r>
          </a:p>
        </p:txBody>
      </p:sp>
      <p:grpSp>
        <p:nvGrpSpPr>
          <p:cNvPr id="10" name="Группа 9"/>
          <p:cNvGrpSpPr/>
          <p:nvPr/>
        </p:nvGrpSpPr>
        <p:grpSpPr>
          <a:xfrm>
            <a:off x="6031683" y="1267966"/>
            <a:ext cx="5893157" cy="4109377"/>
            <a:chOff x="6031683" y="1267966"/>
            <a:chExt cx="5893157" cy="4109377"/>
          </a:xfrm>
        </p:grpSpPr>
        <p:grpSp>
          <p:nvGrpSpPr>
            <p:cNvPr id="4" name="Группа 3"/>
            <p:cNvGrpSpPr/>
            <p:nvPr/>
          </p:nvGrpSpPr>
          <p:grpSpPr>
            <a:xfrm>
              <a:off x="6031683" y="1267966"/>
              <a:ext cx="5893157" cy="4109377"/>
              <a:chOff x="4961892" y="1130053"/>
              <a:chExt cx="6455524" cy="4305828"/>
            </a:xfrm>
          </p:grpSpPr>
          <p:pic>
            <p:nvPicPr>
              <p:cNvPr id="1026" name="Picture 2" descr="https://sun9-80.userapi.com/impg/R5umlH8lblz2efz8D_0Yxj4uxESQW0U7tmn89g/oxl3LyaoB_8.jpg?size=1200x1600&amp;quality=96&amp;sign=bc4daa97ad3666d87c18de0118a150df&amp;type=album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61892" y="1130053"/>
                <a:ext cx="3221948" cy="429593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8" name="Picture 4" descr="https://sun9-79.userapi.com/impg/pLab2AD1zesvtttk3YRbHtJfGgi3Vgzqtv7v2A/2MOVkY1fopI.jpg?size=769x1024&amp;quality=96&amp;sign=537884fb0faedb23ee7d1bab00150f8c&amp;type=album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83840" y="1130053"/>
                <a:ext cx="3233576" cy="430582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5" name="Рисунок 1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453" t="5635" r="46186" b="6756"/>
            <a:stretch/>
          </p:blipFill>
          <p:spPr>
            <a:xfrm rot="5400000">
              <a:off x="8453076" y="1108435"/>
              <a:ext cx="1039754" cy="16926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092112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Прямая соединительная линия 8"/>
          <p:cNvCxnSpPr/>
          <p:nvPr/>
        </p:nvCxnSpPr>
        <p:spPr>
          <a:xfrm>
            <a:off x="3740735" y="495852"/>
            <a:ext cx="8023415" cy="0"/>
          </a:xfrm>
          <a:prstGeom prst="line">
            <a:avLst/>
          </a:prstGeom>
          <a:ln w="1905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531507" y="6621236"/>
            <a:ext cx="11232643" cy="101122"/>
          </a:xfrm>
          <a:prstGeom prst="line">
            <a:avLst/>
          </a:prstGeom>
          <a:ln w="1905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25515" y="255266"/>
            <a:ext cx="34152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Arial MT"/>
              </a:rPr>
              <a:t>#</a:t>
            </a:r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latin typeface="Arial MT"/>
              </a:rPr>
              <a:t>ЛАБОРАТОРИЯ КРАЕВЕДЕНИЯ</a:t>
            </a:r>
          </a:p>
        </p:txBody>
      </p:sp>
      <p:grpSp>
        <p:nvGrpSpPr>
          <p:cNvPr id="12" name="Группа 11"/>
          <p:cNvGrpSpPr/>
          <p:nvPr/>
        </p:nvGrpSpPr>
        <p:grpSpPr>
          <a:xfrm>
            <a:off x="531507" y="677574"/>
            <a:ext cx="11110950" cy="5761941"/>
            <a:chOff x="507014" y="819480"/>
            <a:chExt cx="11110950" cy="5761941"/>
          </a:xfrm>
        </p:grpSpPr>
        <p:grpSp>
          <p:nvGrpSpPr>
            <p:cNvPr id="13" name="Группа 12"/>
            <p:cNvGrpSpPr/>
            <p:nvPr/>
          </p:nvGrpSpPr>
          <p:grpSpPr>
            <a:xfrm>
              <a:off x="507014" y="819480"/>
              <a:ext cx="11110950" cy="3414854"/>
              <a:chOff x="788035" y="743769"/>
              <a:chExt cx="11110950" cy="3414854"/>
            </a:xfrm>
          </p:grpSpPr>
          <p:grpSp>
            <p:nvGrpSpPr>
              <p:cNvPr id="19" name="Группа 18"/>
              <p:cNvGrpSpPr/>
              <p:nvPr/>
            </p:nvGrpSpPr>
            <p:grpSpPr>
              <a:xfrm>
                <a:off x="8402595" y="792939"/>
                <a:ext cx="3496390" cy="3365684"/>
                <a:chOff x="8402595" y="792939"/>
                <a:chExt cx="3496390" cy="3365684"/>
              </a:xfrm>
            </p:grpSpPr>
            <p:pic>
              <p:nvPicPr>
                <p:cNvPr id="25" name="Picture 2" descr="https://pp.userapi.com/c845323/v845323789/119e16/tHjYv70nUc0.jpg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402595" y="792939"/>
                  <a:ext cx="3496390" cy="270150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6" name="TextBox 25"/>
                <p:cNvSpPr txBox="1"/>
                <p:nvPr/>
              </p:nvSpPr>
              <p:spPr>
                <a:xfrm>
                  <a:off x="8402595" y="3512292"/>
                  <a:ext cx="3496390" cy="646331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ru-RU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Нижегородский краевед </a:t>
                  </a:r>
                </a:p>
                <a:p>
                  <a:pPr algn="ctr"/>
                  <a:r>
                    <a:rPr lang="ru-RU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Иван Богомолов</a:t>
                  </a:r>
                </a:p>
              </p:txBody>
            </p:sp>
          </p:grpSp>
          <p:pic>
            <p:nvPicPr>
              <p:cNvPr id="21" name="Рисунок 20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83704" y="743769"/>
                <a:ext cx="3414854" cy="3414854"/>
              </a:xfrm>
              <a:prstGeom prst="rect">
                <a:avLst/>
              </a:prstGeom>
            </p:spPr>
          </p:pic>
          <p:pic>
            <p:nvPicPr>
              <p:cNvPr id="22" name="Рисунок 21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48" t="10184" r="17324" b="9031"/>
              <a:stretch/>
            </p:blipFill>
            <p:spPr>
              <a:xfrm>
                <a:off x="788035" y="1438775"/>
                <a:ext cx="4191632" cy="2719848"/>
              </a:xfrm>
              <a:prstGeom prst="rect">
                <a:avLst/>
              </a:prstGeom>
            </p:spPr>
          </p:pic>
          <p:sp>
            <p:nvSpPr>
              <p:cNvPr id="23" name="TextBox 22"/>
              <p:cNvSpPr txBox="1"/>
              <p:nvPr/>
            </p:nvSpPr>
            <p:spPr>
              <a:xfrm>
                <a:off x="788035" y="819480"/>
                <a:ext cx="4204418" cy="584775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Встреча с правнуком </a:t>
                </a:r>
              </a:p>
              <a:p>
                <a:pPr algn="ctr"/>
                <a:r>
                  <a:rPr lang="ru-RU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Евгения Николаевича </a:t>
                </a:r>
                <a:r>
                  <a:rPr lang="ru-RU" sz="1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Чирикова</a:t>
                </a:r>
                <a:endParaRPr lang="ru-RU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4" name="Группа 13"/>
            <p:cNvGrpSpPr/>
            <p:nvPr/>
          </p:nvGrpSpPr>
          <p:grpSpPr>
            <a:xfrm>
              <a:off x="638822" y="4337017"/>
              <a:ext cx="10779299" cy="2244404"/>
              <a:chOff x="507014" y="4337017"/>
              <a:chExt cx="10779299" cy="2244404"/>
            </a:xfrm>
          </p:grpSpPr>
          <p:pic>
            <p:nvPicPr>
              <p:cNvPr id="15" name="Рисунок 14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7014" y="4337019"/>
                <a:ext cx="2957384" cy="2218038"/>
              </a:xfrm>
              <a:prstGeom prst="rect">
                <a:avLst/>
              </a:prstGeom>
            </p:spPr>
          </p:pic>
          <p:pic>
            <p:nvPicPr>
              <p:cNvPr id="16" name="Рисунок 1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39013" y="4337019"/>
                <a:ext cx="2957384" cy="2218038"/>
              </a:xfrm>
              <a:prstGeom prst="rect">
                <a:avLst/>
              </a:prstGeom>
            </p:spPr>
          </p:pic>
          <p:pic>
            <p:nvPicPr>
              <p:cNvPr id="17" name="Рисунок 16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71012" y="4337018"/>
                <a:ext cx="1683302" cy="2244403"/>
              </a:xfrm>
              <a:prstGeom prst="rect">
                <a:avLst/>
              </a:prstGeom>
            </p:spPr>
          </p:pic>
          <p:pic>
            <p:nvPicPr>
              <p:cNvPr id="18" name="Рисунок 17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28928" y="4337017"/>
                <a:ext cx="2957385" cy="2218039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4881525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1171769" y="726149"/>
            <a:ext cx="9825524" cy="5363169"/>
            <a:chOff x="1171769" y="726149"/>
            <a:chExt cx="9825524" cy="5363169"/>
          </a:xfrm>
        </p:grpSpPr>
        <p:grpSp>
          <p:nvGrpSpPr>
            <p:cNvPr id="6" name="Группа 5"/>
            <p:cNvGrpSpPr/>
            <p:nvPr/>
          </p:nvGrpSpPr>
          <p:grpSpPr>
            <a:xfrm>
              <a:off x="1171769" y="726149"/>
              <a:ext cx="9825524" cy="5363169"/>
              <a:chOff x="1000319" y="644506"/>
              <a:chExt cx="10176582" cy="5519629"/>
            </a:xfrm>
          </p:grpSpPr>
          <p:grpSp>
            <p:nvGrpSpPr>
              <p:cNvPr id="4" name="Группа 3"/>
              <p:cNvGrpSpPr/>
              <p:nvPr/>
            </p:nvGrpSpPr>
            <p:grpSpPr>
              <a:xfrm>
                <a:off x="1000319" y="644506"/>
                <a:ext cx="10176582" cy="5519629"/>
                <a:chOff x="265539" y="177767"/>
                <a:chExt cx="11648116" cy="6405601"/>
              </a:xfrm>
            </p:grpSpPr>
            <p:pic>
              <p:nvPicPr>
                <p:cNvPr id="10" name="Рисунок 9"/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71766" y="177767"/>
                  <a:ext cx="2512623" cy="3350517"/>
                </a:xfrm>
                <a:prstGeom prst="rect">
                  <a:avLst/>
                </a:prstGeom>
              </p:spPr>
            </p:pic>
            <p:pic>
              <p:nvPicPr>
                <p:cNvPr id="11" name="Рисунок 10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876643" y="177767"/>
                  <a:ext cx="2510903" cy="3347554"/>
                </a:xfrm>
                <a:prstGeom prst="rect">
                  <a:avLst/>
                </a:prstGeom>
              </p:spPr>
            </p:pic>
            <p:pic>
              <p:nvPicPr>
                <p:cNvPr id="16" name="Рисунок 15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477271" y="177767"/>
                  <a:ext cx="2500178" cy="3333570"/>
                </a:xfrm>
                <a:prstGeom prst="rect">
                  <a:avLst/>
                </a:prstGeom>
              </p:spPr>
            </p:pic>
            <p:pic>
              <p:nvPicPr>
                <p:cNvPr id="17" name="Рисунок 16"/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2530"/>
                <a:stretch/>
              </p:blipFill>
              <p:spPr>
                <a:xfrm>
                  <a:off x="7613053" y="3600290"/>
                  <a:ext cx="4300602" cy="2983078"/>
                </a:xfrm>
                <a:prstGeom prst="rect">
                  <a:avLst/>
                </a:prstGeom>
              </p:spPr>
            </p:pic>
            <p:pic>
              <p:nvPicPr>
                <p:cNvPr id="18" name="Рисунок 17"/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20981"/>
                <a:stretch/>
              </p:blipFill>
              <p:spPr>
                <a:xfrm>
                  <a:off x="265539" y="3597328"/>
                  <a:ext cx="3968710" cy="2986039"/>
                </a:xfrm>
                <a:prstGeom prst="rect">
                  <a:avLst/>
                </a:prstGeom>
              </p:spPr>
            </p:pic>
          </p:grpSp>
          <p:pic>
            <p:nvPicPr>
              <p:cNvPr id="19" name="Рисунок 18" descr="http://xn--90ajftx2a.xn--p1ai/images/Meropriyatiya/CRB/2019/26.09.2019/4-26.09.2019.JPG"/>
              <p:cNvPicPr/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470" t="16796"/>
              <a:stretch/>
            </p:blipFill>
            <p:spPr bwMode="auto">
              <a:xfrm>
                <a:off x="7786249" y="651807"/>
                <a:ext cx="3390652" cy="2872497"/>
              </a:xfrm>
              <a:prstGeom prst="rect">
                <a:avLst/>
              </a:prstGeom>
              <a:noFill/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pic>
          <p:nvPicPr>
            <p:cNvPr id="20" name="Рисунок 19" descr="http://xn--90ajftx2a.xn--p1ai/images/Meropriyatiya/Uspenka/20170930_134722.jpg"/>
            <p:cNvPicPr/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68" r="15301" b="3540"/>
            <a:stretch/>
          </p:blipFill>
          <p:spPr bwMode="auto">
            <a:xfrm>
              <a:off x="4588329" y="3589218"/>
              <a:ext cx="2718707" cy="2485011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9" name="Прямая соединительная линия 8"/>
          <p:cNvCxnSpPr/>
          <p:nvPr/>
        </p:nvCxnSpPr>
        <p:spPr>
          <a:xfrm>
            <a:off x="3812719" y="424543"/>
            <a:ext cx="7951431" cy="24493"/>
          </a:xfrm>
          <a:prstGeom prst="line">
            <a:avLst/>
          </a:prstGeom>
          <a:ln w="1905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3"/>
          <a:stretch/>
        </p:blipFill>
        <p:spPr>
          <a:xfrm flipH="1">
            <a:off x="193613" y="4922566"/>
            <a:ext cx="6518685" cy="1789744"/>
          </a:xfrm>
          <a:prstGeom prst="rect">
            <a:avLst/>
          </a:prstGeom>
        </p:spPr>
      </p:pic>
      <p:cxnSp>
        <p:nvCxnSpPr>
          <p:cNvPr id="24" name="Прямая соединительная линия 23"/>
          <p:cNvCxnSpPr/>
          <p:nvPr/>
        </p:nvCxnSpPr>
        <p:spPr>
          <a:xfrm>
            <a:off x="7194620" y="6712310"/>
            <a:ext cx="4569530" cy="10048"/>
          </a:xfrm>
          <a:prstGeom prst="line">
            <a:avLst/>
          </a:prstGeom>
          <a:ln w="1905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93613" y="255266"/>
            <a:ext cx="34152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Arial MT"/>
              </a:rPr>
              <a:t>#</a:t>
            </a:r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latin typeface="Arial MT"/>
              </a:rPr>
              <a:t>Библиотека им. Г.И. Успенского</a:t>
            </a:r>
          </a:p>
        </p:txBody>
      </p:sp>
    </p:spTree>
    <p:extLst>
      <p:ext uri="{BB962C8B-B14F-4D97-AF65-F5344CB8AC3E}">
        <p14:creationId xmlns:p14="http://schemas.microsoft.com/office/powerpoint/2010/main" val="14495157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Прямая соединительная линия 8"/>
          <p:cNvCxnSpPr/>
          <p:nvPr/>
        </p:nvCxnSpPr>
        <p:spPr>
          <a:xfrm>
            <a:off x="3740735" y="495852"/>
            <a:ext cx="8023415" cy="0"/>
          </a:xfrm>
          <a:prstGeom prst="line">
            <a:avLst/>
          </a:prstGeom>
          <a:ln w="1905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7194620" y="6712310"/>
            <a:ext cx="4569530" cy="10048"/>
          </a:xfrm>
          <a:prstGeom prst="line">
            <a:avLst/>
          </a:prstGeom>
          <a:ln w="1905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3"/>
          <a:stretch/>
        </p:blipFill>
        <p:spPr>
          <a:xfrm flipH="1">
            <a:off x="193613" y="4922566"/>
            <a:ext cx="6518685" cy="178974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25515" y="255266"/>
            <a:ext cx="34152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Arial MT"/>
              </a:rPr>
              <a:t>#</a:t>
            </a:r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latin typeface="Arial MT"/>
              </a:rPr>
              <a:t>ЛАБОРАТОРИЯ КРАЕВЕДЕНИЯ</a:t>
            </a:r>
          </a:p>
        </p:txBody>
      </p:sp>
      <p:grpSp>
        <p:nvGrpSpPr>
          <p:cNvPr id="4" name="Группа 3"/>
          <p:cNvGrpSpPr/>
          <p:nvPr/>
        </p:nvGrpSpPr>
        <p:grpSpPr>
          <a:xfrm>
            <a:off x="993713" y="1145451"/>
            <a:ext cx="10828174" cy="3965791"/>
            <a:chOff x="650813" y="794386"/>
            <a:chExt cx="10828174" cy="3965791"/>
          </a:xfrm>
        </p:grpSpPr>
        <p:pic>
          <p:nvPicPr>
            <p:cNvPr id="8" name="Рисунок 7" descr="http://xn--90ajftx2a.xn--p1ai/images/Meropriyatiya/Uspenka/2019/06.11.2019/1-06.11.2019.jpg"/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60642" y="794386"/>
              <a:ext cx="8728438" cy="298087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" name="Группа 2"/>
            <p:cNvGrpSpPr/>
            <p:nvPr/>
          </p:nvGrpSpPr>
          <p:grpSpPr>
            <a:xfrm>
              <a:off x="650813" y="4236957"/>
              <a:ext cx="10828174" cy="523220"/>
              <a:chOff x="193613" y="4130821"/>
              <a:chExt cx="10828174" cy="523220"/>
            </a:xfrm>
          </p:grpSpPr>
          <p:sp>
            <p:nvSpPr>
              <p:cNvPr id="2" name="TextBox 1"/>
              <p:cNvSpPr txBox="1"/>
              <p:nvPr/>
            </p:nvSpPr>
            <p:spPr>
              <a:xfrm>
                <a:off x="193613" y="4130821"/>
                <a:ext cx="3431330" cy="523220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История</a:t>
                </a: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4224457" y="4130821"/>
                <a:ext cx="3145773" cy="523220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Культурология</a:t>
                </a: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7924801" y="4130821"/>
                <a:ext cx="3096986" cy="523220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Лингвистика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077617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Прямая соединительная линия 8"/>
          <p:cNvCxnSpPr/>
          <p:nvPr/>
        </p:nvCxnSpPr>
        <p:spPr>
          <a:xfrm>
            <a:off x="3740735" y="495852"/>
            <a:ext cx="8023415" cy="0"/>
          </a:xfrm>
          <a:prstGeom prst="line">
            <a:avLst/>
          </a:prstGeom>
          <a:ln w="1905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531507" y="6621236"/>
            <a:ext cx="11232643" cy="101122"/>
          </a:xfrm>
          <a:prstGeom prst="line">
            <a:avLst/>
          </a:prstGeom>
          <a:ln w="1905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25515" y="255266"/>
            <a:ext cx="34152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Arial MT"/>
              </a:rPr>
              <a:t>#</a:t>
            </a:r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latin typeface="Arial MT"/>
              </a:rPr>
              <a:t>ЛАБОРАТОРИЯ КРАЕВЕДЕНИЯ</a:t>
            </a:r>
          </a:p>
        </p:txBody>
      </p:sp>
      <p:pic>
        <p:nvPicPr>
          <p:cNvPr id="27" name="Picture 3" descr="фото 7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" t="10615" r="6509"/>
          <a:stretch/>
        </p:blipFill>
        <p:spPr bwMode="auto">
          <a:xfrm>
            <a:off x="325515" y="736439"/>
            <a:ext cx="5061857" cy="5677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5387372" y="1099749"/>
            <a:ext cx="6626540" cy="4917591"/>
            <a:chOff x="5478438" y="593820"/>
            <a:chExt cx="6626540" cy="4917591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 rotWithShape="1">
            <a:blip r:embed="rId3"/>
            <a:srcRect l="46107" t="52763" r="26250" b="14815"/>
            <a:stretch/>
          </p:blipFill>
          <p:spPr>
            <a:xfrm>
              <a:off x="8648807" y="593820"/>
              <a:ext cx="3456171" cy="2280136"/>
            </a:xfrm>
            <a:prstGeom prst="rect">
              <a:avLst/>
            </a:prstGeom>
          </p:spPr>
        </p:pic>
        <p:pic>
          <p:nvPicPr>
            <p:cNvPr id="3" name="Рисунок 2"/>
            <p:cNvPicPr>
              <a:picLocks noChangeAspect="1"/>
            </p:cNvPicPr>
            <p:nvPr/>
          </p:nvPicPr>
          <p:blipFill rotWithShape="1">
            <a:blip r:embed="rId4"/>
            <a:srcRect l="45786" t="52825" r="26071" b="10477"/>
            <a:stretch/>
          </p:blipFill>
          <p:spPr>
            <a:xfrm>
              <a:off x="5493070" y="703093"/>
              <a:ext cx="3155737" cy="2314741"/>
            </a:xfrm>
            <a:prstGeom prst="rect">
              <a:avLst/>
            </a:prstGeom>
          </p:spPr>
        </p:pic>
        <p:pic>
          <p:nvPicPr>
            <p:cNvPr id="4" name="Рисунок 3"/>
            <p:cNvPicPr>
              <a:picLocks noChangeAspect="1"/>
            </p:cNvPicPr>
            <p:nvPr/>
          </p:nvPicPr>
          <p:blipFill rotWithShape="1">
            <a:blip r:embed="rId5"/>
            <a:srcRect l="45714" t="52952" r="26358" b="10095"/>
            <a:stretch/>
          </p:blipFill>
          <p:spPr>
            <a:xfrm>
              <a:off x="8754505" y="3017835"/>
              <a:ext cx="3350473" cy="2493576"/>
            </a:xfrm>
            <a:prstGeom prst="rect">
              <a:avLst/>
            </a:prstGeom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6"/>
            <a:srcRect l="45500" t="53714" r="26000" b="10349"/>
            <a:stretch/>
          </p:blipFill>
          <p:spPr>
            <a:xfrm>
              <a:off x="5478438" y="3060922"/>
              <a:ext cx="3223217" cy="22861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995201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Прямая соединительная линия 8"/>
          <p:cNvCxnSpPr/>
          <p:nvPr/>
        </p:nvCxnSpPr>
        <p:spPr>
          <a:xfrm>
            <a:off x="3740735" y="495852"/>
            <a:ext cx="8023415" cy="0"/>
          </a:xfrm>
          <a:prstGeom prst="line">
            <a:avLst/>
          </a:prstGeom>
          <a:ln w="1905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7194620" y="6712310"/>
            <a:ext cx="4569530" cy="10048"/>
          </a:xfrm>
          <a:prstGeom prst="line">
            <a:avLst/>
          </a:prstGeom>
          <a:ln w="1905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3"/>
          <a:stretch/>
        </p:blipFill>
        <p:spPr>
          <a:xfrm flipH="1">
            <a:off x="193613" y="4922566"/>
            <a:ext cx="6518685" cy="178974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25515" y="255266"/>
            <a:ext cx="34152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Arial MT"/>
              </a:rPr>
              <a:t>#</a:t>
            </a:r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latin typeface="Arial MT"/>
              </a:rPr>
              <a:t>ЛАБОРАТОРИЯ КРАЕВЕДЕНИЯ</a:t>
            </a:r>
          </a:p>
        </p:txBody>
      </p:sp>
      <p:grpSp>
        <p:nvGrpSpPr>
          <p:cNvPr id="4" name="Группа 3"/>
          <p:cNvGrpSpPr/>
          <p:nvPr/>
        </p:nvGrpSpPr>
        <p:grpSpPr>
          <a:xfrm>
            <a:off x="993713" y="1145451"/>
            <a:ext cx="10828174" cy="3965791"/>
            <a:chOff x="650813" y="794386"/>
            <a:chExt cx="10828174" cy="3965791"/>
          </a:xfrm>
        </p:grpSpPr>
        <p:pic>
          <p:nvPicPr>
            <p:cNvPr id="8" name="Рисунок 7" descr="http://xn--90ajftx2a.xn--p1ai/images/Meropriyatiya/Uspenka/2019/06.11.2019/1-06.11.2019.jpg"/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60642" y="794386"/>
              <a:ext cx="8728438" cy="298087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" name="Группа 2"/>
            <p:cNvGrpSpPr/>
            <p:nvPr/>
          </p:nvGrpSpPr>
          <p:grpSpPr>
            <a:xfrm>
              <a:off x="650813" y="4236957"/>
              <a:ext cx="10828174" cy="523220"/>
              <a:chOff x="193613" y="4130821"/>
              <a:chExt cx="10828174" cy="523220"/>
            </a:xfrm>
          </p:grpSpPr>
          <p:sp>
            <p:nvSpPr>
              <p:cNvPr id="2" name="TextBox 1"/>
              <p:cNvSpPr txBox="1"/>
              <p:nvPr/>
            </p:nvSpPr>
            <p:spPr>
              <a:xfrm>
                <a:off x="193613" y="4130821"/>
                <a:ext cx="3431330" cy="523220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Собственные знания</a:t>
                </a: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3961994" y="4130821"/>
                <a:ext cx="3611335" cy="523220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ru-RU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Собственные умения</a:t>
                </a: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7924801" y="4130821"/>
                <a:ext cx="3096986" cy="523220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ru-RU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Собственный опыт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155111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Прямая соединительная линия 8"/>
          <p:cNvCxnSpPr/>
          <p:nvPr/>
        </p:nvCxnSpPr>
        <p:spPr>
          <a:xfrm>
            <a:off x="3740735" y="332572"/>
            <a:ext cx="8023415" cy="0"/>
          </a:xfrm>
          <a:prstGeom prst="line">
            <a:avLst/>
          </a:prstGeom>
          <a:ln w="1905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7194620" y="6712310"/>
            <a:ext cx="4569530" cy="10048"/>
          </a:xfrm>
          <a:prstGeom prst="line">
            <a:avLst/>
          </a:prstGeom>
          <a:ln w="1905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3"/>
          <a:stretch/>
        </p:blipFill>
        <p:spPr>
          <a:xfrm flipH="1">
            <a:off x="193613" y="4922566"/>
            <a:ext cx="6518685" cy="178974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25515" y="91986"/>
            <a:ext cx="34152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Arial MT"/>
              </a:rPr>
              <a:t>#</a:t>
            </a:r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latin typeface="Arial MT"/>
              </a:rPr>
              <a:t>ЛАБОРАТОРИЯ КРАЕВЕДЕНИЯ</a:t>
            </a:r>
          </a:p>
        </p:txBody>
      </p:sp>
      <p:grpSp>
        <p:nvGrpSpPr>
          <p:cNvPr id="6" name="Группа 5"/>
          <p:cNvGrpSpPr/>
          <p:nvPr/>
        </p:nvGrpSpPr>
        <p:grpSpPr>
          <a:xfrm>
            <a:off x="686240" y="524787"/>
            <a:ext cx="11077910" cy="5207140"/>
            <a:chOff x="686240" y="524787"/>
            <a:chExt cx="11077910" cy="5207140"/>
          </a:xfrm>
        </p:grpSpPr>
        <p:grpSp>
          <p:nvGrpSpPr>
            <p:cNvPr id="12" name="Группа 11"/>
            <p:cNvGrpSpPr/>
            <p:nvPr/>
          </p:nvGrpSpPr>
          <p:grpSpPr>
            <a:xfrm>
              <a:off x="686240" y="524787"/>
              <a:ext cx="11077910" cy="2750132"/>
              <a:chOff x="878825" y="839962"/>
              <a:chExt cx="11077910" cy="2750132"/>
            </a:xfrm>
          </p:grpSpPr>
          <p:pic>
            <p:nvPicPr>
              <p:cNvPr id="13" name="Рисунок 12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07569" y="846908"/>
                <a:ext cx="1967804" cy="2743186"/>
              </a:xfrm>
              <a:prstGeom prst="rect">
                <a:avLst/>
              </a:prstGeom>
            </p:spPr>
          </p:pic>
          <p:pic>
            <p:nvPicPr>
              <p:cNvPr id="14" name="Рисунок 13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78825" y="839962"/>
                <a:ext cx="4893276" cy="2748645"/>
              </a:xfrm>
              <a:prstGeom prst="rect">
                <a:avLst/>
              </a:prstGeom>
            </p:spPr>
          </p:pic>
          <p:pic>
            <p:nvPicPr>
              <p:cNvPr id="15" name="Рисунок 14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89179" y="846907"/>
                <a:ext cx="3967556" cy="2741699"/>
              </a:xfrm>
              <a:prstGeom prst="rect">
                <a:avLst/>
              </a:prstGeom>
            </p:spPr>
          </p:pic>
        </p:grpSp>
        <p:sp>
          <p:nvSpPr>
            <p:cNvPr id="16" name="TextBox 15"/>
            <p:cNvSpPr txBox="1"/>
            <p:nvPr/>
          </p:nvSpPr>
          <p:spPr>
            <a:xfrm>
              <a:off x="1117283" y="3416663"/>
              <a:ext cx="4174755" cy="206210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3200" dirty="0">
                  <a:solidFill>
                    <a:schemeClr val="bg2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Фольклорная программа </a:t>
              </a:r>
            </a:p>
            <a:p>
              <a:pPr algn="ctr"/>
              <a:r>
                <a:rPr lang="ru-RU" sz="3200">
                  <a:solidFill>
                    <a:schemeClr val="bg2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«Нижегородские </a:t>
              </a:r>
              <a:r>
                <a:rPr lang="ru-RU" sz="3200" dirty="0" err="1">
                  <a:solidFill>
                    <a:schemeClr val="bg2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чудесины</a:t>
              </a:r>
              <a:r>
                <a:rPr lang="ru-RU" sz="3200" dirty="0">
                  <a:solidFill>
                    <a:schemeClr val="bg2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»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202568" y="3423603"/>
              <a:ext cx="4561582" cy="23083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3600" dirty="0">
                  <a:solidFill>
                    <a:schemeClr val="bg2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Местные пословицы, загадки, диалектные выражения, приметы и обычаи</a:t>
              </a:r>
            </a:p>
          </p:txBody>
        </p:sp>
        <p:sp>
          <p:nvSpPr>
            <p:cNvPr id="18" name="Стрелка влево 17"/>
            <p:cNvSpPr/>
            <p:nvPr/>
          </p:nvSpPr>
          <p:spPr>
            <a:xfrm>
              <a:off x="5425116" y="4469165"/>
              <a:ext cx="1579062" cy="451914"/>
            </a:xfrm>
            <a:prstGeom prst="leftArrow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2315777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Прямая соединительная линия 8"/>
          <p:cNvCxnSpPr/>
          <p:nvPr/>
        </p:nvCxnSpPr>
        <p:spPr>
          <a:xfrm flipV="1">
            <a:off x="3479314" y="498021"/>
            <a:ext cx="8453212" cy="16330"/>
          </a:xfrm>
          <a:prstGeom prst="line">
            <a:avLst/>
          </a:prstGeom>
          <a:ln w="1905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3"/>
          <a:stretch/>
        </p:blipFill>
        <p:spPr>
          <a:xfrm flipH="1">
            <a:off x="193613" y="4922566"/>
            <a:ext cx="6518685" cy="1789744"/>
          </a:xfrm>
          <a:prstGeom prst="rect">
            <a:avLst/>
          </a:prstGeom>
        </p:spPr>
      </p:pic>
      <p:cxnSp>
        <p:nvCxnSpPr>
          <p:cNvPr id="24" name="Прямая соединительная линия 23"/>
          <p:cNvCxnSpPr/>
          <p:nvPr/>
        </p:nvCxnSpPr>
        <p:spPr>
          <a:xfrm>
            <a:off x="7194620" y="6712310"/>
            <a:ext cx="4569530" cy="10048"/>
          </a:xfrm>
          <a:prstGeom prst="line">
            <a:avLst/>
          </a:prstGeom>
          <a:ln w="1905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grpSp>
        <p:nvGrpSpPr>
          <p:cNvPr id="6" name="Группа 5"/>
          <p:cNvGrpSpPr/>
          <p:nvPr/>
        </p:nvGrpSpPr>
        <p:grpSpPr>
          <a:xfrm>
            <a:off x="8984764" y="752258"/>
            <a:ext cx="2327018" cy="5453544"/>
            <a:chOff x="9613417" y="1111487"/>
            <a:chExt cx="2327018" cy="5453544"/>
          </a:xfrm>
        </p:grpSpPr>
        <p:grpSp>
          <p:nvGrpSpPr>
            <p:cNvPr id="4" name="Группа 3"/>
            <p:cNvGrpSpPr/>
            <p:nvPr/>
          </p:nvGrpSpPr>
          <p:grpSpPr>
            <a:xfrm>
              <a:off x="9613417" y="1111487"/>
              <a:ext cx="2319109" cy="3644953"/>
              <a:chOff x="9613417" y="1161821"/>
              <a:chExt cx="2319109" cy="3644953"/>
            </a:xfrm>
          </p:grpSpPr>
          <p:pic>
            <p:nvPicPr>
              <p:cNvPr id="13" name="Picture 2" descr="https://pp.userapi.com/c845323/v845323789/119e16/tHjYv70nUc0.jp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613417" y="3014900"/>
                <a:ext cx="2319109" cy="179187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" name="Picture 6" descr="https://pp.userapi.com/c845323/v845323789/119e20/Nnjj_A3eSr8.jpg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434" r="9158"/>
              <a:stretch/>
            </p:blipFill>
            <p:spPr bwMode="auto">
              <a:xfrm>
                <a:off x="9613417" y="1161821"/>
                <a:ext cx="2319109" cy="17897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13417" y="4819767"/>
              <a:ext cx="2327018" cy="1745264"/>
            </a:xfrm>
            <a:prstGeom prst="rect">
              <a:avLst/>
            </a:prstGeom>
          </p:spPr>
        </p:pic>
      </p:grpSp>
      <p:grpSp>
        <p:nvGrpSpPr>
          <p:cNvPr id="7" name="Группа 6"/>
          <p:cNvGrpSpPr/>
          <p:nvPr/>
        </p:nvGrpSpPr>
        <p:grpSpPr>
          <a:xfrm>
            <a:off x="853664" y="1233185"/>
            <a:ext cx="2348616" cy="3336107"/>
            <a:chOff x="143280" y="1218790"/>
            <a:chExt cx="2348616" cy="3336107"/>
          </a:xfrm>
        </p:grpSpPr>
        <p:pic>
          <p:nvPicPr>
            <p:cNvPr id="11" name="Рисунок 10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97"/>
            <a:stretch/>
          </p:blipFill>
          <p:spPr>
            <a:xfrm>
              <a:off x="143280" y="2926405"/>
              <a:ext cx="2348615" cy="1628492"/>
            </a:xfrm>
            <a:prstGeom prst="rect">
              <a:avLst/>
            </a:prstGeom>
          </p:spPr>
        </p:pic>
        <p:pic>
          <p:nvPicPr>
            <p:cNvPr id="19" name="Рисунок 18" descr="http://xn--90ajftx2a.xn--p1ai/images/Meropriyatiya/Uspenka/2019/29.01.2019/1_29.01.2019.jpg"/>
            <p:cNvPicPr/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92" t="6300" b="13389"/>
            <a:stretch/>
          </p:blipFill>
          <p:spPr bwMode="auto">
            <a:xfrm>
              <a:off x="193614" y="1218790"/>
              <a:ext cx="2298282" cy="1622377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21" name="TextBox 20"/>
          <p:cNvSpPr txBox="1"/>
          <p:nvPr/>
        </p:nvSpPr>
        <p:spPr>
          <a:xfrm>
            <a:off x="64094" y="320745"/>
            <a:ext cx="34152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Arial MT"/>
              </a:rPr>
              <a:t>#</a:t>
            </a:r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latin typeface="Arial MT"/>
              </a:rPr>
              <a:t>Библиотека им. Г.И. Успенского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568158" y="926580"/>
            <a:ext cx="5050728" cy="440120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Библиотека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центр аккумуляции и ретрансляции достоверной и актуальной информации в области краеведения</a:t>
            </a:r>
          </a:p>
        </p:txBody>
      </p:sp>
    </p:spTree>
    <p:extLst>
      <p:ext uri="{BB962C8B-B14F-4D97-AF65-F5344CB8AC3E}">
        <p14:creationId xmlns:p14="http://schemas.microsoft.com/office/powerpoint/2010/main" val="23112103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Прямая соединительная линия 8"/>
          <p:cNvCxnSpPr/>
          <p:nvPr/>
        </p:nvCxnSpPr>
        <p:spPr>
          <a:xfrm>
            <a:off x="3740735" y="495852"/>
            <a:ext cx="8023415" cy="0"/>
          </a:xfrm>
          <a:prstGeom prst="line">
            <a:avLst/>
          </a:prstGeom>
          <a:ln w="1905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531507" y="6621236"/>
            <a:ext cx="11232643" cy="101122"/>
          </a:xfrm>
          <a:prstGeom prst="line">
            <a:avLst/>
          </a:prstGeom>
          <a:ln w="1905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25515" y="255266"/>
            <a:ext cx="34152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Arial MT"/>
              </a:rPr>
              <a:t>#</a:t>
            </a:r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latin typeface="Arial MT"/>
              </a:rPr>
              <a:t>ЛАБОРАТОРИЯ КРАЕВЕДЕНИЯ</a:t>
            </a:r>
          </a:p>
        </p:txBody>
      </p:sp>
      <p:grpSp>
        <p:nvGrpSpPr>
          <p:cNvPr id="12" name="Группа 11"/>
          <p:cNvGrpSpPr/>
          <p:nvPr/>
        </p:nvGrpSpPr>
        <p:grpSpPr>
          <a:xfrm>
            <a:off x="531507" y="677574"/>
            <a:ext cx="11110950" cy="5761941"/>
            <a:chOff x="507014" y="819480"/>
            <a:chExt cx="11110950" cy="5761941"/>
          </a:xfrm>
        </p:grpSpPr>
        <p:grpSp>
          <p:nvGrpSpPr>
            <p:cNvPr id="13" name="Группа 12"/>
            <p:cNvGrpSpPr/>
            <p:nvPr/>
          </p:nvGrpSpPr>
          <p:grpSpPr>
            <a:xfrm>
              <a:off x="507014" y="819480"/>
              <a:ext cx="11110950" cy="3414854"/>
              <a:chOff x="788035" y="743769"/>
              <a:chExt cx="11110950" cy="3414854"/>
            </a:xfrm>
          </p:grpSpPr>
          <p:grpSp>
            <p:nvGrpSpPr>
              <p:cNvPr id="19" name="Группа 18"/>
              <p:cNvGrpSpPr/>
              <p:nvPr/>
            </p:nvGrpSpPr>
            <p:grpSpPr>
              <a:xfrm>
                <a:off x="8402595" y="792939"/>
                <a:ext cx="3496390" cy="3365684"/>
                <a:chOff x="8402595" y="792939"/>
                <a:chExt cx="3496390" cy="3365684"/>
              </a:xfrm>
            </p:grpSpPr>
            <p:pic>
              <p:nvPicPr>
                <p:cNvPr id="25" name="Picture 2" descr="https://pp.userapi.com/c845323/v845323789/119e16/tHjYv70nUc0.jpg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402595" y="792939"/>
                  <a:ext cx="3496390" cy="270150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6" name="TextBox 25"/>
                <p:cNvSpPr txBox="1"/>
                <p:nvPr/>
              </p:nvSpPr>
              <p:spPr>
                <a:xfrm>
                  <a:off x="8402595" y="3512292"/>
                  <a:ext cx="3496390" cy="646331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ru-RU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Нижегородский краевед </a:t>
                  </a:r>
                </a:p>
                <a:p>
                  <a:pPr algn="ctr"/>
                  <a:r>
                    <a:rPr lang="ru-RU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Иван Богомолов</a:t>
                  </a:r>
                </a:p>
              </p:txBody>
            </p:sp>
          </p:grpSp>
          <p:pic>
            <p:nvPicPr>
              <p:cNvPr id="21" name="Рисунок 20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83704" y="743769"/>
                <a:ext cx="3414854" cy="3414854"/>
              </a:xfrm>
              <a:prstGeom prst="rect">
                <a:avLst/>
              </a:prstGeom>
            </p:spPr>
          </p:pic>
          <p:pic>
            <p:nvPicPr>
              <p:cNvPr id="22" name="Рисунок 21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48" t="10184" r="17324" b="9031"/>
              <a:stretch/>
            </p:blipFill>
            <p:spPr>
              <a:xfrm>
                <a:off x="788035" y="1438775"/>
                <a:ext cx="4191632" cy="2719848"/>
              </a:xfrm>
              <a:prstGeom prst="rect">
                <a:avLst/>
              </a:prstGeom>
            </p:spPr>
          </p:pic>
          <p:sp>
            <p:nvSpPr>
              <p:cNvPr id="23" name="TextBox 22"/>
              <p:cNvSpPr txBox="1"/>
              <p:nvPr/>
            </p:nvSpPr>
            <p:spPr>
              <a:xfrm>
                <a:off x="788035" y="819480"/>
                <a:ext cx="4204418" cy="584775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Встреча с правнуком </a:t>
                </a:r>
              </a:p>
              <a:p>
                <a:pPr algn="ctr"/>
                <a:r>
                  <a:rPr lang="ru-RU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Евгения Николаевича </a:t>
                </a:r>
                <a:r>
                  <a:rPr lang="ru-RU" sz="1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Чирикова</a:t>
                </a:r>
                <a:endParaRPr lang="ru-RU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4" name="Группа 13"/>
            <p:cNvGrpSpPr/>
            <p:nvPr/>
          </p:nvGrpSpPr>
          <p:grpSpPr>
            <a:xfrm>
              <a:off x="638822" y="4337017"/>
              <a:ext cx="10779299" cy="2244404"/>
              <a:chOff x="507014" y="4337017"/>
              <a:chExt cx="10779299" cy="2244404"/>
            </a:xfrm>
          </p:grpSpPr>
          <p:pic>
            <p:nvPicPr>
              <p:cNvPr id="15" name="Рисунок 14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7014" y="4337019"/>
                <a:ext cx="2957384" cy="2218038"/>
              </a:xfrm>
              <a:prstGeom prst="rect">
                <a:avLst/>
              </a:prstGeom>
            </p:spPr>
          </p:pic>
          <p:pic>
            <p:nvPicPr>
              <p:cNvPr id="16" name="Рисунок 1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39013" y="4337019"/>
                <a:ext cx="2957384" cy="2218038"/>
              </a:xfrm>
              <a:prstGeom prst="rect">
                <a:avLst/>
              </a:prstGeom>
            </p:spPr>
          </p:pic>
          <p:pic>
            <p:nvPicPr>
              <p:cNvPr id="17" name="Рисунок 16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71012" y="4337018"/>
                <a:ext cx="1683302" cy="2244403"/>
              </a:xfrm>
              <a:prstGeom prst="rect">
                <a:avLst/>
              </a:prstGeom>
            </p:spPr>
          </p:pic>
          <p:pic>
            <p:nvPicPr>
              <p:cNvPr id="18" name="Рисунок 17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28928" y="4337017"/>
                <a:ext cx="2957385" cy="2218039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0604348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l="33125" t="25926" r="25833" b="22099"/>
          <a:stretch/>
        </p:blipFill>
        <p:spPr>
          <a:xfrm>
            <a:off x="8785112" y="2770617"/>
            <a:ext cx="2900065" cy="2065867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3"/>
          <a:srcRect l="32847" t="22963" r="25625" b="19630"/>
          <a:stretch/>
        </p:blipFill>
        <p:spPr>
          <a:xfrm>
            <a:off x="5418668" y="3692683"/>
            <a:ext cx="3366444" cy="2617719"/>
          </a:xfrm>
          <a:prstGeom prst="rect">
            <a:avLst/>
          </a:prstGeom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3812719" y="269427"/>
            <a:ext cx="7951431" cy="8159"/>
          </a:xfrm>
          <a:prstGeom prst="line">
            <a:avLst/>
          </a:prstGeom>
          <a:ln w="1905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7194620" y="6712310"/>
            <a:ext cx="4569530" cy="10048"/>
          </a:xfrm>
          <a:prstGeom prst="line">
            <a:avLst/>
          </a:prstGeom>
          <a:ln w="1905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3"/>
          <a:stretch/>
        </p:blipFill>
        <p:spPr>
          <a:xfrm flipH="1">
            <a:off x="193613" y="4922566"/>
            <a:ext cx="6518685" cy="1789744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24240" y="42997"/>
            <a:ext cx="34152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Arial MT"/>
              </a:rPr>
              <a:t>#</a:t>
            </a:r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latin typeface="Arial MT"/>
              </a:rPr>
              <a:t>ЛАБОРАТОРИЯ КРАЕВЕДЕНИЯ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/>
          <a:srcRect l="32639" t="22222" r="25555" b="10741"/>
          <a:stretch/>
        </p:blipFill>
        <p:spPr>
          <a:xfrm>
            <a:off x="9399332" y="381551"/>
            <a:ext cx="2364818" cy="213304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/>
          <a:srcRect l="32917" t="19505" r="25902" b="14816"/>
          <a:stretch/>
        </p:blipFill>
        <p:spPr>
          <a:xfrm>
            <a:off x="6777120" y="810125"/>
            <a:ext cx="2397117" cy="215053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/>
          <a:srcRect l="33125" t="17655" r="25833" b="20617"/>
          <a:stretch/>
        </p:blipFill>
        <p:spPr>
          <a:xfrm>
            <a:off x="2640572" y="1885392"/>
            <a:ext cx="3221794" cy="272571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8"/>
          <a:srcRect l="33334" t="30000" r="25972" b="14321"/>
          <a:stretch/>
        </p:blipFill>
        <p:spPr>
          <a:xfrm>
            <a:off x="304536" y="499532"/>
            <a:ext cx="3073664" cy="2365568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7815099" y="5743498"/>
            <a:ext cx="43818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День славянской </a:t>
            </a:r>
          </a:p>
          <a:p>
            <a:pPr algn="ctr"/>
            <a:r>
              <a:rPr lang="ru-RU" sz="2800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письменности и культуры</a:t>
            </a:r>
          </a:p>
        </p:txBody>
      </p:sp>
    </p:spTree>
    <p:extLst>
      <p:ext uri="{BB962C8B-B14F-4D97-AF65-F5344CB8AC3E}">
        <p14:creationId xmlns:p14="http://schemas.microsoft.com/office/powerpoint/2010/main" val="34532404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33402" t="40494" r="25903" b="16050"/>
          <a:stretch/>
        </p:blipFill>
        <p:spPr>
          <a:xfrm>
            <a:off x="3740735" y="3038853"/>
            <a:ext cx="4961467" cy="2980266"/>
          </a:xfrm>
          <a:prstGeom prst="rect">
            <a:avLst/>
          </a:prstGeom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3740735" y="283588"/>
            <a:ext cx="8023415" cy="0"/>
          </a:xfrm>
          <a:prstGeom prst="line">
            <a:avLst/>
          </a:prstGeom>
          <a:ln w="1905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7194620" y="6712310"/>
            <a:ext cx="4569530" cy="10048"/>
          </a:xfrm>
          <a:prstGeom prst="line">
            <a:avLst/>
          </a:prstGeom>
          <a:ln w="1905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25515" y="43002"/>
            <a:ext cx="34152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Arial MT"/>
              </a:rPr>
              <a:t>#</a:t>
            </a:r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latin typeface="Arial MT"/>
              </a:rPr>
              <a:t>ЛАБОРАТОРИЯ КРАЕВЕДЕНИЯ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3"/>
          <a:stretch/>
        </p:blipFill>
        <p:spPr>
          <a:xfrm flipH="1">
            <a:off x="79313" y="4932614"/>
            <a:ext cx="6518685" cy="1789744"/>
          </a:xfrm>
          <a:prstGeom prst="rect">
            <a:avLst/>
          </a:prstGeom>
        </p:spPr>
      </p:pic>
      <p:pic>
        <p:nvPicPr>
          <p:cNvPr id="6" name="Рисунок 5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75" t="24536" r="24706" b="28521"/>
          <a:stretch/>
        </p:blipFill>
        <p:spPr bwMode="auto">
          <a:xfrm>
            <a:off x="325515" y="524175"/>
            <a:ext cx="4346519" cy="373386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8353" y="524175"/>
            <a:ext cx="4634583" cy="333023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634937" y="5758203"/>
            <a:ext cx="43818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МАУК АЭМЗ «</a:t>
            </a:r>
            <a:r>
              <a:rPr lang="ru-RU" sz="2800" dirty="0" err="1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Щелоковский</a:t>
            </a:r>
            <a:r>
              <a:rPr lang="ru-RU" sz="2800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хутор»</a:t>
            </a:r>
          </a:p>
        </p:txBody>
      </p:sp>
    </p:spTree>
    <p:extLst>
      <p:ext uri="{BB962C8B-B14F-4D97-AF65-F5344CB8AC3E}">
        <p14:creationId xmlns:p14="http://schemas.microsoft.com/office/powerpoint/2010/main" val="8515954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Прямая соединительная линия 8"/>
          <p:cNvCxnSpPr/>
          <p:nvPr/>
        </p:nvCxnSpPr>
        <p:spPr>
          <a:xfrm>
            <a:off x="3740735" y="283588"/>
            <a:ext cx="8023415" cy="0"/>
          </a:xfrm>
          <a:prstGeom prst="line">
            <a:avLst/>
          </a:prstGeom>
          <a:ln w="1905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 flipV="1">
            <a:off x="325515" y="6588579"/>
            <a:ext cx="11624587" cy="48985"/>
          </a:xfrm>
          <a:prstGeom prst="line">
            <a:avLst/>
          </a:prstGeom>
          <a:ln w="1905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25515" y="43002"/>
            <a:ext cx="34152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Arial MT"/>
              </a:rPr>
              <a:t>#</a:t>
            </a:r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latin typeface="Arial MT"/>
              </a:rPr>
              <a:t>ЛАБОРАТОРИЯ КРАЕВЕДЕНИЯ</a:t>
            </a:r>
          </a:p>
        </p:txBody>
      </p:sp>
      <p:grpSp>
        <p:nvGrpSpPr>
          <p:cNvPr id="6" name="Группа 5"/>
          <p:cNvGrpSpPr/>
          <p:nvPr/>
        </p:nvGrpSpPr>
        <p:grpSpPr>
          <a:xfrm>
            <a:off x="235709" y="589487"/>
            <a:ext cx="11714393" cy="5757150"/>
            <a:chOff x="267128" y="833120"/>
            <a:chExt cx="11714393" cy="5757150"/>
          </a:xfrm>
        </p:grpSpPr>
        <p:grpSp>
          <p:nvGrpSpPr>
            <p:cNvPr id="7" name="Группа 6"/>
            <p:cNvGrpSpPr/>
            <p:nvPr/>
          </p:nvGrpSpPr>
          <p:grpSpPr>
            <a:xfrm>
              <a:off x="267128" y="833120"/>
              <a:ext cx="11687510" cy="2905392"/>
              <a:chOff x="315968" y="2339546"/>
              <a:chExt cx="11687510" cy="2905392"/>
            </a:xfrm>
          </p:grpSpPr>
          <p:grpSp>
            <p:nvGrpSpPr>
              <p:cNvPr id="12" name="Группа 11"/>
              <p:cNvGrpSpPr/>
              <p:nvPr/>
            </p:nvGrpSpPr>
            <p:grpSpPr>
              <a:xfrm>
                <a:off x="315968" y="2339546"/>
                <a:ext cx="11687510" cy="2905392"/>
                <a:chOff x="327452" y="2524085"/>
                <a:chExt cx="11687510" cy="2905392"/>
              </a:xfrm>
            </p:grpSpPr>
            <p:pic>
              <p:nvPicPr>
                <p:cNvPr id="14" name="Рисунок 13"/>
                <p:cNvPicPr>
                  <a:picLocks noChangeAspect="1"/>
                </p:cNvPicPr>
                <p:nvPr/>
              </p:nvPicPr>
              <p:blipFill rotWithShape="1"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41226"/>
                <a:stretch/>
              </p:blipFill>
              <p:spPr>
                <a:xfrm>
                  <a:off x="327452" y="2524085"/>
                  <a:ext cx="2573144" cy="2905392"/>
                </a:xfrm>
                <a:prstGeom prst="rect">
                  <a:avLst/>
                </a:prstGeom>
              </p:spPr>
            </p:pic>
            <p:pic>
              <p:nvPicPr>
                <p:cNvPr id="15" name="Рисунок 14"/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7291" r="6964"/>
                <a:stretch/>
              </p:blipFill>
              <p:spPr>
                <a:xfrm>
                  <a:off x="9083586" y="2524085"/>
                  <a:ext cx="2931376" cy="2902542"/>
                </a:xfrm>
                <a:prstGeom prst="rect">
                  <a:avLst/>
                </a:prstGeom>
              </p:spPr>
            </p:pic>
          </p:grpSp>
          <p:pic>
            <p:nvPicPr>
              <p:cNvPr id="13" name="Рисунок 12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568"/>
              <a:stretch/>
            </p:blipFill>
            <p:spPr>
              <a:xfrm>
                <a:off x="2957218" y="2339546"/>
                <a:ext cx="6048359" cy="2902542"/>
              </a:xfrm>
              <a:prstGeom prst="rect">
                <a:avLst/>
              </a:prstGeom>
            </p:spPr>
          </p:pic>
        </p:grpSp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910"/>
            <a:stretch/>
          </p:blipFill>
          <p:spPr>
            <a:xfrm>
              <a:off x="267128" y="3825013"/>
              <a:ext cx="4661803" cy="2765257"/>
            </a:xfrm>
            <a:prstGeom prst="rect">
              <a:avLst/>
            </a:prstGeom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345079" y="3811372"/>
              <a:ext cx="3636442" cy="2759935"/>
            </a:xfrm>
            <a:prstGeom prst="rect">
              <a:avLst/>
            </a:prstGeom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079" b="9078"/>
            <a:stretch/>
          </p:blipFill>
          <p:spPr>
            <a:xfrm>
              <a:off x="4990380" y="3811372"/>
              <a:ext cx="3280081" cy="27788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010410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/>
          <a:srcRect l="33264" t="18519" r="25764" b="32346"/>
          <a:stretch/>
        </p:blipFill>
        <p:spPr>
          <a:xfrm>
            <a:off x="3740735" y="2618250"/>
            <a:ext cx="3911601" cy="2638672"/>
          </a:xfrm>
          <a:prstGeom prst="rect">
            <a:avLst/>
          </a:prstGeom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3740735" y="283588"/>
            <a:ext cx="8023415" cy="0"/>
          </a:xfrm>
          <a:prstGeom prst="line">
            <a:avLst/>
          </a:prstGeom>
          <a:ln w="1905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7194620" y="6712310"/>
            <a:ext cx="4569530" cy="10048"/>
          </a:xfrm>
          <a:prstGeom prst="line">
            <a:avLst/>
          </a:prstGeom>
          <a:ln w="1905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25515" y="43002"/>
            <a:ext cx="34152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Arial MT"/>
              </a:rPr>
              <a:t>#</a:t>
            </a:r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latin typeface="Arial MT"/>
              </a:rPr>
              <a:t>ЛАБОРАТОРИЯ КРАЕВЕДЕНИЯ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3"/>
          <a:stretch/>
        </p:blipFill>
        <p:spPr>
          <a:xfrm flipH="1">
            <a:off x="87779" y="4887857"/>
            <a:ext cx="6518685" cy="178974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/>
          <a:srcRect l="32759" t="17242" r="26293" b="17625"/>
          <a:stretch/>
        </p:blipFill>
        <p:spPr>
          <a:xfrm>
            <a:off x="346454" y="933825"/>
            <a:ext cx="3205085" cy="286770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/>
          <a:srcRect l="33195" t="19383" r="25972" b="17778"/>
          <a:stretch/>
        </p:blipFill>
        <p:spPr>
          <a:xfrm>
            <a:off x="7978124" y="820508"/>
            <a:ext cx="3786026" cy="327735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7382348" y="5553254"/>
            <a:ext cx="43818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День семьи, </a:t>
            </a:r>
          </a:p>
          <a:p>
            <a:pPr algn="ctr"/>
            <a:r>
              <a:rPr lang="ru-RU" sz="3200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любви и верности</a:t>
            </a:r>
          </a:p>
        </p:txBody>
      </p:sp>
    </p:spTree>
    <p:extLst>
      <p:ext uri="{BB962C8B-B14F-4D97-AF65-F5344CB8AC3E}">
        <p14:creationId xmlns:p14="http://schemas.microsoft.com/office/powerpoint/2010/main" val="18276779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Прямая соединительная линия 8"/>
          <p:cNvCxnSpPr/>
          <p:nvPr/>
        </p:nvCxnSpPr>
        <p:spPr>
          <a:xfrm>
            <a:off x="3740735" y="283588"/>
            <a:ext cx="8023415" cy="0"/>
          </a:xfrm>
          <a:prstGeom prst="line">
            <a:avLst/>
          </a:prstGeom>
          <a:ln w="1905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7194620" y="6712310"/>
            <a:ext cx="4569530" cy="10048"/>
          </a:xfrm>
          <a:prstGeom prst="line">
            <a:avLst/>
          </a:prstGeom>
          <a:ln w="1905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25515" y="43002"/>
            <a:ext cx="34152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Arial MT"/>
              </a:rPr>
              <a:t>#</a:t>
            </a:r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latin typeface="Arial MT"/>
              </a:rPr>
              <a:t>ЛАБОРАТОРИЯ КРАЕВЕДЕНИЯ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239066" y="622142"/>
            <a:ext cx="11639970" cy="4689478"/>
            <a:chOff x="181916" y="603554"/>
            <a:chExt cx="11639970" cy="4689478"/>
          </a:xfrm>
        </p:grpSpPr>
        <p:grpSp>
          <p:nvGrpSpPr>
            <p:cNvPr id="10" name="Группа 9"/>
            <p:cNvGrpSpPr/>
            <p:nvPr/>
          </p:nvGrpSpPr>
          <p:grpSpPr>
            <a:xfrm>
              <a:off x="181916" y="603554"/>
              <a:ext cx="11582234" cy="4689478"/>
              <a:chOff x="306450" y="1177053"/>
              <a:chExt cx="11582234" cy="4689478"/>
            </a:xfrm>
          </p:grpSpPr>
          <p:pic>
            <p:nvPicPr>
              <p:cNvPr id="11" name="Рисунок 10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926"/>
              <a:stretch/>
            </p:blipFill>
            <p:spPr>
              <a:xfrm>
                <a:off x="306450" y="1278054"/>
                <a:ext cx="4875160" cy="4588477"/>
              </a:xfrm>
              <a:prstGeom prst="rect">
                <a:avLst/>
              </a:prstGeom>
            </p:spPr>
          </p:pic>
          <p:grpSp>
            <p:nvGrpSpPr>
              <p:cNvPr id="12" name="Группа 11"/>
              <p:cNvGrpSpPr/>
              <p:nvPr/>
            </p:nvGrpSpPr>
            <p:grpSpPr>
              <a:xfrm>
                <a:off x="5251126" y="1177053"/>
                <a:ext cx="6637558" cy="4605261"/>
                <a:chOff x="5259121" y="903619"/>
                <a:chExt cx="6637558" cy="4605261"/>
              </a:xfrm>
            </p:grpSpPr>
            <p:pic>
              <p:nvPicPr>
                <p:cNvPr id="14" name="Рисунок 13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259121" y="903619"/>
                  <a:ext cx="3497536" cy="2358104"/>
                </a:xfrm>
                <a:prstGeom prst="rect">
                  <a:avLst/>
                </a:prstGeom>
              </p:spPr>
            </p:pic>
            <p:pic>
              <p:nvPicPr>
                <p:cNvPr id="19" name="Рисунок 18"/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895" b="7966"/>
                <a:stretch/>
              </p:blipFill>
              <p:spPr>
                <a:xfrm>
                  <a:off x="8851589" y="3344324"/>
                  <a:ext cx="3045090" cy="2164556"/>
                </a:xfrm>
                <a:prstGeom prst="rect">
                  <a:avLst/>
                </a:prstGeom>
              </p:spPr>
            </p:pic>
          </p:grpSp>
        </p:grpSp>
        <p:pic>
          <p:nvPicPr>
            <p:cNvPr id="22" name="Рисунок 21" descr="https://sun9-5.userapi.com/c854224/v854224686/b4621/pGchRLbtCRY.jpg"/>
            <p:cNvPicPr/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810"/>
            <a:stretch/>
          </p:blipFill>
          <p:spPr bwMode="auto">
            <a:xfrm>
              <a:off x="5126592" y="3044258"/>
              <a:ext cx="3497536" cy="2164556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3" name="Рисунок 22" descr="http://xn--90ajftx2a.xn--p1ai/images/Meropriyatiya/CRB/2019/26.09.2019/6-26.09.2019.JPG"/>
            <p:cNvPicPr/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043" t="15221"/>
            <a:stretch/>
          </p:blipFill>
          <p:spPr bwMode="auto">
            <a:xfrm>
              <a:off x="8711293" y="603554"/>
              <a:ext cx="3110593" cy="2370083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3"/>
          <a:stretch/>
        </p:blipFill>
        <p:spPr>
          <a:xfrm flipH="1">
            <a:off x="79313" y="4932614"/>
            <a:ext cx="6518685" cy="1789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4744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Прямая соединительная линия 8"/>
          <p:cNvCxnSpPr/>
          <p:nvPr/>
        </p:nvCxnSpPr>
        <p:spPr>
          <a:xfrm>
            <a:off x="3740735" y="283588"/>
            <a:ext cx="8023415" cy="0"/>
          </a:xfrm>
          <a:prstGeom prst="line">
            <a:avLst/>
          </a:prstGeom>
          <a:ln w="1905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7194620" y="6712310"/>
            <a:ext cx="4569530" cy="10048"/>
          </a:xfrm>
          <a:prstGeom prst="line">
            <a:avLst/>
          </a:prstGeom>
          <a:ln w="1905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25515" y="43002"/>
            <a:ext cx="34152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Arial MT"/>
              </a:rPr>
              <a:t>#</a:t>
            </a:r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latin typeface="Arial MT"/>
              </a:rPr>
              <a:t>ЛАБОРАТОРИЯ КРАЕВЕДЕНИЯ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3"/>
          <a:stretch/>
        </p:blipFill>
        <p:spPr>
          <a:xfrm flipH="1">
            <a:off x="43018" y="4922566"/>
            <a:ext cx="6518685" cy="178974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4005" y="3827240"/>
            <a:ext cx="3870145" cy="2778170"/>
          </a:xfrm>
          <a:prstGeom prst="rect">
            <a:avLst/>
          </a:prstGeom>
        </p:spPr>
      </p:pic>
      <p:pic>
        <p:nvPicPr>
          <p:cNvPr id="10" name="Рисунок 9" descr="http://xn--90ajftx2a.xn--p1ai/images/Meropriyatiya/CRB/2019/26.09.2019/6-26.09.2019.JP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21"/>
          <a:stretch/>
        </p:blipFill>
        <p:spPr bwMode="auto">
          <a:xfrm>
            <a:off x="6265333" y="410895"/>
            <a:ext cx="5498817" cy="328903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 descr="http://xn--90ajftx2a.xn--p1ai/images/Meropriyatiya/CRB/2019/26.09.2019/4-26.09.2019.JPG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96"/>
          <a:stretch/>
        </p:blipFill>
        <p:spPr bwMode="auto">
          <a:xfrm>
            <a:off x="441515" y="410895"/>
            <a:ext cx="5383552" cy="328903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Надпись 16"/>
          <p:cNvSpPr txBox="1">
            <a:spLocks noChangeArrowheads="1"/>
          </p:cNvSpPr>
          <p:nvPr/>
        </p:nvSpPr>
        <p:spPr bwMode="auto">
          <a:xfrm>
            <a:off x="1384451" y="3897627"/>
            <a:ext cx="6257925" cy="158300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spcBef>
                <a:spcPts val="200"/>
              </a:spcBef>
              <a:spcAft>
                <a:spcPts val="0"/>
              </a:spcAft>
            </a:pPr>
            <a:r>
              <a:rPr lang="ru-RU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Экскурсионная прогулка </a:t>
            </a:r>
            <a:endParaRPr lang="ru-RU" sz="2400" b="1" dirty="0"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200"/>
              </a:spcBef>
              <a:spcAft>
                <a:spcPts val="0"/>
              </a:spcAft>
            </a:pPr>
            <a:r>
              <a:rPr lang="ru-RU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«По Ильинке в кожаных ботинках»</a:t>
            </a:r>
            <a:endParaRPr lang="ru-RU" sz="2400" b="1" dirty="0"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Совместно с экскурсионно-культурным </a:t>
            </a:r>
          </a:p>
          <a:p>
            <a:pPr algn="ctr">
              <a:spcAft>
                <a:spcPts val="0"/>
              </a:spcAft>
            </a:pPr>
            <a:r>
              <a:rPr lang="ru-RU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клубом «Наш Нижний»</a:t>
            </a:r>
            <a:endParaRPr lang="ru-R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2000" i="1" dirty="0">
                <a:solidFill>
                  <a:srgbClr val="833C0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2200" dirty="0">
                <a:solidFill>
                  <a:srgbClr val="833C0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76696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Прямая соединительная линия 8"/>
          <p:cNvCxnSpPr/>
          <p:nvPr/>
        </p:nvCxnSpPr>
        <p:spPr>
          <a:xfrm>
            <a:off x="3740735" y="332572"/>
            <a:ext cx="8023415" cy="0"/>
          </a:xfrm>
          <a:prstGeom prst="line">
            <a:avLst/>
          </a:prstGeom>
          <a:ln w="1905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7194620" y="6712310"/>
            <a:ext cx="4569530" cy="10048"/>
          </a:xfrm>
          <a:prstGeom prst="line">
            <a:avLst/>
          </a:prstGeom>
          <a:ln w="1905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3"/>
          <a:stretch/>
        </p:blipFill>
        <p:spPr>
          <a:xfrm flipH="1">
            <a:off x="193613" y="4922566"/>
            <a:ext cx="6518685" cy="178974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25515" y="91986"/>
            <a:ext cx="34152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Arial MT"/>
              </a:rPr>
              <a:t>#</a:t>
            </a:r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latin typeface="Arial MT"/>
              </a:rPr>
              <a:t>ЛАБОРАТОРИЯ КРАЕВЕДЕНИЯ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266353" y="931670"/>
            <a:ext cx="11630778" cy="4344839"/>
            <a:chOff x="266353" y="931670"/>
            <a:chExt cx="11630778" cy="4344839"/>
          </a:xfrm>
        </p:grpSpPr>
        <p:sp>
          <p:nvSpPr>
            <p:cNvPr id="10" name="TextBox 9"/>
            <p:cNvSpPr txBox="1"/>
            <p:nvPr/>
          </p:nvSpPr>
          <p:spPr>
            <a:xfrm>
              <a:off x="1145827" y="4568623"/>
              <a:ext cx="10618323" cy="7078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Фотокросс</a:t>
              </a:r>
              <a:r>
                <a:rPr lang="ru-RU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«В объективе времени»</a:t>
              </a:r>
            </a:p>
          </p:txBody>
        </p:sp>
        <p:grpSp>
          <p:nvGrpSpPr>
            <p:cNvPr id="11" name="Группа 10"/>
            <p:cNvGrpSpPr/>
            <p:nvPr/>
          </p:nvGrpSpPr>
          <p:grpSpPr>
            <a:xfrm>
              <a:off x="266353" y="931670"/>
              <a:ext cx="11630778" cy="3272995"/>
              <a:chOff x="267128" y="824239"/>
              <a:chExt cx="11630778" cy="3272995"/>
            </a:xfrm>
          </p:grpSpPr>
          <p:pic>
            <p:nvPicPr>
              <p:cNvPr id="12" name="Рисунок 11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7128" y="824240"/>
                <a:ext cx="4024786" cy="3272994"/>
              </a:xfrm>
              <a:prstGeom prst="rect">
                <a:avLst/>
              </a:prstGeom>
            </p:spPr>
          </p:pic>
          <p:pic>
            <p:nvPicPr>
              <p:cNvPr id="13" name="Рисунок 12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443"/>
              <a:stretch/>
            </p:blipFill>
            <p:spPr>
              <a:xfrm>
                <a:off x="4379529" y="824240"/>
                <a:ext cx="3412595" cy="3272994"/>
              </a:xfrm>
              <a:prstGeom prst="rect">
                <a:avLst/>
              </a:prstGeom>
            </p:spPr>
          </p:pic>
          <p:pic>
            <p:nvPicPr>
              <p:cNvPr id="14" name="Рисунок 13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22257" y="824239"/>
                <a:ext cx="4075649" cy="3272995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1764122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Прямая соединительная линия 8"/>
          <p:cNvCxnSpPr/>
          <p:nvPr/>
        </p:nvCxnSpPr>
        <p:spPr>
          <a:xfrm>
            <a:off x="3740735" y="283588"/>
            <a:ext cx="8023415" cy="0"/>
          </a:xfrm>
          <a:prstGeom prst="line">
            <a:avLst/>
          </a:prstGeom>
          <a:ln w="1905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7194620" y="6712310"/>
            <a:ext cx="4569530" cy="10048"/>
          </a:xfrm>
          <a:prstGeom prst="line">
            <a:avLst/>
          </a:prstGeom>
          <a:ln w="1905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25515" y="43002"/>
            <a:ext cx="34152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Arial MT"/>
              </a:rPr>
              <a:t>#</a:t>
            </a:r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latin typeface="Arial MT"/>
              </a:rPr>
              <a:t>ЛАБОРАТОРИЯ КРАЕВЕДЕНИЯ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3"/>
          <a:stretch/>
        </p:blipFill>
        <p:spPr>
          <a:xfrm flipH="1">
            <a:off x="79313" y="4932614"/>
            <a:ext cx="6518685" cy="1789744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554115" y="725558"/>
            <a:ext cx="11078888" cy="5659867"/>
            <a:chOff x="554115" y="725558"/>
            <a:chExt cx="11078888" cy="5659867"/>
          </a:xfrm>
        </p:grpSpPr>
        <p:pic>
          <p:nvPicPr>
            <p:cNvPr id="11" name="Рисунок 10"/>
            <p:cNvPicPr>
              <a:picLocks noChangeAspect="1"/>
            </p:cNvPicPr>
            <p:nvPr/>
          </p:nvPicPr>
          <p:blipFill rotWithShape="1">
            <a:blip r:embed="rId3"/>
            <a:srcRect l="33056" t="12839" r="25486" b="33704"/>
            <a:stretch/>
          </p:blipFill>
          <p:spPr>
            <a:xfrm>
              <a:off x="7868967" y="3655395"/>
              <a:ext cx="3764035" cy="2730030"/>
            </a:xfrm>
            <a:prstGeom prst="rect">
              <a:avLst/>
            </a:prstGeom>
          </p:spPr>
        </p:pic>
        <p:grpSp>
          <p:nvGrpSpPr>
            <p:cNvPr id="2" name="Группа 1"/>
            <p:cNvGrpSpPr/>
            <p:nvPr/>
          </p:nvGrpSpPr>
          <p:grpSpPr>
            <a:xfrm>
              <a:off x="554115" y="725558"/>
              <a:ext cx="11078888" cy="2802466"/>
              <a:chOff x="325515" y="607025"/>
              <a:chExt cx="11078888" cy="2802466"/>
            </a:xfrm>
          </p:grpSpPr>
          <p:pic>
            <p:nvPicPr>
              <p:cNvPr id="8" name="Рисунок 7"/>
              <p:cNvPicPr>
                <a:picLocks noChangeAspect="1"/>
              </p:cNvPicPr>
              <p:nvPr/>
            </p:nvPicPr>
            <p:blipFill rotWithShape="1">
              <a:blip r:embed="rId4"/>
              <a:srcRect l="33194" t="22715" r="25764" b="19754"/>
              <a:stretch/>
            </p:blipFill>
            <p:spPr>
              <a:xfrm>
                <a:off x="325515" y="607025"/>
                <a:ext cx="3554201" cy="2802466"/>
              </a:xfrm>
              <a:prstGeom prst="rect">
                <a:avLst/>
              </a:prstGeom>
            </p:spPr>
          </p:pic>
          <p:pic>
            <p:nvPicPr>
              <p:cNvPr id="10" name="Рисунок 9"/>
              <p:cNvPicPr>
                <a:picLocks noChangeAspect="1"/>
              </p:cNvPicPr>
              <p:nvPr/>
            </p:nvPicPr>
            <p:blipFill rotWithShape="1">
              <a:blip r:embed="rId5"/>
              <a:srcRect l="32917" t="20987" r="25486" b="17160"/>
              <a:stretch/>
            </p:blipFill>
            <p:spPr>
              <a:xfrm>
                <a:off x="4084716" y="607025"/>
                <a:ext cx="3350652" cy="2802466"/>
              </a:xfrm>
              <a:prstGeom prst="rect">
                <a:avLst/>
              </a:prstGeom>
            </p:spPr>
          </p:pic>
          <p:pic>
            <p:nvPicPr>
              <p:cNvPr id="12" name="Рисунок 11"/>
              <p:cNvPicPr>
                <a:picLocks noChangeAspect="1"/>
              </p:cNvPicPr>
              <p:nvPr/>
            </p:nvPicPr>
            <p:blipFill rotWithShape="1">
              <a:blip r:embed="rId6"/>
              <a:srcRect l="33056" t="30493" r="25625" b="14815"/>
              <a:stretch/>
            </p:blipFill>
            <p:spPr>
              <a:xfrm>
                <a:off x="7640368" y="607025"/>
                <a:ext cx="3764035" cy="2802466"/>
              </a:xfrm>
              <a:prstGeom prst="rect">
                <a:avLst/>
              </a:prstGeom>
            </p:spPr>
          </p:pic>
        </p:grpSp>
      </p:grpSp>
      <p:sp>
        <p:nvSpPr>
          <p:cNvPr id="14" name="TextBox 13"/>
          <p:cNvSpPr txBox="1"/>
          <p:nvPr/>
        </p:nvSpPr>
        <p:spPr>
          <a:xfrm>
            <a:off x="531194" y="4061286"/>
            <a:ext cx="7337773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Онлайн-мероприятия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10012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Прямая соединительная линия 8"/>
          <p:cNvCxnSpPr/>
          <p:nvPr/>
        </p:nvCxnSpPr>
        <p:spPr>
          <a:xfrm>
            <a:off x="3740735" y="283588"/>
            <a:ext cx="8023415" cy="0"/>
          </a:xfrm>
          <a:prstGeom prst="line">
            <a:avLst/>
          </a:prstGeom>
          <a:ln w="1905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6688667" y="6561667"/>
            <a:ext cx="5261434" cy="52313"/>
          </a:xfrm>
          <a:prstGeom prst="line">
            <a:avLst/>
          </a:prstGeom>
          <a:ln w="1905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25515" y="43002"/>
            <a:ext cx="34152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Arial MT"/>
              </a:rPr>
              <a:t>#</a:t>
            </a:r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latin typeface="Arial MT"/>
              </a:rPr>
              <a:t>ЛАБОРАТОРИЯ КРАЕВЕДЕНИЯ</a:t>
            </a:r>
          </a:p>
        </p:txBody>
      </p:sp>
      <p:grpSp>
        <p:nvGrpSpPr>
          <p:cNvPr id="4" name="Группа 3"/>
          <p:cNvGrpSpPr/>
          <p:nvPr/>
        </p:nvGrpSpPr>
        <p:grpSpPr>
          <a:xfrm>
            <a:off x="437857" y="622142"/>
            <a:ext cx="11326293" cy="3247837"/>
            <a:chOff x="269728" y="524175"/>
            <a:chExt cx="11326293" cy="3247837"/>
          </a:xfrm>
        </p:grpSpPr>
        <p:pic>
          <p:nvPicPr>
            <p:cNvPr id="17" name="Рисунок 16"/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305" t="12117" r="29475" b="9752"/>
            <a:stretch/>
          </p:blipFill>
          <p:spPr bwMode="auto">
            <a:xfrm>
              <a:off x="4033762" y="547398"/>
              <a:ext cx="3273878" cy="3224614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" name="Рисунок 1"/>
            <p:cNvPicPr>
              <a:picLocks noChangeAspect="1"/>
            </p:cNvPicPr>
            <p:nvPr/>
          </p:nvPicPr>
          <p:blipFill rotWithShape="1">
            <a:blip r:embed="rId3"/>
            <a:srcRect l="32567" t="21230" r="24838" b="18496"/>
            <a:stretch/>
          </p:blipFill>
          <p:spPr>
            <a:xfrm>
              <a:off x="7544881" y="524175"/>
              <a:ext cx="4051140" cy="3224614"/>
            </a:xfrm>
            <a:prstGeom prst="rect">
              <a:avLst/>
            </a:prstGeom>
          </p:spPr>
        </p:pic>
        <p:pic>
          <p:nvPicPr>
            <p:cNvPr id="3" name="Рисунок 2"/>
            <p:cNvPicPr>
              <a:picLocks noChangeAspect="1"/>
            </p:cNvPicPr>
            <p:nvPr/>
          </p:nvPicPr>
          <p:blipFill rotWithShape="1">
            <a:blip r:embed="rId4"/>
            <a:srcRect l="32771" t="12425" r="24578" b="17749"/>
            <a:stretch/>
          </p:blipFill>
          <p:spPr>
            <a:xfrm>
              <a:off x="269728" y="524175"/>
              <a:ext cx="3526793" cy="3247837"/>
            </a:xfrm>
            <a:prstGeom prst="rect">
              <a:avLst/>
            </a:prstGeom>
          </p:spPr>
        </p:pic>
      </p:grpSp>
      <p:sp>
        <p:nvSpPr>
          <p:cNvPr id="11" name="TextBox 10"/>
          <p:cNvSpPr txBox="1"/>
          <p:nvPr/>
        </p:nvSpPr>
        <p:spPr>
          <a:xfrm>
            <a:off x="1561576" y="4248689"/>
            <a:ext cx="9186332" cy="76944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400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Рубрика «Краеведческая пятница»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3"/>
          <a:stretch/>
        </p:blipFill>
        <p:spPr>
          <a:xfrm flipH="1">
            <a:off x="101600" y="4771923"/>
            <a:ext cx="6518685" cy="1789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211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Прямая соединительная линия 8"/>
          <p:cNvCxnSpPr/>
          <p:nvPr/>
        </p:nvCxnSpPr>
        <p:spPr>
          <a:xfrm>
            <a:off x="2542229" y="439615"/>
            <a:ext cx="8561196" cy="0"/>
          </a:xfrm>
          <a:prstGeom prst="line">
            <a:avLst/>
          </a:prstGeom>
          <a:ln w="1905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rgbClr val="0066F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37" t="26916" r="60033" b="36058"/>
          <a:stretch/>
        </p:blipFill>
        <p:spPr>
          <a:xfrm>
            <a:off x="11264201" y="93676"/>
            <a:ext cx="710964" cy="892839"/>
          </a:xfrm>
          <a:prstGeom prst="rect">
            <a:avLst/>
          </a:prstGeom>
          <a:effectLst/>
        </p:spPr>
      </p:pic>
      <p:sp>
        <p:nvSpPr>
          <p:cNvPr id="14" name="TextBox 13"/>
          <p:cNvSpPr txBox="1"/>
          <p:nvPr/>
        </p:nvSpPr>
        <p:spPr>
          <a:xfrm>
            <a:off x="498648" y="215902"/>
            <a:ext cx="24323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 MT"/>
              </a:rPr>
              <a:t>#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Ильинка 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digital</a:t>
            </a:r>
            <a:endParaRPr lang="ru-RU" sz="2000" dirty="0">
              <a:solidFill>
                <a:schemeClr val="accent1">
                  <a:lumMod val="50000"/>
                </a:schemeClr>
              </a:solidFill>
              <a:latin typeface="Arial M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3"/>
          <a:stretch/>
        </p:blipFill>
        <p:spPr>
          <a:xfrm flipH="1">
            <a:off x="113226" y="4987872"/>
            <a:ext cx="6518685" cy="178974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59752" y="764711"/>
            <a:ext cx="558353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just"/>
            <a:r>
              <a:rPr lang="ru-RU" dirty="0"/>
              <a:t>Проект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«Ильинка 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digital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» </a:t>
            </a:r>
            <a:r>
              <a:rPr lang="ru-RU" dirty="0"/>
              <a:t>направлен на формирование у молодёжи представления об идентичности историко-архитектурного пространства Нижнего Новгорода и на привлечение внимания к проблеме сохранности исторического облика и наследия города. </a:t>
            </a:r>
          </a:p>
          <a:p>
            <a:pPr indent="361950" algn="just"/>
            <a:r>
              <a:rPr lang="ru-RU" dirty="0"/>
              <a:t> Проект предусматривает знакомство с методиками эффективного поиска и обработки достоверной исторической информации, создания объектов дополненной реальности и разработки голографических цифровых 3D-моделей, а также работу по созданию цифровой карты достопримечательностей Нижнего Новгорода.</a:t>
            </a:r>
          </a:p>
          <a:p>
            <a:pPr indent="361950" algn="just"/>
            <a:r>
              <a:rPr lang="ru-RU" dirty="0"/>
              <a:t>Уникальность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«Ильинка 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digital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»</a:t>
            </a:r>
            <a:r>
              <a:rPr lang="ru-RU" dirty="0"/>
              <a:t> заключается в эффективном соединении средств гуманитарного знания с современными технологиями.</a:t>
            </a:r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>
            <a:off x="7221307" y="6747482"/>
            <a:ext cx="4569530" cy="10048"/>
          </a:xfrm>
          <a:prstGeom prst="line">
            <a:avLst/>
          </a:prstGeom>
          <a:ln w="1905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4" r="19555"/>
          <a:stretch/>
        </p:blipFill>
        <p:spPr>
          <a:xfrm>
            <a:off x="6189812" y="1084925"/>
            <a:ext cx="5601025" cy="393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7886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Прямая соединительная линия 8"/>
          <p:cNvCxnSpPr/>
          <p:nvPr/>
        </p:nvCxnSpPr>
        <p:spPr>
          <a:xfrm>
            <a:off x="2542229" y="439615"/>
            <a:ext cx="8561196" cy="0"/>
          </a:xfrm>
          <a:prstGeom prst="line">
            <a:avLst/>
          </a:prstGeom>
          <a:ln w="1905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rgbClr val="0066F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37" t="26916" r="60033" b="36058"/>
          <a:stretch/>
        </p:blipFill>
        <p:spPr>
          <a:xfrm>
            <a:off x="11264201" y="93676"/>
            <a:ext cx="710964" cy="892839"/>
          </a:xfrm>
          <a:prstGeom prst="rect">
            <a:avLst/>
          </a:prstGeom>
          <a:effectLst/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3"/>
          <a:stretch/>
        </p:blipFill>
        <p:spPr>
          <a:xfrm flipH="1">
            <a:off x="113226" y="4987872"/>
            <a:ext cx="6518685" cy="178974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80801" y="1682692"/>
            <a:ext cx="558353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u="sng" dirty="0">
                <a:solidFill>
                  <a:schemeClr val="accent1">
                    <a:lumMod val="50000"/>
                  </a:schemeClr>
                </a:solidFill>
              </a:rPr>
              <a:t>Цель проекта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000" dirty="0"/>
              <a:t>- содействие формированию у молодёжи представления об идентичности историко-архитектурного пространства Нижнего Новгорода на примере улиц Ильинской и прилегающих к ней через использование современных средств визуализации и возможностей гуманитарного знания.</a:t>
            </a:r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>
            <a:off x="7244862" y="6767568"/>
            <a:ext cx="4569530" cy="10048"/>
          </a:xfrm>
          <a:prstGeom prst="line">
            <a:avLst/>
          </a:prstGeom>
          <a:ln w="1905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537" y="1682692"/>
            <a:ext cx="5291855" cy="352962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06812" y="160109"/>
            <a:ext cx="24323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 MT"/>
              </a:rPr>
              <a:t>#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Ильинка 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digital</a:t>
            </a:r>
            <a:endParaRPr lang="ru-RU" sz="2000" dirty="0">
              <a:solidFill>
                <a:schemeClr val="accent1">
                  <a:lumMod val="50000"/>
                </a:schemeClr>
              </a:solidFill>
              <a:latin typeface="Arial MT"/>
            </a:endParaRPr>
          </a:p>
        </p:txBody>
      </p:sp>
    </p:spTree>
    <p:extLst>
      <p:ext uri="{BB962C8B-B14F-4D97-AF65-F5344CB8AC3E}">
        <p14:creationId xmlns:p14="http://schemas.microsoft.com/office/powerpoint/2010/main" val="17970667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Прямая соединительная линия 8"/>
          <p:cNvCxnSpPr/>
          <p:nvPr/>
        </p:nvCxnSpPr>
        <p:spPr>
          <a:xfrm>
            <a:off x="2542229" y="439615"/>
            <a:ext cx="8561196" cy="0"/>
          </a:xfrm>
          <a:prstGeom prst="line">
            <a:avLst/>
          </a:prstGeom>
          <a:ln w="1905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rgbClr val="0066F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37" t="26916" r="60033" b="36058"/>
          <a:stretch/>
        </p:blipFill>
        <p:spPr>
          <a:xfrm>
            <a:off x="11382313" y="0"/>
            <a:ext cx="592861" cy="744524"/>
          </a:xfrm>
          <a:prstGeom prst="rect">
            <a:avLst/>
          </a:prstGeom>
          <a:effectLst/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3"/>
          <a:stretch/>
        </p:blipFill>
        <p:spPr>
          <a:xfrm flipH="1">
            <a:off x="93129" y="5062826"/>
            <a:ext cx="6282271" cy="1724835"/>
          </a:xfrm>
          <a:prstGeom prst="rect">
            <a:avLst/>
          </a:prstGeom>
        </p:spPr>
      </p:pic>
      <p:cxnSp>
        <p:nvCxnSpPr>
          <p:cNvPr id="24" name="Прямая соединительная линия 23"/>
          <p:cNvCxnSpPr/>
          <p:nvPr/>
        </p:nvCxnSpPr>
        <p:spPr>
          <a:xfrm>
            <a:off x="7050153" y="6757528"/>
            <a:ext cx="4569530" cy="10048"/>
          </a:xfrm>
          <a:prstGeom prst="line">
            <a:avLst/>
          </a:prstGeom>
          <a:ln w="1905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6" name="Прямоугольник 5"/>
          <p:cNvSpPr/>
          <p:nvPr/>
        </p:nvSpPr>
        <p:spPr>
          <a:xfrm>
            <a:off x="5512153" y="1200554"/>
            <a:ext cx="627775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sz="14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/>
              <a:t>Формирование открытого молодёжного сообщества, заинтересованного в сохранении регионального исторического и </a:t>
            </a:r>
            <a:r>
              <a:rPr lang="ru-RU" sz="1400"/>
              <a:t>культурного наследия</a:t>
            </a:r>
            <a:endParaRPr lang="ru-RU" sz="1400" dirty="0"/>
          </a:p>
          <a:p>
            <a:pPr algn="just"/>
            <a:endParaRPr lang="ru-RU" sz="14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/>
              <a:t>Стимулирование интереса жителей и гостей Нижнего Новгорода к знакомству и изучению </a:t>
            </a:r>
            <a:r>
              <a:rPr lang="ru-RU" sz="1400"/>
              <a:t>региональной истории</a:t>
            </a:r>
            <a:endParaRPr lang="ru-RU" sz="14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sz="14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/>
              <a:t>Привлечение внимания к проблеме сохранности исторического облика </a:t>
            </a:r>
            <a:r>
              <a:rPr lang="ru-RU" sz="1400"/>
              <a:t>и наследия</a:t>
            </a:r>
            <a:endParaRPr lang="ru-RU" sz="14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sz="14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/>
              <a:t>Популяризация технического творчества в сфере </a:t>
            </a:r>
            <a:r>
              <a:rPr lang="ru-RU" sz="1400"/>
              <a:t>исторической визуализации</a:t>
            </a:r>
            <a:endParaRPr lang="ru-RU" sz="14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sz="14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/>
              <a:t>Пополнение музейной экспозиции «Нижегородская старина» голографическими и полимерными 3D-моделями, созданными в ходе </a:t>
            </a:r>
            <a:r>
              <a:rPr lang="ru-RU" sz="1400"/>
              <a:t>реализации проекта</a:t>
            </a:r>
            <a:endParaRPr lang="ru-RU" sz="1400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268" y="1077043"/>
            <a:ext cx="5048602" cy="378645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98648" y="215902"/>
            <a:ext cx="24323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 MT"/>
              </a:rPr>
              <a:t>#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Ильинка 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digital</a:t>
            </a:r>
            <a:endParaRPr lang="ru-RU" sz="2000" dirty="0">
              <a:solidFill>
                <a:schemeClr val="accent1">
                  <a:lumMod val="50000"/>
                </a:schemeClr>
              </a:solidFill>
              <a:latin typeface="Arial MT"/>
            </a:endParaRPr>
          </a:p>
        </p:txBody>
      </p:sp>
    </p:spTree>
    <p:extLst>
      <p:ext uri="{BB962C8B-B14F-4D97-AF65-F5344CB8AC3E}">
        <p14:creationId xmlns:p14="http://schemas.microsoft.com/office/powerpoint/2010/main" val="23357790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Прямая соединительная линия 8"/>
          <p:cNvCxnSpPr/>
          <p:nvPr/>
        </p:nvCxnSpPr>
        <p:spPr>
          <a:xfrm>
            <a:off x="2542229" y="439615"/>
            <a:ext cx="8561196" cy="0"/>
          </a:xfrm>
          <a:prstGeom prst="line">
            <a:avLst/>
          </a:prstGeom>
          <a:ln w="1905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rgbClr val="0066F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37" t="26916" r="60033" b="36058"/>
          <a:stretch/>
        </p:blipFill>
        <p:spPr>
          <a:xfrm>
            <a:off x="11264201" y="93676"/>
            <a:ext cx="710964" cy="892839"/>
          </a:xfrm>
          <a:prstGeom prst="rect">
            <a:avLst/>
          </a:prstGeom>
          <a:effectLst/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3"/>
          <a:stretch/>
        </p:blipFill>
        <p:spPr>
          <a:xfrm flipH="1">
            <a:off x="113226" y="4987872"/>
            <a:ext cx="6518685" cy="1789744"/>
          </a:xfrm>
          <a:prstGeom prst="rect">
            <a:avLst/>
          </a:prstGeom>
        </p:spPr>
      </p:pic>
      <p:cxnSp>
        <p:nvCxnSpPr>
          <p:cNvPr id="24" name="Прямая соединительная линия 23"/>
          <p:cNvCxnSpPr/>
          <p:nvPr/>
        </p:nvCxnSpPr>
        <p:spPr>
          <a:xfrm>
            <a:off x="7154426" y="6767568"/>
            <a:ext cx="4569530" cy="10048"/>
          </a:xfrm>
          <a:prstGeom prst="line">
            <a:avLst/>
          </a:prstGeom>
          <a:ln w="1905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grpSp>
        <p:nvGrpSpPr>
          <p:cNvPr id="3" name="Группа 2"/>
          <p:cNvGrpSpPr/>
          <p:nvPr/>
        </p:nvGrpSpPr>
        <p:grpSpPr>
          <a:xfrm>
            <a:off x="170826" y="1117344"/>
            <a:ext cx="6420897" cy="3711402"/>
            <a:chOff x="482321" y="1117344"/>
            <a:chExt cx="6420897" cy="3711402"/>
          </a:xfrm>
        </p:grpSpPr>
        <p:sp>
          <p:nvSpPr>
            <p:cNvPr id="10" name="TextBox 9"/>
            <p:cNvSpPr txBox="1"/>
            <p:nvPr/>
          </p:nvSpPr>
          <p:spPr>
            <a:xfrm>
              <a:off x="482321" y="1117344"/>
              <a:ext cx="64208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b="1" u="sng" dirty="0">
                  <a:solidFill>
                    <a:schemeClr val="accent1">
                      <a:lumMod val="50000"/>
                    </a:schemeClr>
                  </a:solidFill>
                </a:rPr>
                <a:t>Сроки реализации проекта</a:t>
              </a:r>
              <a:r>
                <a:rPr lang="ru-RU" sz="2000" b="1" dirty="0">
                  <a:solidFill>
                    <a:schemeClr val="accent1">
                      <a:lumMod val="50000"/>
                    </a:schemeClr>
                  </a:solidFill>
                </a:rPr>
                <a:t> </a:t>
              </a:r>
              <a:r>
                <a:rPr lang="ru-RU" sz="2000" dirty="0"/>
                <a:t>– </a:t>
              </a:r>
              <a:r>
                <a:rPr lang="ru-RU" dirty="0"/>
                <a:t>01.07.2021 по 01.07.2022</a:t>
              </a:r>
              <a:endParaRPr lang="ru-RU" u="sng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86543" y="1849725"/>
              <a:ext cx="613559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330450" indent="-2330450"/>
              <a:r>
                <a:rPr lang="ru-RU" sz="2000" b="1" u="sng" dirty="0">
                  <a:solidFill>
                    <a:schemeClr val="accent1">
                      <a:lumMod val="50000"/>
                    </a:schemeClr>
                  </a:solidFill>
                </a:rPr>
                <a:t>География проекта</a:t>
              </a:r>
              <a:r>
                <a:rPr lang="ru-RU" sz="2000" b="1" dirty="0">
                  <a:solidFill>
                    <a:schemeClr val="accent1">
                      <a:lumMod val="50000"/>
                    </a:schemeClr>
                  </a:solidFill>
                </a:rPr>
                <a:t> </a:t>
              </a:r>
              <a:r>
                <a:rPr lang="ru-RU" sz="2000" dirty="0"/>
                <a:t>– г. Нижний Новгород и Нижегородская область</a:t>
              </a:r>
              <a:endParaRPr lang="ru-RU" sz="2000" u="sng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52620" y="2581977"/>
              <a:ext cx="5639895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b="1" u="sng" dirty="0">
                  <a:solidFill>
                    <a:schemeClr val="accent1">
                      <a:lumMod val="50000"/>
                    </a:schemeClr>
                  </a:solidFill>
                </a:rPr>
                <a:t>Целевые группы</a:t>
              </a:r>
              <a:r>
                <a:rPr lang="ru-RU" sz="2000" b="1" dirty="0">
                  <a:solidFill>
                    <a:schemeClr val="accent1">
                      <a:lumMod val="50000"/>
                    </a:schemeClr>
                  </a:solidFill>
                </a:rPr>
                <a:t>: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ru-RU" sz="2000" dirty="0"/>
                <a:t>Молодёжь, заинтересованная в изучении краеведения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ru-RU" sz="2000" dirty="0"/>
                <a:t>Молодёжь, заинтересованная в творческой и технической самореализации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ru-RU" sz="2000" dirty="0"/>
                <a:t>Представители творческих профессий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ru-RU" sz="2000" dirty="0"/>
                <a:t>Представители технических профессий</a:t>
              </a:r>
            </a:p>
          </p:txBody>
        </p:sp>
      </p:grp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643" y="1375584"/>
            <a:ext cx="5601441" cy="326805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31305" y="178315"/>
            <a:ext cx="24323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 MT"/>
              </a:rPr>
              <a:t>#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Ильинка 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digital</a:t>
            </a:r>
            <a:endParaRPr lang="ru-RU" sz="2000" dirty="0">
              <a:solidFill>
                <a:schemeClr val="accent1">
                  <a:lumMod val="50000"/>
                </a:schemeClr>
              </a:solidFill>
              <a:latin typeface="Arial MT"/>
            </a:endParaRPr>
          </a:p>
        </p:txBody>
      </p:sp>
    </p:spTree>
    <p:extLst>
      <p:ext uri="{BB962C8B-B14F-4D97-AF65-F5344CB8AC3E}">
        <p14:creationId xmlns:p14="http://schemas.microsoft.com/office/powerpoint/2010/main" val="25079070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Прямая соединительная линия 8"/>
          <p:cNvCxnSpPr/>
          <p:nvPr/>
        </p:nvCxnSpPr>
        <p:spPr>
          <a:xfrm>
            <a:off x="3740735" y="283588"/>
            <a:ext cx="8023415" cy="0"/>
          </a:xfrm>
          <a:prstGeom prst="line">
            <a:avLst/>
          </a:prstGeom>
          <a:ln w="1905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7194620" y="6712310"/>
            <a:ext cx="4569530" cy="10048"/>
          </a:xfrm>
          <a:prstGeom prst="line">
            <a:avLst/>
          </a:prstGeom>
          <a:ln w="1905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3"/>
          <a:stretch/>
        </p:blipFill>
        <p:spPr>
          <a:xfrm flipH="1">
            <a:off x="79313" y="4932614"/>
            <a:ext cx="6518685" cy="178974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25515" y="43002"/>
            <a:ext cx="34152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Arial MT"/>
              </a:rPr>
              <a:t>#</a:t>
            </a:r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latin typeface="Arial MT"/>
              </a:rPr>
              <a:t>ЛАБОРАТОРИЯ КРАЕВЕДЕНИЯ</a:t>
            </a:r>
          </a:p>
        </p:txBody>
      </p:sp>
      <p:pic>
        <p:nvPicPr>
          <p:cNvPr id="15" name="Picture 8" descr="https://pp.userapi.com/c844216/v844216642/156061/e9V6l0QQl4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403" y="381556"/>
            <a:ext cx="2825899" cy="2577796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https://pp.userapi.com/c846219/v846219108/1349e9/5JBsIRHf1bY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402" y="3022584"/>
            <a:ext cx="2825899" cy="2509586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4603" y="332572"/>
            <a:ext cx="3780846" cy="3071937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4913" y="406048"/>
            <a:ext cx="4407187" cy="3022953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8" b="15226"/>
          <a:stretch/>
        </p:blipFill>
        <p:spPr>
          <a:xfrm>
            <a:off x="7514913" y="3551460"/>
            <a:ext cx="4407187" cy="2964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0018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Прямая соединительная линия 8"/>
          <p:cNvCxnSpPr/>
          <p:nvPr/>
        </p:nvCxnSpPr>
        <p:spPr>
          <a:xfrm>
            <a:off x="2542229" y="439615"/>
            <a:ext cx="8561196" cy="0"/>
          </a:xfrm>
          <a:prstGeom prst="line">
            <a:avLst/>
          </a:prstGeom>
          <a:ln w="1905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rgbClr val="0066F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37" t="26916" r="60033" b="36058"/>
          <a:stretch/>
        </p:blipFill>
        <p:spPr>
          <a:xfrm>
            <a:off x="11264201" y="93676"/>
            <a:ext cx="710964" cy="892839"/>
          </a:xfrm>
          <a:prstGeom prst="rect">
            <a:avLst/>
          </a:prstGeom>
          <a:effectLst/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3"/>
          <a:stretch/>
        </p:blipFill>
        <p:spPr>
          <a:xfrm flipH="1">
            <a:off x="70079" y="5027090"/>
            <a:ext cx="6518685" cy="1789744"/>
          </a:xfrm>
          <a:prstGeom prst="rect">
            <a:avLst/>
          </a:prstGeom>
        </p:spPr>
      </p:pic>
      <p:cxnSp>
        <p:nvCxnSpPr>
          <p:cNvPr id="24" name="Прямая соединительная линия 23"/>
          <p:cNvCxnSpPr/>
          <p:nvPr/>
        </p:nvCxnSpPr>
        <p:spPr>
          <a:xfrm>
            <a:off x="7050153" y="6791724"/>
            <a:ext cx="4569530" cy="10048"/>
          </a:xfrm>
          <a:prstGeom prst="line">
            <a:avLst/>
          </a:prstGeom>
          <a:ln w="1905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0" name="object 6"/>
          <p:cNvSpPr txBox="1"/>
          <p:nvPr/>
        </p:nvSpPr>
        <p:spPr>
          <a:xfrm>
            <a:off x="8408955" y="5448064"/>
            <a:ext cx="3210728" cy="9977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r>
              <a:rPr lang="ru-RU" sz="1600" dirty="0"/>
              <a:t>Циклы просветительских встреч с профессиональными историками, представителями музеев и краеведами-любителями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473460" y="2211021"/>
            <a:ext cx="235757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Циклы лекций по истории архитектуры Нижнего Новгорода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833507" y="4915968"/>
            <a:ext cx="274232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Цикл лекций и консультаций специалистов </a:t>
            </a:r>
            <a:r>
              <a:rPr lang="ru-RU" sz="1600"/>
              <a:t>по </a:t>
            </a:r>
          </a:p>
          <a:p>
            <a:r>
              <a:rPr lang="ru-RU" sz="1600"/>
              <a:t>3D-моделированию и</a:t>
            </a:r>
          </a:p>
          <a:p>
            <a:r>
              <a:rPr lang="ru-RU" sz="1600"/>
              <a:t>3D-голографии </a:t>
            </a:r>
            <a:endParaRPr lang="ru-RU" sz="16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754750" y="3783678"/>
            <a:ext cx="25746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Презентация тематических </a:t>
            </a:r>
            <a:r>
              <a:rPr lang="ru-RU"/>
              <a:t>проектно-исследовательских кейсов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547635" y="1247270"/>
            <a:ext cx="18187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Тематические интерактивные экскурсии 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2868630" y="3371263"/>
            <a:ext cx="14626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Digital </a:t>
            </a:r>
            <a:r>
              <a:rPr lang="ru-RU" dirty="0" err="1"/>
              <a:t>сейшн</a:t>
            </a:r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437166" y="568485"/>
            <a:ext cx="210506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b="1" u="sng" dirty="0">
                <a:solidFill>
                  <a:schemeClr val="accent1">
                    <a:lumMod val="50000"/>
                  </a:schemeClr>
                </a:solidFill>
              </a:rPr>
              <a:t>Мероприятия</a:t>
            </a:r>
            <a:r>
              <a:rPr lang="ru-RU" b="1" u="sng" dirty="0">
                <a:solidFill>
                  <a:schemeClr val="accent1">
                    <a:lumMod val="50000"/>
                  </a:schemeClr>
                </a:solidFill>
              </a:rPr>
              <a:t>: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2964956" y="4596548"/>
            <a:ext cx="28694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/>
              <a:t>Сэмпл</a:t>
            </a:r>
            <a:r>
              <a:rPr lang="ru-RU" dirty="0"/>
              <a:t>-акции, </a:t>
            </a:r>
            <a:r>
              <a:rPr lang="ru-RU" dirty="0" err="1"/>
              <a:t>хакатоны</a:t>
            </a:r>
            <a:r>
              <a:rPr lang="ru-RU" dirty="0"/>
              <a:t>, </a:t>
            </a:r>
            <a:r>
              <a:rPr lang="ru-RU" dirty="0" err="1"/>
              <a:t>питчинги</a:t>
            </a:r>
            <a:r>
              <a:rPr lang="ru-RU" dirty="0"/>
              <a:t>, конференции, </a:t>
            </a:r>
            <a:r>
              <a:rPr lang="ru-RU" dirty="0" err="1"/>
              <a:t>фотокросс</a:t>
            </a:r>
            <a:r>
              <a:rPr lang="ru-RU" dirty="0"/>
              <a:t> </a:t>
            </a: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166" y="849811"/>
            <a:ext cx="6142193" cy="355341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37166" y="153159"/>
            <a:ext cx="24323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 MT"/>
              </a:rPr>
              <a:t>#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Ильинка 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digital</a:t>
            </a:r>
            <a:endParaRPr lang="ru-RU" sz="2000" dirty="0">
              <a:solidFill>
                <a:schemeClr val="accent1">
                  <a:lumMod val="50000"/>
                </a:schemeClr>
              </a:solidFill>
              <a:latin typeface="Arial MT"/>
            </a:endParaRPr>
          </a:p>
        </p:txBody>
      </p:sp>
    </p:spTree>
    <p:extLst>
      <p:ext uri="{BB962C8B-B14F-4D97-AF65-F5344CB8AC3E}">
        <p14:creationId xmlns:p14="http://schemas.microsoft.com/office/powerpoint/2010/main" val="11423772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Прямая соединительная линия 8"/>
          <p:cNvCxnSpPr/>
          <p:nvPr/>
        </p:nvCxnSpPr>
        <p:spPr>
          <a:xfrm>
            <a:off x="2542229" y="439615"/>
            <a:ext cx="8561196" cy="0"/>
          </a:xfrm>
          <a:prstGeom prst="line">
            <a:avLst/>
          </a:prstGeom>
          <a:ln w="1905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rgbClr val="0066F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37" t="26916" r="60033" b="36058"/>
          <a:stretch/>
        </p:blipFill>
        <p:spPr>
          <a:xfrm>
            <a:off x="11264201" y="93676"/>
            <a:ext cx="710964" cy="892839"/>
          </a:xfrm>
          <a:prstGeom prst="rect">
            <a:avLst/>
          </a:prstGeom>
          <a:effectLst/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3"/>
          <a:stretch/>
        </p:blipFill>
        <p:spPr>
          <a:xfrm flipH="1">
            <a:off x="133322" y="5007978"/>
            <a:ext cx="6518685" cy="1789744"/>
          </a:xfrm>
          <a:prstGeom prst="rect">
            <a:avLst/>
          </a:prstGeom>
        </p:spPr>
      </p:pic>
      <p:cxnSp>
        <p:nvCxnSpPr>
          <p:cNvPr id="24" name="Прямая соединительная линия 23"/>
          <p:cNvCxnSpPr/>
          <p:nvPr/>
        </p:nvCxnSpPr>
        <p:spPr>
          <a:xfrm>
            <a:off x="7074235" y="6782662"/>
            <a:ext cx="4569530" cy="10048"/>
          </a:xfrm>
          <a:prstGeom prst="line">
            <a:avLst/>
          </a:prstGeom>
          <a:ln w="1905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" name="Прямоугольник 1"/>
          <p:cNvSpPr/>
          <p:nvPr/>
        </p:nvSpPr>
        <p:spPr>
          <a:xfrm>
            <a:off x="6335230" y="1267827"/>
            <a:ext cx="5677629" cy="46315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u="sng" dirty="0">
                <a:solidFill>
                  <a:schemeClr val="accent1">
                    <a:lumMod val="50000"/>
                  </a:schemeClr>
                </a:solidFill>
              </a:rPr>
              <a:t>Ожидаемые результаты</a:t>
            </a:r>
            <a:r>
              <a:rPr lang="ru-RU" sz="2200" dirty="0"/>
              <a:t>:</a:t>
            </a:r>
          </a:p>
          <a:p>
            <a:pPr marL="285750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ru-RU" sz="2200" dirty="0"/>
              <a:t>Рост интереса к истории </a:t>
            </a:r>
            <a:r>
              <a:rPr lang="ru-RU" sz="2200"/>
              <a:t>Нижнего Новгорода</a:t>
            </a:r>
            <a:endParaRPr lang="ru-RU" sz="2200" dirty="0"/>
          </a:p>
          <a:p>
            <a:pPr marL="285750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ru-RU" sz="2200" dirty="0"/>
              <a:t>Формирование цифрового образа и цифровой </a:t>
            </a:r>
            <a:r>
              <a:rPr lang="ru-RU" sz="2200"/>
              <a:t>карты достопримечательностей</a:t>
            </a:r>
            <a:endParaRPr lang="ru-RU" sz="2200" dirty="0"/>
          </a:p>
          <a:p>
            <a:pPr marL="285750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ru-RU" sz="2200" dirty="0"/>
              <a:t>Рост заинтересованности в развитии и пролонгации проекта со стороны представителей творческой и технической интеллигенции, </a:t>
            </a:r>
            <a:r>
              <a:rPr lang="ru-RU" sz="2200"/>
              <a:t>сообщества краеведов</a:t>
            </a:r>
            <a:endParaRPr lang="ru-RU" sz="2200" dirty="0"/>
          </a:p>
          <a:p>
            <a:pPr marL="285750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ru-RU" sz="2200" dirty="0"/>
              <a:t>Рост интереса к краеведческой информации в </a:t>
            </a:r>
            <a:r>
              <a:rPr lang="ru-RU" sz="2200"/>
              <a:t>социальных сетях</a:t>
            </a:r>
            <a:endParaRPr lang="ru-RU" sz="22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67" y="660602"/>
            <a:ext cx="3124928" cy="208328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98" y="1993430"/>
            <a:ext cx="3330663" cy="194288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67" y="3455019"/>
            <a:ext cx="2935556" cy="220166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37166" y="153159"/>
            <a:ext cx="24323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 MT"/>
              </a:rPr>
              <a:t>#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Ильинка 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digital</a:t>
            </a:r>
            <a:endParaRPr lang="ru-RU" sz="2000" dirty="0">
              <a:solidFill>
                <a:schemeClr val="accent1">
                  <a:lumMod val="50000"/>
                </a:schemeClr>
              </a:solidFill>
              <a:latin typeface="Arial MT"/>
            </a:endParaRPr>
          </a:p>
        </p:txBody>
      </p:sp>
    </p:spTree>
    <p:extLst>
      <p:ext uri="{BB962C8B-B14F-4D97-AF65-F5344CB8AC3E}">
        <p14:creationId xmlns:p14="http://schemas.microsoft.com/office/powerpoint/2010/main" val="10720100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Прямая соединительная линия 8"/>
          <p:cNvCxnSpPr/>
          <p:nvPr/>
        </p:nvCxnSpPr>
        <p:spPr>
          <a:xfrm>
            <a:off x="3740735" y="283588"/>
            <a:ext cx="8023415" cy="0"/>
          </a:xfrm>
          <a:prstGeom prst="line">
            <a:avLst/>
          </a:prstGeom>
          <a:ln w="1905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 flipV="1">
            <a:off x="325515" y="6588579"/>
            <a:ext cx="11624587" cy="48985"/>
          </a:xfrm>
          <a:prstGeom prst="line">
            <a:avLst/>
          </a:prstGeom>
          <a:ln w="1905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25515" y="43002"/>
            <a:ext cx="34152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Arial MT"/>
              </a:rPr>
              <a:t>#</a:t>
            </a:r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latin typeface="Arial MT"/>
              </a:rPr>
              <a:t>ЛАБОРАТОРИЯ КРАЕВЕДЕНИЯ</a:t>
            </a:r>
          </a:p>
        </p:txBody>
      </p:sp>
      <p:grpSp>
        <p:nvGrpSpPr>
          <p:cNvPr id="6" name="Группа 5"/>
          <p:cNvGrpSpPr/>
          <p:nvPr/>
        </p:nvGrpSpPr>
        <p:grpSpPr>
          <a:xfrm>
            <a:off x="235709" y="589487"/>
            <a:ext cx="11714393" cy="5757150"/>
            <a:chOff x="267128" y="833120"/>
            <a:chExt cx="11714393" cy="5757150"/>
          </a:xfrm>
        </p:grpSpPr>
        <p:grpSp>
          <p:nvGrpSpPr>
            <p:cNvPr id="7" name="Группа 6"/>
            <p:cNvGrpSpPr/>
            <p:nvPr/>
          </p:nvGrpSpPr>
          <p:grpSpPr>
            <a:xfrm>
              <a:off x="267128" y="833120"/>
              <a:ext cx="11687510" cy="2905392"/>
              <a:chOff x="315968" y="2339546"/>
              <a:chExt cx="11687510" cy="2905392"/>
            </a:xfrm>
          </p:grpSpPr>
          <p:grpSp>
            <p:nvGrpSpPr>
              <p:cNvPr id="12" name="Группа 11"/>
              <p:cNvGrpSpPr/>
              <p:nvPr/>
            </p:nvGrpSpPr>
            <p:grpSpPr>
              <a:xfrm>
                <a:off x="315968" y="2339546"/>
                <a:ext cx="11687510" cy="2905392"/>
                <a:chOff x="327452" y="2524085"/>
                <a:chExt cx="11687510" cy="2905392"/>
              </a:xfrm>
            </p:grpSpPr>
            <p:pic>
              <p:nvPicPr>
                <p:cNvPr id="14" name="Рисунок 13"/>
                <p:cNvPicPr>
                  <a:picLocks noChangeAspect="1"/>
                </p:cNvPicPr>
                <p:nvPr/>
              </p:nvPicPr>
              <p:blipFill rotWithShape="1"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41226"/>
                <a:stretch/>
              </p:blipFill>
              <p:spPr>
                <a:xfrm>
                  <a:off x="327452" y="2524085"/>
                  <a:ext cx="2573144" cy="2905392"/>
                </a:xfrm>
                <a:prstGeom prst="rect">
                  <a:avLst/>
                </a:prstGeom>
              </p:spPr>
            </p:pic>
            <p:pic>
              <p:nvPicPr>
                <p:cNvPr id="15" name="Рисунок 14"/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7291" r="6964"/>
                <a:stretch/>
              </p:blipFill>
              <p:spPr>
                <a:xfrm>
                  <a:off x="9083586" y="2524085"/>
                  <a:ext cx="2931376" cy="2902542"/>
                </a:xfrm>
                <a:prstGeom prst="rect">
                  <a:avLst/>
                </a:prstGeom>
              </p:spPr>
            </p:pic>
          </p:grpSp>
          <p:pic>
            <p:nvPicPr>
              <p:cNvPr id="13" name="Рисунок 12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568"/>
              <a:stretch/>
            </p:blipFill>
            <p:spPr>
              <a:xfrm>
                <a:off x="2957218" y="2339546"/>
                <a:ext cx="6048359" cy="2902542"/>
              </a:xfrm>
              <a:prstGeom prst="rect">
                <a:avLst/>
              </a:prstGeom>
            </p:spPr>
          </p:pic>
        </p:grpSp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910"/>
            <a:stretch/>
          </p:blipFill>
          <p:spPr>
            <a:xfrm>
              <a:off x="267128" y="3825013"/>
              <a:ext cx="4661803" cy="2765257"/>
            </a:xfrm>
            <a:prstGeom prst="rect">
              <a:avLst/>
            </a:prstGeom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345079" y="3811372"/>
              <a:ext cx="3636442" cy="2759935"/>
            </a:xfrm>
            <a:prstGeom prst="rect">
              <a:avLst/>
            </a:prstGeom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079" b="9078"/>
            <a:stretch/>
          </p:blipFill>
          <p:spPr>
            <a:xfrm>
              <a:off x="4990380" y="3811372"/>
              <a:ext cx="3280081" cy="27788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006187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Прямая соединительная линия 8"/>
          <p:cNvCxnSpPr/>
          <p:nvPr/>
        </p:nvCxnSpPr>
        <p:spPr>
          <a:xfrm>
            <a:off x="5473839" y="416379"/>
            <a:ext cx="6364372" cy="6907"/>
          </a:xfrm>
          <a:prstGeom prst="line">
            <a:avLst/>
          </a:prstGeom>
          <a:ln w="1905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3"/>
          <a:stretch/>
        </p:blipFill>
        <p:spPr>
          <a:xfrm flipH="1">
            <a:off x="193613" y="4922566"/>
            <a:ext cx="6518685" cy="1789744"/>
          </a:xfrm>
          <a:prstGeom prst="rect">
            <a:avLst/>
          </a:prstGeom>
        </p:spPr>
      </p:pic>
      <p:cxnSp>
        <p:nvCxnSpPr>
          <p:cNvPr id="24" name="Прямая соединительная линия 23"/>
          <p:cNvCxnSpPr/>
          <p:nvPr/>
        </p:nvCxnSpPr>
        <p:spPr>
          <a:xfrm>
            <a:off x="7194620" y="6712310"/>
            <a:ext cx="4569530" cy="10048"/>
          </a:xfrm>
          <a:prstGeom prst="line">
            <a:avLst/>
          </a:prstGeom>
          <a:ln w="1905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13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72095" y="923115"/>
            <a:ext cx="4701744" cy="375147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416547" y="1525249"/>
            <a:ext cx="6558618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5600" b="1" dirty="0">
                <a:solidFill>
                  <a:schemeClr val="accent5">
                    <a:lumMod val="50000"/>
                  </a:schemeClr>
                </a:solidFill>
              </a:rPr>
              <a:t>Без краеведения </a:t>
            </a:r>
          </a:p>
          <a:p>
            <a:pPr algn="r"/>
            <a:r>
              <a:rPr lang="ru-RU" sz="5600" b="1">
                <a:solidFill>
                  <a:schemeClr val="accent5">
                    <a:lumMod val="50000"/>
                  </a:schemeClr>
                </a:solidFill>
              </a:rPr>
              <a:t>нет России</a:t>
            </a:r>
            <a:endParaRPr lang="ru-RU" sz="5600" b="1" dirty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endParaRPr lang="ru-RU" sz="1200" b="1" dirty="0">
              <a:solidFill>
                <a:schemeClr val="accent5">
                  <a:lumMod val="50000"/>
                </a:schemeClr>
              </a:solidFill>
            </a:endParaRPr>
          </a:p>
          <a:p>
            <a:pPr algn="r"/>
            <a:r>
              <a:rPr lang="ru-RU" sz="2400" i="1" dirty="0">
                <a:solidFill>
                  <a:schemeClr val="accent5">
                    <a:lumMod val="50000"/>
                  </a:schemeClr>
                </a:solidFill>
              </a:rPr>
              <a:t>С.О. Шмидт, академик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01684" y="149336"/>
            <a:ext cx="53293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 MT"/>
              </a:rPr>
              <a:t>#</a:t>
            </a:r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latin typeface="Arial MT"/>
              </a:rPr>
              <a:t>ЛАБОРАТОРИЯ КРАЕВЕДЕНИЯ_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 MT"/>
              </a:rPr>
              <a:t>#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Ильинка 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digital</a:t>
            </a:r>
            <a:endParaRPr lang="ru-RU" sz="2000" dirty="0">
              <a:solidFill>
                <a:schemeClr val="accent1">
                  <a:lumMod val="50000"/>
                </a:schemeClr>
              </a:solidFill>
              <a:latin typeface="Arial MT"/>
            </a:endParaRPr>
          </a:p>
        </p:txBody>
      </p:sp>
    </p:spTree>
    <p:extLst>
      <p:ext uri="{BB962C8B-B14F-4D97-AF65-F5344CB8AC3E}">
        <p14:creationId xmlns:p14="http://schemas.microsoft.com/office/powerpoint/2010/main" val="10892048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Прямая соединительная линия 8"/>
          <p:cNvCxnSpPr/>
          <p:nvPr/>
        </p:nvCxnSpPr>
        <p:spPr>
          <a:xfrm>
            <a:off x="5478236" y="416379"/>
            <a:ext cx="6359978" cy="16328"/>
          </a:xfrm>
          <a:prstGeom prst="line">
            <a:avLst/>
          </a:prstGeom>
          <a:ln w="1905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7194620" y="6712310"/>
            <a:ext cx="4569530" cy="10048"/>
          </a:xfrm>
          <a:prstGeom prst="line">
            <a:avLst/>
          </a:prstGeom>
          <a:ln w="1905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3"/>
          <a:stretch/>
        </p:blipFill>
        <p:spPr>
          <a:xfrm flipH="1">
            <a:off x="223759" y="4932614"/>
            <a:ext cx="6518685" cy="178974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27633" y="2694039"/>
            <a:ext cx="823964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>
                <a:solidFill>
                  <a:schemeClr val="accent5">
                    <a:lumMod val="50000"/>
                  </a:schemeClr>
                </a:solidFill>
              </a:rPr>
              <a:t>Спасибо за внимание!</a:t>
            </a:r>
          </a:p>
          <a:p>
            <a:pPr algn="ctr"/>
            <a:endParaRPr lang="ru-RU" sz="6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4536" y="149336"/>
            <a:ext cx="66771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 MT"/>
              </a:rPr>
              <a:t>#</a:t>
            </a:r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latin typeface="Arial MT"/>
              </a:rPr>
              <a:t>ЛАБОРАТОРИЯ КРАЕВЕДЕНИЯ_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 MT"/>
              </a:rPr>
              <a:t>#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Ильинка 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digital</a:t>
            </a:r>
            <a:endParaRPr lang="ru-RU" sz="2000" dirty="0">
              <a:solidFill>
                <a:schemeClr val="accent1">
                  <a:lumMod val="50000"/>
                </a:schemeClr>
              </a:solidFill>
              <a:latin typeface="Arial MT"/>
            </a:endParaRPr>
          </a:p>
        </p:txBody>
      </p:sp>
    </p:spTree>
    <p:extLst>
      <p:ext uri="{BB962C8B-B14F-4D97-AF65-F5344CB8AC3E}">
        <p14:creationId xmlns:p14="http://schemas.microsoft.com/office/powerpoint/2010/main" val="21864856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Прямая соединительная линия 8"/>
          <p:cNvCxnSpPr/>
          <p:nvPr/>
        </p:nvCxnSpPr>
        <p:spPr>
          <a:xfrm>
            <a:off x="3740735" y="283588"/>
            <a:ext cx="8023415" cy="0"/>
          </a:xfrm>
          <a:prstGeom prst="line">
            <a:avLst/>
          </a:prstGeom>
          <a:ln w="1905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7194620" y="6712310"/>
            <a:ext cx="4569530" cy="10048"/>
          </a:xfrm>
          <a:prstGeom prst="line">
            <a:avLst/>
          </a:prstGeom>
          <a:ln w="1905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25515" y="43002"/>
            <a:ext cx="34152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Arial MT"/>
              </a:rPr>
              <a:t>#</a:t>
            </a:r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latin typeface="Arial MT"/>
              </a:rPr>
              <a:t>ЛАБОРАТОРИЯ КРАЕВЕДЕНИЯ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3"/>
          <a:stretch/>
        </p:blipFill>
        <p:spPr>
          <a:xfrm flipH="1">
            <a:off x="79313" y="4932614"/>
            <a:ext cx="6518685" cy="178974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32986" t="17408" r="25625" b="19013"/>
          <a:stretch/>
        </p:blipFill>
        <p:spPr>
          <a:xfrm>
            <a:off x="5826717" y="370147"/>
            <a:ext cx="4100171" cy="354293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l="33681" t="17160" r="25347" b="34321"/>
          <a:stretch/>
        </p:blipFill>
        <p:spPr>
          <a:xfrm>
            <a:off x="325515" y="1198226"/>
            <a:ext cx="5318907" cy="354293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/>
          <a:srcRect l="33264" t="19382" r="25833" b="19507"/>
          <a:stretch/>
        </p:blipFill>
        <p:spPr>
          <a:xfrm>
            <a:off x="7730404" y="3122592"/>
            <a:ext cx="4197083" cy="3527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1501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8464" t="17302" r="2745" b="3268"/>
          <a:stretch/>
        </p:blipFill>
        <p:spPr>
          <a:xfrm>
            <a:off x="1713444" y="733368"/>
            <a:ext cx="8828102" cy="50061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3812719" y="424543"/>
            <a:ext cx="7951431" cy="24493"/>
          </a:xfrm>
          <a:prstGeom prst="line">
            <a:avLst/>
          </a:prstGeom>
          <a:ln w="1905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3"/>
          <a:stretch/>
        </p:blipFill>
        <p:spPr>
          <a:xfrm flipH="1">
            <a:off x="193613" y="4922566"/>
            <a:ext cx="6518685" cy="1789744"/>
          </a:xfrm>
          <a:prstGeom prst="rect">
            <a:avLst/>
          </a:prstGeom>
        </p:spPr>
      </p:pic>
      <p:cxnSp>
        <p:nvCxnSpPr>
          <p:cNvPr id="24" name="Прямая соединительная линия 23"/>
          <p:cNvCxnSpPr/>
          <p:nvPr/>
        </p:nvCxnSpPr>
        <p:spPr>
          <a:xfrm>
            <a:off x="7194620" y="6712310"/>
            <a:ext cx="4569530" cy="10048"/>
          </a:xfrm>
          <a:prstGeom prst="line">
            <a:avLst/>
          </a:prstGeom>
          <a:ln w="1905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50761" y="255266"/>
            <a:ext cx="34152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Arial MT"/>
              </a:rPr>
              <a:t>#</a:t>
            </a:r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latin typeface="Arial MT"/>
              </a:rPr>
              <a:t>ЛАБОРАТОРИЯ КРАЕВЕДЕНИЯ</a:t>
            </a:r>
          </a:p>
        </p:txBody>
      </p:sp>
    </p:spTree>
    <p:extLst>
      <p:ext uri="{BB962C8B-B14F-4D97-AF65-F5344CB8AC3E}">
        <p14:creationId xmlns:p14="http://schemas.microsoft.com/office/powerpoint/2010/main" val="39494552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Прямая соединительная линия 8"/>
          <p:cNvCxnSpPr/>
          <p:nvPr/>
        </p:nvCxnSpPr>
        <p:spPr>
          <a:xfrm>
            <a:off x="3812719" y="269427"/>
            <a:ext cx="7951431" cy="8159"/>
          </a:xfrm>
          <a:prstGeom prst="line">
            <a:avLst/>
          </a:prstGeom>
          <a:ln w="1905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7194620" y="6712310"/>
            <a:ext cx="4569530" cy="10048"/>
          </a:xfrm>
          <a:prstGeom prst="line">
            <a:avLst/>
          </a:prstGeom>
          <a:ln w="1905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grpSp>
        <p:nvGrpSpPr>
          <p:cNvPr id="2" name="Группа 1"/>
          <p:cNvGrpSpPr/>
          <p:nvPr/>
        </p:nvGrpSpPr>
        <p:grpSpPr>
          <a:xfrm>
            <a:off x="1099412" y="512180"/>
            <a:ext cx="10284777" cy="5174200"/>
            <a:chOff x="985116" y="528508"/>
            <a:chExt cx="10284777" cy="5174200"/>
          </a:xfrm>
        </p:grpSpPr>
        <p:grpSp>
          <p:nvGrpSpPr>
            <p:cNvPr id="3" name="Группа 2"/>
            <p:cNvGrpSpPr/>
            <p:nvPr/>
          </p:nvGrpSpPr>
          <p:grpSpPr>
            <a:xfrm>
              <a:off x="985116" y="528508"/>
              <a:ext cx="10284777" cy="4986760"/>
              <a:chOff x="740197" y="1267441"/>
              <a:chExt cx="10284777" cy="4986760"/>
            </a:xfrm>
          </p:grpSpPr>
          <p:grpSp>
            <p:nvGrpSpPr>
              <p:cNvPr id="10" name="Группа 9"/>
              <p:cNvGrpSpPr/>
              <p:nvPr/>
            </p:nvGrpSpPr>
            <p:grpSpPr>
              <a:xfrm>
                <a:off x="740197" y="3209304"/>
                <a:ext cx="10284777" cy="3044897"/>
                <a:chOff x="807308" y="904846"/>
                <a:chExt cx="10284777" cy="3044897"/>
              </a:xfrm>
            </p:grpSpPr>
            <p:sp>
              <p:nvSpPr>
                <p:cNvPr id="13" name="Прямоугольник 12"/>
                <p:cNvSpPr/>
                <p:nvPr/>
              </p:nvSpPr>
              <p:spPr>
                <a:xfrm>
                  <a:off x="807308" y="909980"/>
                  <a:ext cx="2306595" cy="3039763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lvl="0" algn="ctr"/>
                  <a:r>
                    <a:rPr lang="ru-RU" sz="2800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Центр качественной и достоверной информации </a:t>
                  </a:r>
                </a:p>
              </p:txBody>
            </p:sp>
            <p:sp>
              <p:nvSpPr>
                <p:cNvPr id="14" name="Прямоугольник 13"/>
                <p:cNvSpPr/>
                <p:nvPr/>
              </p:nvSpPr>
              <p:spPr>
                <a:xfrm>
                  <a:off x="8157694" y="904846"/>
                  <a:ext cx="2934391" cy="3039763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ru-RU" sz="28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Презентационная площадка </a:t>
                  </a:r>
                </a:p>
                <a:p>
                  <a:pPr algn="ctr"/>
                  <a:endParaRPr lang="ru-RU" sz="28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algn="ctr"/>
                  <a:r>
                    <a:rPr lang="ru-RU" sz="28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Творческое пространство</a:t>
                  </a:r>
                </a:p>
              </p:txBody>
            </p:sp>
            <p:sp>
              <p:nvSpPr>
                <p:cNvPr id="15" name="Стрелка влево 14"/>
                <p:cNvSpPr/>
                <p:nvPr/>
              </p:nvSpPr>
              <p:spPr>
                <a:xfrm>
                  <a:off x="3190461" y="2087218"/>
                  <a:ext cx="785871" cy="298174"/>
                </a:xfrm>
                <a:prstGeom prst="leftArrow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6" name="Стрелка влево 15"/>
                <p:cNvSpPr/>
                <p:nvPr/>
              </p:nvSpPr>
              <p:spPr>
                <a:xfrm flipH="1">
                  <a:off x="7125203" y="2114366"/>
                  <a:ext cx="958877" cy="298174"/>
                </a:xfrm>
                <a:prstGeom prst="leftArrow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sp>
            <p:nvSpPr>
              <p:cNvPr id="17" name="Прямоугольник 16"/>
              <p:cNvSpPr/>
              <p:nvPr/>
            </p:nvSpPr>
            <p:spPr>
              <a:xfrm>
                <a:off x="1151232" y="1267441"/>
                <a:ext cx="9225924" cy="9541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ru-RU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Цель – создание инновационного пространства для апробации новых идей, форм и </a:t>
                </a:r>
                <a:r>
                  <a:rPr lang="ru-RU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форматов краеведения</a:t>
                </a:r>
                <a:endParaRPr lang="ru-RU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18" name="Picture 2" descr="https://sun9-80.userapi.com/impg/R5umlH8lblz2efz8D_0Yxj4uxESQW0U7tmn89g/oxl3LyaoB_8.jpg?size=1200x1600&amp;quality=96&amp;sign=bc4daa97ad3666d87c18de0118a150df&amp;type=album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57940" y="1602777"/>
              <a:ext cx="2941271" cy="40999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3"/>
          <a:stretch/>
        </p:blipFill>
        <p:spPr>
          <a:xfrm flipH="1">
            <a:off x="193613" y="4922566"/>
            <a:ext cx="6518685" cy="1789744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24240" y="42997"/>
            <a:ext cx="34152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Arial MT"/>
              </a:rPr>
              <a:t>#</a:t>
            </a:r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latin typeface="Arial MT"/>
              </a:rPr>
              <a:t>ЛАБОРАТОРИЯ КРАЕВЕДЕНИЯ</a:t>
            </a:r>
          </a:p>
        </p:txBody>
      </p:sp>
    </p:spTree>
    <p:extLst>
      <p:ext uri="{BB962C8B-B14F-4D97-AF65-F5344CB8AC3E}">
        <p14:creationId xmlns:p14="http://schemas.microsoft.com/office/powerpoint/2010/main" val="7532753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Группа 17"/>
          <p:cNvGrpSpPr/>
          <p:nvPr/>
        </p:nvGrpSpPr>
        <p:grpSpPr>
          <a:xfrm>
            <a:off x="898509" y="668369"/>
            <a:ext cx="10754808" cy="4998689"/>
            <a:chOff x="531116" y="668369"/>
            <a:chExt cx="10754808" cy="4998689"/>
          </a:xfrm>
        </p:grpSpPr>
        <p:pic>
          <p:nvPicPr>
            <p:cNvPr id="19" name="Рисунок 1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1116" y="668369"/>
              <a:ext cx="6983046" cy="4998689"/>
            </a:xfrm>
            <a:prstGeom prst="rect">
              <a:avLst/>
            </a:prstGeom>
          </p:spPr>
        </p:pic>
        <p:grpSp>
          <p:nvGrpSpPr>
            <p:cNvPr id="20" name="Группа 19"/>
            <p:cNvGrpSpPr/>
            <p:nvPr/>
          </p:nvGrpSpPr>
          <p:grpSpPr>
            <a:xfrm>
              <a:off x="7682077" y="991094"/>
              <a:ext cx="3603847" cy="4216668"/>
              <a:chOff x="7715029" y="668370"/>
              <a:chExt cx="3603847" cy="4216668"/>
            </a:xfrm>
          </p:grpSpPr>
          <p:pic>
            <p:nvPicPr>
              <p:cNvPr id="21" name="Рисунок 20"/>
              <p:cNvPicPr>
                <a:picLocks noChangeAspect="1"/>
              </p:cNvPicPr>
              <p:nvPr/>
            </p:nvPicPr>
            <p:blipFill rotWithShape="1">
              <a:blip r:embed="rId3" cstate="print">
                <a:duotone>
                  <a:prstClr val="black"/>
                  <a:srgbClr val="D9C3A5">
                    <a:tint val="50000"/>
                    <a:satMod val="18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19" t="25225" r="7173" b="19387"/>
              <a:stretch/>
            </p:blipFill>
            <p:spPr>
              <a:xfrm>
                <a:off x="7715030" y="3006812"/>
                <a:ext cx="3603846" cy="1878226"/>
              </a:xfrm>
              <a:prstGeom prst="rect">
                <a:avLst/>
              </a:prstGeom>
            </p:spPr>
          </p:pic>
          <p:pic>
            <p:nvPicPr>
              <p:cNvPr id="22" name="Рисунок 21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453" t="5635" r="46186" b="6756"/>
              <a:stretch/>
            </p:blipFill>
            <p:spPr>
              <a:xfrm rot="5400000">
                <a:off x="8406797" y="-23398"/>
                <a:ext cx="2203164" cy="3586699"/>
              </a:xfrm>
              <a:prstGeom prst="rect">
                <a:avLst/>
              </a:prstGeom>
            </p:spPr>
          </p:pic>
        </p:grpSp>
      </p:grpSp>
      <p:cxnSp>
        <p:nvCxnSpPr>
          <p:cNvPr id="9" name="Прямая соединительная линия 8"/>
          <p:cNvCxnSpPr/>
          <p:nvPr/>
        </p:nvCxnSpPr>
        <p:spPr>
          <a:xfrm>
            <a:off x="3812719" y="342903"/>
            <a:ext cx="7951431" cy="8159"/>
          </a:xfrm>
          <a:prstGeom prst="line">
            <a:avLst/>
          </a:prstGeom>
          <a:ln w="1905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3"/>
          <a:stretch/>
        </p:blipFill>
        <p:spPr>
          <a:xfrm flipH="1">
            <a:off x="193613" y="4922566"/>
            <a:ext cx="6518685" cy="1789744"/>
          </a:xfrm>
          <a:prstGeom prst="rect">
            <a:avLst/>
          </a:prstGeom>
        </p:spPr>
      </p:pic>
      <p:cxnSp>
        <p:nvCxnSpPr>
          <p:cNvPr id="24" name="Прямая соединительная линия 23"/>
          <p:cNvCxnSpPr/>
          <p:nvPr/>
        </p:nvCxnSpPr>
        <p:spPr>
          <a:xfrm>
            <a:off x="7194620" y="6712310"/>
            <a:ext cx="4569530" cy="10048"/>
          </a:xfrm>
          <a:prstGeom prst="line">
            <a:avLst/>
          </a:prstGeom>
          <a:ln w="1905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32403" y="114014"/>
            <a:ext cx="34152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Arial MT"/>
              </a:rPr>
              <a:t>#</a:t>
            </a:r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latin typeface="Arial MT"/>
              </a:rPr>
              <a:t>ЛАБОРАТОРИЯ КРАЕВЕДЕНИЯ</a:t>
            </a:r>
          </a:p>
        </p:txBody>
      </p:sp>
    </p:spTree>
    <p:extLst>
      <p:ext uri="{BB962C8B-B14F-4D97-AF65-F5344CB8AC3E}">
        <p14:creationId xmlns:p14="http://schemas.microsoft.com/office/powerpoint/2010/main" val="26093322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Прямая соединительная линия 8"/>
          <p:cNvCxnSpPr/>
          <p:nvPr/>
        </p:nvCxnSpPr>
        <p:spPr>
          <a:xfrm>
            <a:off x="3740735" y="283588"/>
            <a:ext cx="8023415" cy="0"/>
          </a:xfrm>
          <a:prstGeom prst="line">
            <a:avLst/>
          </a:prstGeom>
          <a:ln w="1905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7194620" y="6712310"/>
            <a:ext cx="4569530" cy="10048"/>
          </a:xfrm>
          <a:prstGeom prst="line">
            <a:avLst/>
          </a:prstGeom>
          <a:ln w="1905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25515" y="43002"/>
            <a:ext cx="34152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Arial MT"/>
              </a:rPr>
              <a:t>#</a:t>
            </a:r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latin typeface="Arial MT"/>
              </a:rPr>
              <a:t>ЛАБОРАТОРИЯ КРАЕВЕДЕНИЯ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3"/>
          <a:stretch/>
        </p:blipFill>
        <p:spPr>
          <a:xfrm flipH="1">
            <a:off x="201802" y="4932614"/>
            <a:ext cx="6518685" cy="1789744"/>
          </a:xfrm>
          <a:prstGeom prst="rect">
            <a:avLst/>
          </a:prstGeom>
        </p:spPr>
      </p:pic>
      <p:grpSp>
        <p:nvGrpSpPr>
          <p:cNvPr id="12" name="Группа 11"/>
          <p:cNvGrpSpPr/>
          <p:nvPr/>
        </p:nvGrpSpPr>
        <p:grpSpPr>
          <a:xfrm>
            <a:off x="571557" y="757448"/>
            <a:ext cx="11057127" cy="5070038"/>
            <a:chOff x="571557" y="757448"/>
            <a:chExt cx="11057127" cy="5070038"/>
          </a:xfrm>
        </p:grpSpPr>
        <p:grpSp>
          <p:nvGrpSpPr>
            <p:cNvPr id="3" name="Группа 2"/>
            <p:cNvGrpSpPr/>
            <p:nvPr/>
          </p:nvGrpSpPr>
          <p:grpSpPr>
            <a:xfrm>
              <a:off x="8558124" y="811562"/>
              <a:ext cx="3070560" cy="5015924"/>
              <a:chOff x="1792095" y="590708"/>
              <a:chExt cx="3070560" cy="5015924"/>
            </a:xfrm>
          </p:grpSpPr>
          <p:pic>
            <p:nvPicPr>
              <p:cNvPr id="2" name="Рисунок 1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92095" y="590708"/>
                <a:ext cx="3048000" cy="4185921"/>
              </a:xfrm>
              <a:prstGeom prst="rect">
                <a:avLst/>
              </a:prstGeom>
            </p:spPr>
          </p:pic>
          <p:sp>
            <p:nvSpPr>
              <p:cNvPr id="10" name="TextBox 9"/>
              <p:cNvSpPr txBox="1"/>
              <p:nvPr/>
            </p:nvSpPr>
            <p:spPr>
              <a:xfrm>
                <a:off x="1806188" y="4898746"/>
                <a:ext cx="3056467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Виктор Иванович </a:t>
                </a:r>
                <a:r>
                  <a:rPr lang="ru-RU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Снежневский</a:t>
                </a:r>
                <a:endParaRPr lang="ru-RU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6" name="Группа 5"/>
            <p:cNvGrpSpPr/>
            <p:nvPr/>
          </p:nvGrpSpPr>
          <p:grpSpPr>
            <a:xfrm>
              <a:off x="571557" y="757448"/>
              <a:ext cx="3056467" cy="4294622"/>
              <a:chOff x="684268" y="819324"/>
              <a:chExt cx="3056467" cy="4294622"/>
            </a:xfrm>
          </p:grpSpPr>
          <p:pic>
            <p:nvPicPr>
              <p:cNvPr id="4" name="Рисунок 3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4268" y="819324"/>
                <a:ext cx="3054682" cy="3577556"/>
              </a:xfrm>
              <a:prstGeom prst="rect">
                <a:avLst/>
              </a:prstGeom>
            </p:spPr>
          </p:pic>
          <p:sp>
            <p:nvSpPr>
              <p:cNvPr id="11" name="TextBox 10"/>
              <p:cNvSpPr txBox="1"/>
              <p:nvPr/>
            </p:nvSpPr>
            <p:spPr>
              <a:xfrm>
                <a:off x="684268" y="4406060"/>
                <a:ext cx="3056467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Иван Васильевич</a:t>
                </a:r>
              </a:p>
              <a:p>
                <a:pPr algn="ctr"/>
                <a:r>
                  <a:rPr lang="ru-RU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Богоявленский</a:t>
                </a:r>
              </a:p>
            </p:txBody>
          </p:sp>
        </p:grpSp>
        <p:grpSp>
          <p:nvGrpSpPr>
            <p:cNvPr id="8" name="Группа 7"/>
            <p:cNvGrpSpPr/>
            <p:nvPr/>
          </p:nvGrpSpPr>
          <p:grpSpPr>
            <a:xfrm>
              <a:off x="4738738" y="757448"/>
              <a:ext cx="2705101" cy="4947921"/>
              <a:chOff x="4688302" y="757448"/>
              <a:chExt cx="2705101" cy="4947921"/>
            </a:xfrm>
          </p:grpSpPr>
          <p:pic>
            <p:nvPicPr>
              <p:cNvPr id="7" name="Рисунок 6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88303" y="757448"/>
                <a:ext cx="2705100" cy="4292876"/>
              </a:xfrm>
              <a:prstGeom prst="rect">
                <a:avLst/>
              </a:prstGeom>
            </p:spPr>
          </p:pic>
          <p:sp>
            <p:nvSpPr>
              <p:cNvPr id="14" name="TextBox 13"/>
              <p:cNvSpPr txBox="1"/>
              <p:nvPr/>
            </p:nvSpPr>
            <p:spPr>
              <a:xfrm>
                <a:off x="4688302" y="4997483"/>
                <a:ext cx="2705101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Николай Николаевич Иорданский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709881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Прямая соединительная линия 8"/>
          <p:cNvCxnSpPr/>
          <p:nvPr/>
        </p:nvCxnSpPr>
        <p:spPr>
          <a:xfrm>
            <a:off x="3812719" y="342903"/>
            <a:ext cx="7951431" cy="8159"/>
          </a:xfrm>
          <a:prstGeom prst="line">
            <a:avLst/>
          </a:prstGeom>
          <a:ln w="1905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7194620" y="6712310"/>
            <a:ext cx="4569530" cy="10048"/>
          </a:xfrm>
          <a:prstGeom prst="line">
            <a:avLst/>
          </a:prstGeom>
          <a:ln w="1905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288484" y="5911176"/>
            <a:ext cx="438180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Историко-этнографическая экспозиция </a:t>
            </a:r>
          </a:p>
          <a:p>
            <a:pPr algn="ctr"/>
            <a:r>
              <a:rPr lang="ru-RU" sz="2800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«Нижегородская старина»</a:t>
            </a:r>
          </a:p>
        </p:txBody>
      </p:sp>
      <p:grpSp>
        <p:nvGrpSpPr>
          <p:cNvPr id="12" name="Группа 11"/>
          <p:cNvGrpSpPr/>
          <p:nvPr/>
        </p:nvGrpSpPr>
        <p:grpSpPr>
          <a:xfrm>
            <a:off x="1658106" y="564664"/>
            <a:ext cx="8474746" cy="5216479"/>
            <a:chOff x="603663" y="485911"/>
            <a:chExt cx="8474746" cy="5216479"/>
          </a:xfrm>
        </p:grpSpPr>
        <p:pic>
          <p:nvPicPr>
            <p:cNvPr id="13" name="Рисунок 1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213" b="15761"/>
            <a:stretch/>
          </p:blipFill>
          <p:spPr>
            <a:xfrm>
              <a:off x="603663" y="485911"/>
              <a:ext cx="4037403" cy="2553730"/>
            </a:xfrm>
            <a:prstGeom prst="rect">
              <a:avLst/>
            </a:prstGeom>
          </p:spPr>
        </p:pic>
        <p:pic>
          <p:nvPicPr>
            <p:cNvPr id="14" name="Рисунок 1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19" t="19339" r="15405" b="6907"/>
            <a:stretch/>
          </p:blipFill>
          <p:spPr>
            <a:xfrm>
              <a:off x="4780150" y="496466"/>
              <a:ext cx="1973917" cy="2551548"/>
            </a:xfrm>
            <a:prstGeom prst="rect">
              <a:avLst/>
            </a:prstGeom>
          </p:spPr>
        </p:pic>
        <p:pic>
          <p:nvPicPr>
            <p:cNvPr id="15" name="Picture 2" descr="фото 9, часть предметов музейной экспозиции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3151" y="504583"/>
              <a:ext cx="2185258" cy="25434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6" name="Группа 15"/>
            <p:cNvGrpSpPr/>
            <p:nvPr/>
          </p:nvGrpSpPr>
          <p:grpSpPr>
            <a:xfrm>
              <a:off x="817384" y="3156897"/>
              <a:ext cx="8005345" cy="2545493"/>
              <a:chOff x="594958" y="3156897"/>
              <a:chExt cx="8005345" cy="2545493"/>
            </a:xfrm>
          </p:grpSpPr>
          <p:pic>
            <p:nvPicPr>
              <p:cNvPr id="17" name="Picture 3" descr="фото 7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4958" y="3159215"/>
                <a:ext cx="2195513" cy="25431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" name="Рисунок 22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24110" y="3156897"/>
                <a:ext cx="3393990" cy="2545493"/>
              </a:xfrm>
              <a:prstGeom prst="rect">
                <a:avLst/>
              </a:prstGeom>
            </p:spPr>
          </p:pic>
          <p:pic>
            <p:nvPicPr>
              <p:cNvPr id="25" name="Рисунок 24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1417"/>
              <a:stretch/>
            </p:blipFill>
            <p:spPr>
              <a:xfrm>
                <a:off x="6454731" y="3167332"/>
                <a:ext cx="2145572" cy="2534143"/>
              </a:xfrm>
              <a:prstGeom prst="rect">
                <a:avLst/>
              </a:prstGeom>
            </p:spPr>
          </p:pic>
        </p:grpSp>
      </p:grp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3"/>
          <a:stretch/>
        </p:blipFill>
        <p:spPr>
          <a:xfrm flipH="1">
            <a:off x="193613" y="4922566"/>
            <a:ext cx="6518685" cy="1789744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61587" y="82571"/>
            <a:ext cx="34152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Arial MT"/>
              </a:rPr>
              <a:t>#</a:t>
            </a:r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latin typeface="Arial MT"/>
              </a:rPr>
              <a:t>ЛАБОРАТОРИЯ КРАЕВЕДЕНИЯ</a:t>
            </a:r>
          </a:p>
        </p:txBody>
      </p:sp>
    </p:spTree>
    <p:extLst>
      <p:ext uri="{BB962C8B-B14F-4D97-AF65-F5344CB8AC3E}">
        <p14:creationId xmlns:p14="http://schemas.microsoft.com/office/powerpoint/2010/main" val="282743387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1038</TotalTime>
  <Words>625</Words>
  <Application>Microsoft Office PowerPoint</Application>
  <PresentationFormat>Широкоэкранный</PresentationFormat>
  <Paragraphs>125</Paragraphs>
  <Slides>34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40" baseType="lpstr">
      <vt:lpstr>Arial</vt:lpstr>
      <vt:lpstr>Arial MT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Шевелева Татьяна Александровна</dc:creator>
  <cp:lastModifiedBy>Sergey</cp:lastModifiedBy>
  <cp:revision>88</cp:revision>
  <dcterms:created xsi:type="dcterms:W3CDTF">2021-08-06T07:30:18Z</dcterms:created>
  <dcterms:modified xsi:type="dcterms:W3CDTF">2021-11-23T16:04:50Z</dcterms:modified>
</cp:coreProperties>
</file>