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0" r:id="rId4"/>
    <p:sldId id="272" r:id="rId5"/>
    <p:sldId id="263" r:id="rId6"/>
    <p:sldId id="265" r:id="rId7"/>
    <p:sldId id="261" r:id="rId8"/>
    <p:sldId id="276" r:id="rId9"/>
    <p:sldId id="266" r:id="rId10"/>
    <p:sldId id="267" r:id="rId11"/>
    <p:sldId id="275" r:id="rId12"/>
    <p:sldId id="268" r:id="rId13"/>
    <p:sldId id="269" r:id="rId14"/>
    <p:sldId id="270" r:id="rId15"/>
    <p:sldId id="273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66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7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7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6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9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6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5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5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369C4-5E60-45C9-AFAE-17CDB0492EB6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E14B-735B-4612-9160-4478D414C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7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.jpg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8.jp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orMBiblioteka@yandex.ru" TargetMode="External"/><Relationship Id="rId7" Type="http://schemas.openxmlformats.org/officeDocument/2006/relationships/hyperlink" Target="http://www.facebook.com/borskaya.bibliotek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k.ru/borskaya.biblioteka" TargetMode="External"/><Relationship Id="rId5" Type="http://schemas.openxmlformats.org/officeDocument/2006/relationships/hyperlink" Target="http://www.instagram.com/borskaya_biblioteka" TargetMode="External"/><Relationship Id="rId4" Type="http://schemas.openxmlformats.org/officeDocument/2006/relationships/hyperlink" Target="https://vk.com/borskaya.bibliotek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bor-biblioteka.com/pochetniegrazdane2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r-biblioteka.com/ma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28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38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C354B-E5FC-4BF0-BA1F-6A761873C36B}"/>
              </a:ext>
            </a:extLst>
          </p:cNvPr>
          <p:cNvSpPr txBox="1"/>
          <p:nvPr/>
        </p:nvSpPr>
        <p:spPr>
          <a:xfrm>
            <a:off x="62144" y="389152"/>
            <a:ext cx="908185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Муниципальное автономное учреждение культуры</a:t>
            </a:r>
          </a:p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«Борские библиотеки городского округа город Бор Нижегородской области» </a:t>
            </a:r>
          </a:p>
          <a:p>
            <a:pPr algn="ctr"/>
            <a:endParaRPr lang="ru-RU" sz="900" b="1" dirty="0">
              <a:solidFill>
                <a:srgbClr val="222222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ЦЕНТРАЛЬНАЯ БИБЛИОТЕКА</a:t>
            </a:r>
          </a:p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Отдел библиографии и краеведения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F1156-A332-4A85-A556-4310CBD1D2AE}"/>
              </a:ext>
            </a:extLst>
          </p:cNvPr>
          <p:cNvSpPr txBox="1"/>
          <p:nvPr/>
        </p:nvSpPr>
        <p:spPr>
          <a:xfrm>
            <a:off x="1" y="2232693"/>
            <a:ext cx="9143999" cy="1127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</a:pPr>
            <a:r>
              <a:rPr lang="ru-RU" sz="32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«Изучаем, информируем, сохраняем: </a:t>
            </a:r>
          </a:p>
          <a:p>
            <a:pPr indent="449580" algn="ctr">
              <a:lnSpc>
                <a:spcPct val="115000"/>
              </a:lnSpc>
            </a:pPr>
            <a:r>
              <a:rPr lang="ru-RU" sz="2800" b="1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формирование краеведческих ресурсов»</a:t>
            </a:r>
            <a:endParaRPr lang="ru-RU" sz="2800" dirty="0">
              <a:solidFill>
                <a:srgbClr val="000000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1DF53-6B78-49A9-8303-0E4ED457546E}"/>
              </a:ext>
            </a:extLst>
          </p:cNvPr>
          <p:cNvSpPr txBox="1"/>
          <p:nvPr/>
        </p:nvSpPr>
        <p:spPr>
          <a:xfrm>
            <a:off x="2272686" y="4242607"/>
            <a:ext cx="685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Лабутина Людмила Борисовна</a:t>
            </a:r>
            <a:r>
              <a:rPr lang="ru-RU" sz="18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, </a:t>
            </a:r>
            <a:endParaRPr lang="ru-RU" sz="18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заведующий отделом библиографии и краеведения </a:t>
            </a:r>
          </a:p>
          <a:p>
            <a:pPr algn="r"/>
            <a:r>
              <a:rPr lang="ru-RU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Центральной библиотеки МАУК «Борские библиотеки»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7C6F6C-6B19-4044-8039-3BF4810FA4E0}"/>
              </a:ext>
            </a:extLst>
          </p:cNvPr>
          <p:cNvSpPr txBox="1"/>
          <p:nvPr/>
        </p:nvSpPr>
        <p:spPr>
          <a:xfrm>
            <a:off x="4572000" y="62853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Book Antiqua" panose="02040602050305030304" pitchFamily="18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1848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481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1571348" y="337351"/>
            <a:ext cx="600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2021 год: Год науки и технологий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FACAAAFA-CE43-4C80-A6A4-66FC72E378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370683"/>
              </p:ext>
            </p:extLst>
          </p:nvPr>
        </p:nvGraphicFramePr>
        <p:xfrm>
          <a:off x="457200" y="973820"/>
          <a:ext cx="3107084" cy="4396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Acrobat Document" r:id="rId4" imgW="5667375" imgH="8020050" progId="Acrobat.Document.DC">
                  <p:embed/>
                </p:oleObj>
              </mc:Choice>
              <mc:Fallback>
                <p:oleObj name="Acrobat Document" r:id="rId4" imgW="5667375" imgH="8020050" progId="Acrobat.Document.DC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4EB65B9E-CDFE-4D7C-A4C6-CD91058F9C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973820"/>
                        <a:ext cx="3107084" cy="4396977"/>
                      </a:xfrm>
                      <a:prstGeom prst="rect">
                        <a:avLst/>
                      </a:prstGeom>
                      <a:ln w="38100">
                        <a:solidFill>
                          <a:schemeClr val="accent2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045B98-1FF4-42A5-AA39-DA0C3E8204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77" y="2243695"/>
            <a:ext cx="4203587" cy="3362870"/>
          </a:xfrm>
          <a:prstGeom prst="rect">
            <a:avLst/>
          </a:prstGeom>
          <a:ln w="38100">
            <a:solidFill>
              <a:srgbClr val="644C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B80FB5-1D74-478D-8C29-A50CBB64CE33}"/>
              </a:ext>
            </a:extLst>
          </p:cNvPr>
          <p:cNvSpPr txBox="1"/>
          <p:nvPr/>
        </p:nvSpPr>
        <p:spPr>
          <a:xfrm>
            <a:off x="557628" y="5483795"/>
            <a:ext cx="307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Биобиблиографический справочник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72916-B9BE-4444-952E-6747949C5DE5}"/>
              </a:ext>
            </a:extLst>
          </p:cNvPr>
          <p:cNvSpPr txBox="1"/>
          <p:nvPr/>
        </p:nvSpPr>
        <p:spPr>
          <a:xfrm>
            <a:off x="4964655" y="5810557"/>
            <a:ext cx="3313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Электронное издание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A545B-4C06-4C97-B84E-EAD40F2B0A52}"/>
              </a:ext>
            </a:extLst>
          </p:cNvPr>
          <p:cNvSpPr txBox="1"/>
          <p:nvPr/>
        </p:nvSpPr>
        <p:spPr>
          <a:xfrm>
            <a:off x="3728620" y="860452"/>
            <a:ext cx="5273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Содержит информацию о </a:t>
            </a:r>
            <a:r>
              <a:rPr lang="ru-RU" sz="18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борчанах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, добившихся успехов в разных отраслях науки </a:t>
            </a:r>
            <a:r>
              <a:rPr lang="ru-RU" sz="180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и техники</a:t>
            </a:r>
            <a:endParaRPr lang="ru-RU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3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1555720" y="337351"/>
            <a:ext cx="600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Научная гордость города Бор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8D1F0A-F82B-424F-A04A-A3DABC18E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7379" r="4466" b="7702"/>
          <a:stretch/>
        </p:blipFill>
        <p:spPr>
          <a:xfrm>
            <a:off x="348357" y="737461"/>
            <a:ext cx="8416031" cy="58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FD6DB-D29F-487D-A713-EAA9057183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6462" r="13835" b="5154"/>
          <a:stretch/>
        </p:blipFill>
        <p:spPr>
          <a:xfrm>
            <a:off x="261612" y="509308"/>
            <a:ext cx="4975632" cy="33580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916327-4C61-43D4-B345-75277E22D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59" y="1003788"/>
            <a:ext cx="3449557" cy="4826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7CB017-FF97-42B8-B985-50FF7431BA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r="9943" b="1646"/>
          <a:stretch/>
        </p:blipFill>
        <p:spPr>
          <a:xfrm>
            <a:off x="1143000" y="3961618"/>
            <a:ext cx="4139923" cy="26619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73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250688" y="337351"/>
            <a:ext cx="8860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Информационные и рекомендательные пособия</a:t>
            </a:r>
          </a:p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 малых форм библиографии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7DBB43-C7D1-47BD-9D95-0977BA19A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66" y="746779"/>
            <a:ext cx="1559494" cy="3408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163040-1D96-4E2C-A614-C53D511B8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701" y="1060424"/>
            <a:ext cx="1579211" cy="328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82116DD-B735-4B0D-8510-D7EE75B4EB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57" y="1066175"/>
            <a:ext cx="1601759" cy="3281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54533-A6F6-456D-A107-0D6C73F8F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07" y="1119777"/>
            <a:ext cx="1611489" cy="338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2031C1-6421-4842-B1FE-24485522DC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6" y="778229"/>
            <a:ext cx="1431695" cy="324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309EB8-FC8E-4869-AC5F-D4CA7C2FC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383" y="3135376"/>
            <a:ext cx="1497305" cy="343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619EF5-DE94-409A-B261-6E576C2577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549">
            <a:off x="1198005" y="3364380"/>
            <a:ext cx="1457901" cy="32155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00E5180-3C50-43FC-B857-F8E0D46F1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77" y="3126920"/>
            <a:ext cx="1565996" cy="343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8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1571348" y="337351"/>
            <a:ext cx="600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Библиографические пособия 2019-2021 гг.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A628B4-CFE1-40E7-BE6A-EAFE8BAD6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461" r="26892" b="3269"/>
          <a:stretch/>
        </p:blipFill>
        <p:spPr>
          <a:xfrm>
            <a:off x="179311" y="829536"/>
            <a:ext cx="3695326" cy="459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6842AA-780A-4899-8EE2-563D84A10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881" y="1035714"/>
            <a:ext cx="3066912" cy="364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A3045E-51FF-4331-ABB5-FB28A39B5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61" y="2950990"/>
            <a:ext cx="2843139" cy="361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1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2B72F8-CBEC-4CC6-AE94-EDE982B52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1" y="616997"/>
            <a:ext cx="2983994" cy="2237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3C48F8-F6C5-4481-8192-A4C310B74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24" y="977867"/>
            <a:ext cx="2630660" cy="288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01A0B5-8676-4F69-B89D-6DD1ABC5B4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 b="11899"/>
          <a:stretch/>
        </p:blipFill>
        <p:spPr>
          <a:xfrm>
            <a:off x="6044322" y="295748"/>
            <a:ext cx="3045632" cy="229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51C72F-520E-474A-836E-2E0FA6D3A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r="12330" b="-620"/>
          <a:stretch/>
        </p:blipFill>
        <p:spPr>
          <a:xfrm>
            <a:off x="6253127" y="2865418"/>
            <a:ext cx="2762081" cy="288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D9DB76-C7CC-4F95-93E6-8D28BA4133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63" y="4260164"/>
            <a:ext cx="2905896" cy="217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704742-B141-4C00-A732-DAB376EA21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330" b="36"/>
          <a:stretch/>
        </p:blipFill>
        <p:spPr>
          <a:xfrm>
            <a:off x="249205" y="3360359"/>
            <a:ext cx="3015505" cy="263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0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3B92BA-17EF-47C0-9B97-A38667E91F54}"/>
              </a:ext>
            </a:extLst>
          </p:cNvPr>
          <p:cNvSpPr txBox="1"/>
          <p:nvPr/>
        </p:nvSpPr>
        <p:spPr>
          <a:xfrm>
            <a:off x="2254928" y="2736906"/>
            <a:ext cx="46341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библиотеки: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Бор, </a:t>
            </a:r>
            <a:r>
              <a:rPr lang="ru-RU" sz="18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ул.Профсоюзная</a:t>
            </a:r>
            <a:r>
              <a:rPr lang="ru-RU" sz="180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8(83159) 2-11-52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8(83159) 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9-29-03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BorMBiblioteka@yandex.ru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Сайт: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ru-RU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</a:t>
            </a:r>
            <a:r>
              <a:rPr lang="ru-RU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biblioteka</a:t>
            </a:r>
            <a:r>
              <a:rPr lang="ru-RU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u="sng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vk</a:t>
            </a:r>
            <a:r>
              <a:rPr lang="ru-RU" sz="1800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800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com</a:t>
            </a:r>
            <a:r>
              <a:rPr lang="ru-RU" sz="1800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borskaya</a:t>
            </a:r>
            <a:r>
              <a:rPr lang="ru-RU" sz="1800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_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biblioteka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instagram.com/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borskaya_biblioteka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u="sng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ok.ru/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borskaya.biblioteka</a:t>
            </a:r>
            <a:endParaRPr lang="ru-RU" sz="16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u="sng" dirty="0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facebook.com/</a:t>
            </a:r>
            <a:r>
              <a:rPr lang="en-US" sz="1800" u="sng" dirty="0" err="1">
                <a:solidFill>
                  <a:srgbClr val="0000FF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borskaya.biblioteka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C8BDD-CE2F-4AEC-A9B9-F3605AA630A9}"/>
              </a:ext>
            </a:extLst>
          </p:cNvPr>
          <p:cNvSpPr txBox="1"/>
          <p:nvPr/>
        </p:nvSpPr>
        <p:spPr>
          <a:xfrm>
            <a:off x="142043" y="292019"/>
            <a:ext cx="900195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Муниципальное автономное учреждение культуры</a:t>
            </a:r>
          </a:p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«Борские библиотеки городского округа город Бор </a:t>
            </a:r>
          </a:p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Нижегородской области» </a:t>
            </a:r>
          </a:p>
          <a:p>
            <a:pPr algn="ctr"/>
            <a:endParaRPr lang="ru-RU" b="1" dirty="0">
              <a:solidFill>
                <a:srgbClr val="222222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ctr"/>
            <a:endParaRPr lang="ru-RU" sz="900" b="1" dirty="0">
              <a:solidFill>
                <a:srgbClr val="222222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222222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ЦЕНТРАЛЬНАЯ БИБЛИОТЕКА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50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0FF7C5-BDEB-4BA8-91BE-B4C9A10079B8}"/>
              </a:ext>
            </a:extLst>
          </p:cNvPr>
          <p:cNvSpPr txBox="1"/>
          <p:nvPr/>
        </p:nvSpPr>
        <p:spPr>
          <a:xfrm>
            <a:off x="266329" y="359514"/>
            <a:ext cx="887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Одно из основных направлений в деятельности отдела библиографии и </a:t>
            </a:r>
            <a:r>
              <a:rPr lang="ru-RU" sz="180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краеведения – 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издание собственных библиотечных продуктов.</a:t>
            </a:r>
          </a:p>
          <a:p>
            <a:pPr algn="just"/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Главная цель </a:t>
            </a:r>
            <a:r>
              <a:rPr lang="ru-RU" sz="180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изданий – 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распространение знаний об истории борского </a:t>
            </a:r>
            <a:r>
              <a:rPr lang="ru-RU" sz="180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городского округа</a:t>
            </a:r>
            <a:endParaRPr lang="ru-RU" sz="1800" dirty="0"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38C1D7-1E1A-4447-B0F5-2E47B2F6C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53" y="1434163"/>
            <a:ext cx="3842622" cy="259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9D8762-8A5D-45FA-AEDA-F09F59547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71570"/>
            <a:ext cx="3938227" cy="2471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9D3942-4CB5-43C8-9D3D-A49425D93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27" y="4077226"/>
            <a:ext cx="3531395" cy="245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1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875"/>
            <a:ext cx="9143999" cy="6938963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EE75879-D5D5-4FB4-9997-6E7EEC20D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441851"/>
              </p:ext>
            </p:extLst>
          </p:nvPr>
        </p:nvGraphicFramePr>
        <p:xfrm>
          <a:off x="277028" y="1555934"/>
          <a:ext cx="3748037" cy="2648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crobat Document" r:id="rId4" imgW="8020050" imgH="5667375" progId="Acrobat.Document.DC">
                  <p:embed/>
                </p:oleObj>
              </mc:Choice>
              <mc:Fallback>
                <p:oleObj name="Acrobat Document" r:id="rId4" imgW="8020050" imgH="5667375" progId="Acrobat.Document.DC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0EE75879-D5D5-4FB4-9997-6E7EEC20D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7028" y="1555934"/>
                        <a:ext cx="3748037" cy="2648553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F31121-5A67-40A5-B2C7-0376831F51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2080" r="1810" b="2254"/>
          <a:stretch/>
        </p:blipFill>
        <p:spPr>
          <a:xfrm rot="16200000">
            <a:off x="5633749" y="894892"/>
            <a:ext cx="2575953" cy="38904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211D249-CD81-4EEC-AA05-BAFA8481D0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58" y="3665361"/>
            <a:ext cx="2882186" cy="28821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B01B11-8D4B-420A-95E0-3EC02D2088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3" y="3602164"/>
            <a:ext cx="2945383" cy="29453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A916E9-D6B1-46CA-AED8-549910BD9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28" y="3062261"/>
            <a:ext cx="1678609" cy="348528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AF5F04-5764-4A0B-8FBC-AF6CD57B3E0F}"/>
              </a:ext>
            </a:extLst>
          </p:cNvPr>
          <p:cNvSpPr txBox="1"/>
          <p:nvPr/>
        </p:nvSpPr>
        <p:spPr>
          <a:xfrm>
            <a:off x="4114800" y="321371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89D1E-47F3-4CA9-BEFE-76E4B857B30F}"/>
              </a:ext>
            </a:extLst>
          </p:cNvPr>
          <p:cNvSpPr txBox="1"/>
          <p:nvPr/>
        </p:nvSpPr>
        <p:spPr>
          <a:xfrm>
            <a:off x="187293" y="214926"/>
            <a:ext cx="8832420" cy="134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Виды и типы б</a:t>
            </a:r>
            <a:r>
              <a:rPr lang="ru-RU" sz="1800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иблиографических пособий:  универсальные, тематические и хронологические путеводители, биографические справочники, указатели, дайджесты, информационные и рекомендательные пособия малых </a:t>
            </a:r>
            <a:r>
              <a:rPr lang="ru-RU" sz="180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форм библиографии</a:t>
            </a:r>
            <a:endParaRPr lang="ru-RU" sz="1800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938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AF5F04-5764-4A0B-8FBC-AF6CD57B3E0F}"/>
              </a:ext>
            </a:extLst>
          </p:cNvPr>
          <p:cNvSpPr txBox="1"/>
          <p:nvPr/>
        </p:nvSpPr>
        <p:spPr>
          <a:xfrm>
            <a:off x="4114800" y="321371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E86D5352-86FD-43FB-9A23-2A9A578893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871297"/>
              </p:ext>
            </p:extLst>
          </p:nvPr>
        </p:nvGraphicFramePr>
        <p:xfrm>
          <a:off x="6516241" y="301840"/>
          <a:ext cx="2528600" cy="3578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Acrobat Document" r:id="rId4" imgW="5667375" imgH="8020050" progId="Acrobat.Document.DC">
                  <p:embed/>
                </p:oleObj>
              </mc:Choice>
              <mc:Fallback>
                <p:oleObj name="Acrobat Document" r:id="rId4" imgW="5667375" imgH="80200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6241" y="301840"/>
                        <a:ext cx="2528600" cy="3578339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143DC3A-18BE-46A4-B123-C51ABCF31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78" y="1998077"/>
            <a:ext cx="1448128" cy="365104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6" y="298412"/>
            <a:ext cx="2492737" cy="3525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25FA239-1AFF-4A65-BC7C-842C61807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53" y="2241979"/>
            <a:ext cx="1592903" cy="325472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4F0CEF-9E8D-4950-B4C2-3EB787247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92" y="434326"/>
            <a:ext cx="1472177" cy="325472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A5096FF-8CE1-4AC2-8EBE-098772EAD4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" r="3659"/>
          <a:stretch/>
        </p:blipFill>
        <p:spPr>
          <a:xfrm>
            <a:off x="4166663" y="3024891"/>
            <a:ext cx="1577717" cy="357833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5491F8-1628-43C0-BEC8-2DE561B8A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35" y="3134020"/>
            <a:ext cx="1577717" cy="34692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FD35AE-69B5-4C1C-80DE-BE43A15EAB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9" y="3348504"/>
            <a:ext cx="1481318" cy="3254726"/>
          </a:xfrm>
          <a:prstGeom prst="rect">
            <a:avLst/>
          </a:prstGeom>
          <a:ln w="28575">
            <a:solidFill>
              <a:srgbClr val="9966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2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82"/>
            <a:ext cx="9143999" cy="6938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1571348" y="337351"/>
            <a:ext cx="600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Библиографические пособия 2019-2021 гг.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F1B5AE7-1E77-4344-B3EE-FB4A352CF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610501"/>
              </p:ext>
            </p:extLst>
          </p:nvPr>
        </p:nvGraphicFramePr>
        <p:xfrm>
          <a:off x="606979" y="896644"/>
          <a:ext cx="3245929" cy="459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Acrobat Document" r:id="rId4" imgW="5667375" imgH="8020050" progId="Acrobat.Document.DC">
                  <p:embed/>
                </p:oleObj>
              </mc:Choice>
              <mc:Fallback>
                <p:oleObj name="Acrobat Document" r:id="rId4" imgW="5667375" imgH="80200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6979" y="896644"/>
                        <a:ext cx="3245929" cy="4593465"/>
                      </a:xfrm>
                      <a:prstGeom prst="rect">
                        <a:avLst/>
                      </a:prstGeom>
                      <a:ln w="38100">
                        <a:solidFill>
                          <a:srgbClr val="9966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A9D7E7-E758-4841-A070-AAFE914BA6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7131" r="24563" b="-1909"/>
          <a:stretch/>
        </p:blipFill>
        <p:spPr>
          <a:xfrm>
            <a:off x="4344540" y="845079"/>
            <a:ext cx="4497682" cy="4582213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9136B3-3B33-4DF4-B73C-FFEA9ECD5D2A}"/>
              </a:ext>
            </a:extLst>
          </p:cNvPr>
          <p:cNvSpPr txBox="1"/>
          <p:nvPr/>
        </p:nvSpPr>
        <p:spPr>
          <a:xfrm>
            <a:off x="606979" y="5620223"/>
            <a:ext cx="33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Биобиблиографический справочник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BD1AA-E9BE-4DA0-9D6A-5A3C35B10D73}"/>
              </a:ext>
            </a:extLst>
          </p:cNvPr>
          <p:cNvSpPr txBox="1"/>
          <p:nvPr/>
        </p:nvSpPr>
        <p:spPr>
          <a:xfrm>
            <a:off x="4101483" y="5601806"/>
            <a:ext cx="4944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Ссылка: </a:t>
            </a:r>
          </a:p>
          <a:p>
            <a:pPr algn="ctr"/>
            <a:r>
              <a:rPr lang="ru-RU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https://www.borbiblioteka.com/pochetniegrazdane2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8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82"/>
            <a:ext cx="9143999" cy="6938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1003177" y="301839"/>
            <a:ext cx="791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Литературная карта городского округа город Бор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136B3-3B33-4DF4-B73C-FFEA9ECD5D2A}"/>
              </a:ext>
            </a:extLst>
          </p:cNvPr>
          <p:cNvSpPr txBox="1"/>
          <p:nvPr/>
        </p:nvSpPr>
        <p:spPr>
          <a:xfrm>
            <a:off x="197530" y="4572661"/>
            <a:ext cx="4125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Продолжающийся </a:t>
            </a:r>
          </a:p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электронный ресурс </a:t>
            </a:r>
          </a:p>
          <a:p>
            <a:pPr algn="ctr"/>
            <a:r>
              <a:rPr lang="ru-RU" sz="1600" dirty="0">
                <a:latin typeface="Book Antiqua" panose="02040602050305030304" pitchFamily="18" charset="0"/>
              </a:rPr>
              <a:t>ссылка: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https://www.bor-biblioteka.com/map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08E54D-759E-4242-BB0F-DAA4DAD13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9515" r="32233" b="3903"/>
          <a:stretch/>
        </p:blipFill>
        <p:spPr>
          <a:xfrm>
            <a:off x="4194654" y="729689"/>
            <a:ext cx="3033177" cy="43460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429240-652C-46F8-8B4E-89C20DC35D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-1" r="4647" b="2043"/>
          <a:stretch/>
        </p:blipFill>
        <p:spPr>
          <a:xfrm>
            <a:off x="375723" y="1517283"/>
            <a:ext cx="3641893" cy="278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A7445F-31D7-4B72-89E8-7ADC44989C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9514" r="31199" b="26723"/>
          <a:stretch/>
        </p:blipFill>
        <p:spPr>
          <a:xfrm>
            <a:off x="5681712" y="3081864"/>
            <a:ext cx="3347988" cy="34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82"/>
            <a:ext cx="9143999" cy="6938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03F0AD-C61A-484A-A474-769FD05C6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9" y="1087050"/>
            <a:ext cx="2736995" cy="3973222"/>
          </a:xfrm>
          <a:prstGeom prst="rect">
            <a:avLst/>
          </a:prstGeom>
          <a:ln w="28575">
            <a:solidFill>
              <a:srgbClr val="8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1571348" y="337351"/>
            <a:ext cx="600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Библиографические пособия 2019-2021 гг.</a:t>
            </a:r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FD27CF28-BCBF-4635-B01B-856F54437D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1308" y="1127143"/>
          <a:ext cx="2782688" cy="393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Acrobat Document" r:id="rId5" imgW="5667375" imgH="8020050" progId="Acrobat.Document.DC">
                  <p:embed/>
                </p:oleObj>
              </mc:Choice>
              <mc:Fallback>
                <p:oleObj name="Acrobat Document" r:id="rId5" imgW="5667375" imgH="8020050" progId="Acrobat.Document.DC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FD27CF28-BCBF-4635-B01B-856F54437D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1308" y="1127143"/>
                        <a:ext cx="2782688" cy="393791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D1E4195-D9EE-4EEA-9961-C75F49132F7F}"/>
              </a:ext>
            </a:extLst>
          </p:cNvPr>
          <p:cNvSpPr txBox="1"/>
          <p:nvPr/>
        </p:nvSpPr>
        <p:spPr>
          <a:xfrm>
            <a:off x="257450" y="5237835"/>
            <a:ext cx="279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Продолжающееся информационное издание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A5ABEA-1F23-48AF-8DBC-137D0BDFBDA3}"/>
              </a:ext>
            </a:extLst>
          </p:cNvPr>
          <p:cNvSpPr txBox="1"/>
          <p:nvPr/>
        </p:nvSpPr>
        <p:spPr>
          <a:xfrm>
            <a:off x="6122099" y="5330281"/>
            <a:ext cx="2875251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Биобиблиографический указатель </a:t>
            </a:r>
            <a:endParaRPr lang="ru-RU" sz="1400" b="1" dirty="0">
              <a:solidFill>
                <a:srgbClr val="00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F2AFE073-49F6-4E39-8AC1-8A8821FA52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97173" y="1094617"/>
          <a:ext cx="2828656" cy="400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Acrobat Document" r:id="rId7" imgW="5667375" imgH="8020050" progId="Acrobat.Document.DC">
                  <p:embed/>
                </p:oleObj>
              </mc:Choice>
              <mc:Fallback>
                <p:oleObj name="Acrobat Document" r:id="rId7" imgW="5667375" imgH="8020050" progId="Acrobat.Document.DC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F2AFE073-49F6-4E39-8AC1-8A8821FA52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97173" y="1094617"/>
                        <a:ext cx="2828656" cy="4002962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125A393-F7FF-4E4C-B453-6F729904212C}"/>
              </a:ext>
            </a:extLst>
          </p:cNvPr>
          <p:cNvSpPr txBox="1"/>
          <p:nvPr/>
        </p:nvSpPr>
        <p:spPr>
          <a:xfrm>
            <a:off x="3346393" y="5477522"/>
            <a:ext cx="2450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latin typeface="Book Antiqua" panose="02040602050305030304" pitchFamily="18" charset="0"/>
              </a:rPr>
              <a:t>Информ</a:t>
            </a:r>
            <a:r>
              <a:rPr lang="ru-RU" sz="1600" b="1" dirty="0">
                <a:latin typeface="Book Antiqua" panose="02040602050305030304" pitchFamily="18" charset="0"/>
              </a:rPr>
              <a:t>-дайджест </a:t>
            </a:r>
          </a:p>
        </p:txBody>
      </p:sp>
    </p:spTree>
    <p:extLst>
      <p:ext uri="{BB962C8B-B14F-4D97-AF65-F5344CB8AC3E}">
        <p14:creationId xmlns:p14="http://schemas.microsoft.com/office/powerpoint/2010/main" val="5729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82"/>
            <a:ext cx="9143999" cy="6938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7EAF01-444B-4604-A57F-FA6DDCEA7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85" y="1241059"/>
            <a:ext cx="4642193" cy="347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67B637-6933-4577-92F5-DF04427701D9}"/>
              </a:ext>
            </a:extLst>
          </p:cNvPr>
          <p:cNvSpPr txBox="1"/>
          <p:nvPr/>
        </p:nvSpPr>
        <p:spPr>
          <a:xfrm>
            <a:off x="1571348" y="337351"/>
            <a:ext cx="600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Библиографические пособия 2019-2021 гг.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B45ED-78B1-4012-B796-680E3CD83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9" t="3049" r="33316" b="23117"/>
          <a:stretch/>
        </p:blipFill>
        <p:spPr>
          <a:xfrm>
            <a:off x="364822" y="825151"/>
            <a:ext cx="3452996" cy="48294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AA33DE-3617-477A-A65B-58D44AE57234}"/>
              </a:ext>
            </a:extLst>
          </p:cNvPr>
          <p:cNvSpPr txBox="1"/>
          <p:nvPr/>
        </p:nvSpPr>
        <p:spPr>
          <a:xfrm>
            <a:off x="257452" y="5655075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Ежегодное историко-краеведческое, справочно-библиографическое издание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CB3E1-0680-4ECB-B290-6BC4655DDBC6}"/>
              </a:ext>
            </a:extLst>
          </p:cNvPr>
          <p:cNvSpPr txBox="1"/>
          <p:nvPr/>
        </p:nvSpPr>
        <p:spPr>
          <a:xfrm>
            <a:off x="5220070" y="4935984"/>
            <a:ext cx="2938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Book Antiqua" panose="02040602050305030304" pitchFamily="18" charset="0"/>
              </a:rPr>
              <a:t>Историко-краеведческий очерк</a:t>
            </a:r>
          </a:p>
        </p:txBody>
      </p:sp>
    </p:spTree>
    <p:extLst>
      <p:ext uri="{BB962C8B-B14F-4D97-AF65-F5344CB8AC3E}">
        <p14:creationId xmlns:p14="http://schemas.microsoft.com/office/powerpoint/2010/main" val="15462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5F558-D3F6-40E2-9905-001C3A02FD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62A0D8-6FC2-4009-99EB-E7898124C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11C76-A368-4FA8-BF01-5738BA647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82"/>
            <a:ext cx="9143999" cy="6938963"/>
          </a:xfrm>
          <a:prstGeom prst="rect">
            <a:avLst/>
          </a:prstGeom>
          <a:ln>
            <a:solidFill>
              <a:srgbClr val="CC33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65D8A-E543-4236-B887-2AB8CB1AB603}"/>
              </a:ext>
            </a:extLst>
          </p:cNvPr>
          <p:cNvSpPr txBox="1"/>
          <p:nvPr/>
        </p:nvSpPr>
        <p:spPr>
          <a:xfrm>
            <a:off x="1571348" y="337351"/>
            <a:ext cx="6001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Book Antiqua" panose="02040602050305030304" pitchFamily="18" charset="0"/>
              </a:rPr>
              <a:t>Библиографические пособия 2019-2021 гг.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28A38D9-705F-4A9A-B68A-677DD155CB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984535"/>
              </p:ext>
            </p:extLst>
          </p:nvPr>
        </p:nvGraphicFramePr>
        <p:xfrm>
          <a:off x="685800" y="981968"/>
          <a:ext cx="3209277" cy="4541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Acrobat Document" r:id="rId4" imgW="5667480" imgH="8020080" progId="Acrobat.Document.DC">
                  <p:embed/>
                </p:oleObj>
              </mc:Choice>
              <mc:Fallback>
                <p:oleObj name="Acrobat Document" r:id="rId4" imgW="5667480" imgH="80200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981968"/>
                        <a:ext cx="3209277" cy="4541596"/>
                      </a:xfrm>
                      <a:prstGeom prst="rect">
                        <a:avLst/>
                      </a:prstGeom>
                      <a:solidFill>
                        <a:srgbClr val="CC3300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06197AB-C156-43B3-B74A-A95EA21511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10725"/>
              </p:ext>
            </p:extLst>
          </p:nvPr>
        </p:nvGraphicFramePr>
        <p:xfrm>
          <a:off x="5245375" y="981968"/>
          <a:ext cx="3212825" cy="4541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Документ" r:id="rId6" imgW="7488559" imgH="10614981" progId="Word.Document.12">
                  <p:embed/>
                </p:oleObj>
              </mc:Choice>
              <mc:Fallback>
                <p:oleObj name="Документ" r:id="rId6" imgW="7488559" imgH="106149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45375" y="981968"/>
                        <a:ext cx="3212825" cy="4541596"/>
                      </a:xfrm>
                      <a:prstGeom prst="rect">
                        <a:avLst/>
                      </a:prstGeom>
                      <a:ln w="28575">
                        <a:solidFill>
                          <a:srgbClr val="99663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5AADEF5-5E38-42CA-8D5B-07F96B66029D}"/>
              </a:ext>
            </a:extLst>
          </p:cNvPr>
          <p:cNvSpPr txBox="1"/>
          <p:nvPr/>
        </p:nvSpPr>
        <p:spPr>
          <a:xfrm>
            <a:off x="393112" y="5633502"/>
            <a:ext cx="3690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Сборник биографических материалов о ветеранах Великой Отечественной войны 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EBCDE4-7D70-4F99-AC62-67AC939770EA}"/>
              </a:ext>
            </a:extLst>
          </p:cNvPr>
          <p:cNvSpPr txBox="1"/>
          <p:nvPr/>
        </p:nvSpPr>
        <p:spPr>
          <a:xfrm>
            <a:off x="5245373" y="5695902"/>
            <a:ext cx="3277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Поэтический сборник</a:t>
            </a:r>
          </a:p>
          <a:p>
            <a:pPr algn="ctr"/>
            <a:r>
              <a:rPr lang="ru-RU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борчан</a:t>
            </a:r>
            <a:endParaRPr lang="ru-RU" sz="1600" b="1" dirty="0">
              <a:effectLst/>
              <a:latin typeface="Book Antiqua" panose="02040602050305030304" pitchFamily="18" charset="0"/>
              <a:ea typeface="Calibri" panose="020F0502020204030204" pitchFamily="34" charset="0"/>
            </a:endParaRPr>
          </a:p>
          <a:p>
            <a:pPr algn="ctr"/>
            <a:endParaRPr lang="ru-RU" sz="16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1469</TotalTime>
  <Words>302</Words>
  <Application>Microsoft Office PowerPoint</Application>
  <PresentationFormat>Экран (4:3)</PresentationFormat>
  <Paragraphs>57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Book Antiqua</vt:lpstr>
      <vt:lpstr>Calibri</vt:lpstr>
      <vt:lpstr>Calibri Light</vt:lpstr>
      <vt:lpstr>Times New Roman</vt:lpstr>
      <vt:lpstr>Тема Office</vt:lpstr>
      <vt:lpstr>Acrobat Document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Sergey</cp:lastModifiedBy>
  <cp:revision>20</cp:revision>
  <dcterms:created xsi:type="dcterms:W3CDTF">2021-12-08T06:24:56Z</dcterms:created>
  <dcterms:modified xsi:type="dcterms:W3CDTF">2021-12-21T14:22:14Z</dcterms:modified>
</cp:coreProperties>
</file>