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9" r:id="rId2"/>
    <p:sldId id="267" r:id="rId3"/>
    <p:sldId id="260" r:id="rId4"/>
    <p:sldId id="269" r:id="rId5"/>
    <p:sldId id="270" r:id="rId6"/>
    <p:sldId id="271" r:id="rId7"/>
    <p:sldId id="272" r:id="rId8"/>
    <p:sldId id="274" r:id="rId9"/>
    <p:sldId id="280" r:id="rId10"/>
    <p:sldId id="263" r:id="rId11"/>
    <p:sldId id="264" r:id="rId12"/>
    <p:sldId id="265" r:id="rId13"/>
    <p:sldId id="266" r:id="rId14"/>
    <p:sldId id="262" r:id="rId15"/>
    <p:sldId id="273" r:id="rId16"/>
    <p:sldId id="277" r:id="rId17"/>
    <p:sldId id="276" r:id="rId18"/>
    <p:sldId id="261" r:id="rId19"/>
    <p:sldId id="25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300" r:id="rId39"/>
    <p:sldId id="301" r:id="rId40"/>
    <p:sldId id="298" r:id="rId41"/>
    <p:sldId id="303" r:id="rId42"/>
    <p:sldId id="302" r:id="rId43"/>
    <p:sldId id="299" r:id="rId44"/>
    <p:sldId id="304" r:id="rId45"/>
    <p:sldId id="306" r:id="rId46"/>
    <p:sldId id="307" r:id="rId47"/>
    <p:sldId id="308" r:id="rId48"/>
    <p:sldId id="305" r:id="rId49"/>
    <p:sldId id="309" r:id="rId50"/>
    <p:sldId id="310" r:id="rId51"/>
    <p:sldId id="311" r:id="rId52"/>
    <p:sldId id="312" r:id="rId53"/>
    <p:sldId id="314" r:id="rId54"/>
    <p:sldId id="313" r:id="rId55"/>
    <p:sldId id="315" r:id="rId56"/>
    <p:sldId id="316" r:id="rId57"/>
    <p:sldId id="318" r:id="rId58"/>
    <p:sldId id="317" r:id="rId59"/>
    <p:sldId id="319" r:id="rId60"/>
    <p:sldId id="320" r:id="rId61"/>
    <p:sldId id="321" r:id="rId62"/>
    <p:sldId id="322" r:id="rId63"/>
    <p:sldId id="323" r:id="rId64"/>
    <p:sldId id="324" r:id="rId65"/>
    <p:sldId id="325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3300"/>
    <a:srgbClr val="990000"/>
    <a:srgbClr val="461C00"/>
    <a:srgbClr val="BC4C00"/>
    <a:srgbClr val="FFC1C1"/>
    <a:srgbClr val="FF6161"/>
    <a:srgbClr val="FF6600"/>
    <a:srgbClr val="FFAF79"/>
    <a:srgbClr val="94B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4660"/>
  </p:normalViewPr>
  <p:slideViewPr>
    <p:cSldViewPr>
      <p:cViewPr varScale="1">
        <p:scale>
          <a:sx n="93" d="100"/>
          <a:sy n="93" d="100"/>
        </p:scale>
        <p:origin x="-91" y="-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74286417322837E-2"/>
          <c:y val="2.6496184393689445E-2"/>
          <c:w val="0.91740071358267716"/>
          <c:h val="0.85156257064698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1325.5</c:v>
                </c:pt>
                <c:pt idx="1">
                  <c:v>1314.7</c:v>
                </c:pt>
                <c:pt idx="2">
                  <c:v>1103.5999999999999</c:v>
                </c:pt>
                <c:pt idx="3">
                  <c:v>1190.7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BB-4FAB-98FC-D1F2342F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804672"/>
        <c:axId val="67101824"/>
      </c:barChart>
      <c:catAx>
        <c:axId val="8180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7E33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101824"/>
        <c:crosses val="autoZero"/>
        <c:auto val="1"/>
        <c:lblAlgn val="ctr"/>
        <c:lblOffset val="100"/>
        <c:noMultiLvlLbl val="0"/>
      </c:catAx>
      <c:valAx>
        <c:axId val="6710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80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075910433070868E-2"/>
          <c:y val="4.0558683528624288E-2"/>
          <c:w val="0.90792408956692916"/>
          <c:h val="0.85156257064698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19177.16</c:v>
                </c:pt>
                <c:pt idx="1">
                  <c:v>18768.169999999998</c:v>
                </c:pt>
                <c:pt idx="2">
                  <c:v>18435.11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57-4714-9BA8-B6D0D02636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300352"/>
        <c:axId val="151306240"/>
      </c:barChart>
      <c:catAx>
        <c:axId val="1513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461C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306240"/>
        <c:crosses val="autoZero"/>
        <c:auto val="1"/>
        <c:lblAlgn val="ctr"/>
        <c:lblOffset val="100"/>
        <c:noMultiLvlLbl val="0"/>
      </c:catAx>
      <c:valAx>
        <c:axId val="15130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30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Лист1!$A$2:$A$5</c:f>
              <c:strCache>
                <c:ptCount val="4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11424.5</c:v>
                </c:pt>
                <c:pt idx="1">
                  <c:v>11593.2</c:v>
                </c:pt>
                <c:pt idx="2">
                  <c:v>7538</c:v>
                </c:pt>
                <c:pt idx="3">
                  <c:v>9841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0D-4A57-A784-5C97BFAFD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946112"/>
        <c:axId val="81947648"/>
      </c:barChart>
      <c:catAx>
        <c:axId val="8194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461C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947648"/>
        <c:crosses val="autoZero"/>
        <c:auto val="1"/>
        <c:lblAlgn val="ctr"/>
        <c:lblOffset val="100"/>
        <c:noMultiLvlLbl val="0"/>
      </c:catAx>
      <c:valAx>
        <c:axId val="8194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94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0325" cap="rnd">
              <a:solidFill>
                <a:srgbClr val="99000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Лист1!$A$2:$A$6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2246</c:v>
                </c:pt>
                <c:pt idx="1">
                  <c:v>2332</c:v>
                </c:pt>
                <c:pt idx="2">
                  <c:v>2485</c:v>
                </c:pt>
                <c:pt idx="3">
                  <c:v>1029</c:v>
                </c:pt>
                <c:pt idx="4">
                  <c:v>1776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353-4EC7-992F-85730C06F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409792"/>
        <c:axId val="149411328"/>
      </c:lineChart>
      <c:catAx>
        <c:axId val="14940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461C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411328"/>
        <c:crosses val="autoZero"/>
        <c:auto val="1"/>
        <c:lblAlgn val="ctr"/>
        <c:lblOffset val="100"/>
        <c:noMultiLvlLbl val="0"/>
      </c:catAx>
      <c:valAx>
        <c:axId val="14941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40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763410433070871E-2"/>
          <c:y val="3.8214933672801814E-2"/>
          <c:w val="0.90792408956692916"/>
          <c:h val="0.85156257064698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sunrise" dir="t"/>
            </a:scene3d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29053.05</c:v>
                </c:pt>
                <c:pt idx="1">
                  <c:v>28668.26</c:v>
                </c:pt>
                <c:pt idx="2">
                  <c:v>20189.63</c:v>
                </c:pt>
                <c:pt idx="3">
                  <c:v>24293.1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1B-4B4D-B477-707EE016D6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856512"/>
        <c:axId val="117862400"/>
      </c:barChart>
      <c:catAx>
        <c:axId val="11785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461C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862400"/>
        <c:crosses val="autoZero"/>
        <c:auto val="1"/>
        <c:lblAlgn val="ctr"/>
        <c:lblOffset val="100"/>
        <c:noMultiLvlLbl val="0"/>
      </c:catAx>
      <c:valAx>
        <c:axId val="11786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85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804505473106214E-2"/>
          <c:y val="4.5434519622328293E-2"/>
          <c:w val="0.92502853880949831"/>
          <c:h val="0.88157312735465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библиотек</c:v>
                </c:pt>
              </c:strCache>
            </c:strRef>
          </c:tx>
          <c:spPr>
            <a:solidFill>
              <a:srgbClr val="0070C0"/>
            </a:solidFill>
            <a:ln w="31827">
              <a:solidFill>
                <a:srgbClr val="993300"/>
              </a:solidFill>
              <a:prstDash val="solid"/>
            </a:ln>
          </c:spPr>
          <c:invertIfNegative val="0"/>
          <c:dLbls>
            <c:spPr>
              <a:noFill/>
              <a:ln w="2121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61" b="1" i="0" u="none" strike="noStrike" baseline="0">
                    <a:solidFill>
                      <a:schemeClr val="tx1"/>
                    </a:solidFill>
                    <a:latin typeface="Bookman Old Style"/>
                    <a:ea typeface="Bookman Old Style"/>
                    <a:cs typeface="Bookman Old Style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649</c:v>
                </c:pt>
                <c:pt idx="1">
                  <c:v>688</c:v>
                </c:pt>
                <c:pt idx="2">
                  <c:v>730</c:v>
                </c:pt>
                <c:pt idx="3">
                  <c:v>782</c:v>
                </c:pt>
                <c:pt idx="4">
                  <c:v>789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9E-4909-8414-5E8C27ED7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427328"/>
        <c:axId val="149428864"/>
      </c:barChart>
      <c:catAx>
        <c:axId val="149427328"/>
        <c:scaling>
          <c:orientation val="minMax"/>
        </c:scaling>
        <c:delete val="0"/>
        <c:axPos val="b"/>
        <c:majorGridlines>
          <c:spPr>
            <a:ln w="2653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65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461C00"/>
                </a:solidFill>
                <a:latin typeface="Bookman Old Style"/>
                <a:ea typeface="Bookman Old Style"/>
                <a:cs typeface="Bookman Old Style"/>
              </a:defRPr>
            </a:pPr>
            <a:endParaRPr lang="ru-RU"/>
          </a:p>
        </c:txPr>
        <c:crossAx val="1494288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9428864"/>
        <c:scaling>
          <c:orientation val="minMax"/>
        </c:scaling>
        <c:delete val="0"/>
        <c:axPos val="l"/>
        <c:majorGridlines>
          <c:spPr>
            <a:ln w="10610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5303">
            <a:noFill/>
          </a:ln>
        </c:spPr>
        <c:txPr>
          <a:bodyPr rot="0" vert="horz"/>
          <a:lstStyle/>
          <a:p>
            <a:pPr>
              <a:defRPr sz="1461" b="0" i="0" u="none" strike="noStrike" baseline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</a:defRPr>
            </a:pPr>
            <a:endParaRPr lang="ru-RU"/>
          </a:p>
        </c:txPr>
        <c:crossAx val="149427328"/>
        <c:crosses val="autoZero"/>
        <c:crossBetween val="between"/>
      </c:valAx>
      <c:spPr>
        <a:noFill/>
        <a:ln w="3582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5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99286417322836E-2"/>
          <c:y val="0.16277666642708516"/>
          <c:w val="0.91740071358267716"/>
          <c:h val="0.7674867269016530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76200" cap="rnd">
              <a:solidFill>
                <a:srgbClr val="990000"/>
              </a:solidFill>
              <a:round/>
            </a:ln>
            <a:effectLst>
              <a:outerShdw blurRad="50800" dist="50800" dir="5400000" sx="5000" sy="5000" algn="ctr" rotWithShape="0">
                <a:srgbClr val="000000">
                  <a:alpha val="43137"/>
                </a:srgbClr>
              </a:outerShdw>
            </a:effectLst>
          </c:spPr>
          <c:marker>
            <c:symbol val="none"/>
          </c:marker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546</c:v>
                </c:pt>
                <c:pt idx="1">
                  <c:v>938</c:v>
                </c:pt>
                <c:pt idx="2">
                  <c:v>1149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D88-468D-BEC9-44E9E5A35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102208"/>
        <c:axId val="151103744"/>
      </c:lineChart>
      <c:catAx>
        <c:axId val="15110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103744"/>
        <c:crosses val="autoZero"/>
        <c:auto val="1"/>
        <c:lblAlgn val="ctr"/>
        <c:lblOffset val="100"/>
        <c:noMultiLvlLbl val="0"/>
      </c:catAx>
      <c:valAx>
        <c:axId val="15110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10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451759443491308E-2"/>
          <c:y val="2.1317976412217703E-2"/>
          <c:w val="0.90738044801705209"/>
          <c:h val="0.79192535749558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FF2F2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Sheet1!$B$2:$F$2</c:f>
              <c:numCache>
                <c:formatCode>0.0</c:formatCode>
                <c:ptCount val="5"/>
                <c:pt idx="0">
                  <c:v>5486.9</c:v>
                </c:pt>
                <c:pt idx="1">
                  <c:v>6008.1</c:v>
                </c:pt>
                <c:pt idx="2">
                  <c:v>6552.7</c:v>
                </c:pt>
                <c:pt idx="3">
                  <c:v>6939.7</c:v>
                </c:pt>
                <c:pt idx="4">
                  <c:v>7231.6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8B-4422-ACDE-806B19BCE8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0361984"/>
        <c:axId val="150381312"/>
      </c:barChart>
      <c:catAx>
        <c:axId val="15036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310" b="0" i="0" u="none" strike="noStrike" kern="1200" baseline="0">
                <a:solidFill>
                  <a:srgbClr val="461C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3813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0381312"/>
        <c:scaling>
          <c:orientation val="minMax"/>
          <c:min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36198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43279227333239"/>
          <c:y val="3.517731034286635E-2"/>
          <c:w val="0.85074378335308987"/>
          <c:h val="0.7307336031774620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6675" cap="rnd" cmpd="sng">
              <a:solidFill>
                <a:srgbClr val="99000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2018 г.</c:v>
                </c:pt>
                <c:pt idx="1">
                  <c:v>2019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903</c:v>
                </c:pt>
                <c:pt idx="1">
                  <c:v>1000</c:v>
                </c:pt>
                <c:pt idx="2">
                  <c:v>1260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C77-44AC-83DE-9EB81038E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164032"/>
        <c:axId val="151165568"/>
      </c:lineChart>
      <c:catAx>
        <c:axId val="15116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165568"/>
        <c:crosses val="autoZero"/>
        <c:auto val="1"/>
        <c:lblAlgn val="ctr"/>
        <c:lblOffset val="100"/>
        <c:noMultiLvlLbl val="0"/>
      </c:catAx>
      <c:valAx>
        <c:axId val="15116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16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aseline="0" dirty="0" smtClean="0">
                <a:solidFill>
                  <a:schemeClr val="tx1"/>
                </a:solidFill>
              </a:rPr>
              <a:t>Доля специалистов в ЦБС –</a:t>
            </a:r>
          </a:p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aseline="0" dirty="0" smtClean="0">
                <a:solidFill>
                  <a:schemeClr val="tx1"/>
                </a:solidFill>
              </a:rPr>
              <a:t> 85,2 %</a:t>
            </a:r>
            <a:endParaRPr lang="ru-RU" sz="280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811483759842519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1D-4530-8D17-DC9FEA062A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F1D-4530-8D17-DC9FEA062ABB}"/>
              </c:ext>
            </c:extLst>
          </c:dPt>
          <c:cat>
            <c:strRef>
              <c:f>Лист1!$A$2:$A$3</c:f>
              <c:strCache>
                <c:ptCount val="2"/>
                <c:pt idx="0">
                  <c:v>специалисты</c:v>
                </c:pt>
                <c:pt idx="1">
                  <c:v>не специалисты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85.2</c:v>
                </c:pt>
                <c:pt idx="1">
                  <c:v>14.8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73-4A8C-8F5D-90F7A2A6C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0675E-87A0-4E27-BCA8-2FF5F256050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DD0FB-9101-4B12-AE5B-2B0A68E05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4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5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3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7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0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0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0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2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1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6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B64D7-FE4D-442D-B6AB-B3475B286590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ECB11-5140-4F0D-8408-8A53F826F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chart" Target="../charts/char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8.png"/><Relationship Id="rId7" Type="http://schemas.openxmlformats.org/officeDocument/2006/relationships/image" Target="../media/image4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7.png"/><Relationship Id="rId9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8.png"/><Relationship Id="rId7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g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eg"/><Relationship Id="rId4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14288" y="1412775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969" y="1679165"/>
            <a:ext cx="5138112" cy="478402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181" y="2564904"/>
            <a:ext cx="10756427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Библиотеки </a:t>
            </a:r>
            <a:r>
              <a:rPr lang="ru-RU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региона в 2021 году: </a:t>
            </a:r>
            <a:r>
              <a:rPr lang="ru-RU" sz="5300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результаты, </a:t>
            </a:r>
            <a:r>
              <a:rPr lang="ru-RU" sz="5300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нерешенные </a:t>
            </a:r>
            <a:r>
              <a:rPr lang="ru-RU" sz="5300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проблемы, </a:t>
            </a:r>
            <a:r>
              <a:rPr lang="ru-RU" sz="5300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ru-RU" sz="5300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ru-RU" sz="5300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стратегические задачи</a:t>
            </a:r>
            <a:endParaRPr lang="ru-RU" sz="5300" dirty="0">
              <a:solidFill>
                <a:srgbClr val="461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7" y="334202"/>
            <a:ext cx="1005927" cy="621846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761973" y="471846"/>
            <a:ext cx="9806635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Arial Narrow" panose="020B0606020202030204" pitchFamily="34" charset="0"/>
              </a:rPr>
              <a:t>Нижегородская государственная областная универсальная научная библиотека им. В.И. </a:t>
            </a:r>
            <a:r>
              <a:rPr lang="ru-RU" sz="2000" dirty="0">
                <a:latin typeface="Arial Narrow" panose="020B0606020202030204" pitchFamily="34" charset="0"/>
              </a:rPr>
              <a:t>Л</a:t>
            </a:r>
            <a:r>
              <a:rPr lang="ru-RU" sz="2000" dirty="0" smtClean="0">
                <a:latin typeface="Arial Narrow" panose="020B0606020202030204" pitchFamily="34" charset="0"/>
              </a:rPr>
              <a:t>енина </a:t>
            </a:r>
            <a:endParaRPr lang="ru-RU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08" y="840062"/>
            <a:ext cx="4925995" cy="32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527" y="404664"/>
            <a:ext cx="9144000" cy="621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latin typeface="Book Antiqua" panose="02040602050305030304" pitchFamily="18" charset="0"/>
              </a:rPr>
              <a:t>Динамика числа пользователей </a:t>
            </a:r>
            <a:endParaRPr lang="ru-RU" sz="3600" b="1" dirty="0"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404664"/>
            <a:ext cx="1816846" cy="1816846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971771155"/>
              </p:ext>
            </p:extLst>
          </p:nvPr>
        </p:nvGraphicFramePr>
        <p:xfrm>
          <a:off x="3017233" y="142100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2193201"/>
            <a:ext cx="3062411" cy="25169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50448" y="3632972"/>
            <a:ext cx="2601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1190,73 тыс.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+ 8%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99" y="2795070"/>
            <a:ext cx="695456" cy="62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71" y="2261715"/>
            <a:ext cx="3169225" cy="26047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08" y="840062"/>
            <a:ext cx="4925995" cy="32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527" y="404664"/>
            <a:ext cx="9144000" cy="621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latin typeface="Book Antiqua" panose="02040602050305030304" pitchFamily="18" charset="0"/>
              </a:rPr>
              <a:t>Динамика числа посещений  </a:t>
            </a:r>
            <a:endParaRPr lang="ru-RU" sz="3600" b="1" dirty="0">
              <a:latin typeface="Book Antiqua" panose="0204060205030503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56" y="2349504"/>
            <a:ext cx="708267" cy="6369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3635" y="3373813"/>
            <a:ext cx="2831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9841,0 тыс.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+ 30,6%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cap="all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Посещаемость</a:t>
            </a:r>
            <a:r>
              <a:rPr lang="ru-RU" sz="2800" b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 8,3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104" y="534401"/>
            <a:ext cx="2133600" cy="2133600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07895147"/>
              </p:ext>
            </p:extLst>
          </p:nvPr>
        </p:nvGraphicFramePr>
        <p:xfrm>
          <a:off x="3071664" y="116937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56081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87" y="2373558"/>
            <a:ext cx="3062411" cy="25169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08" y="840062"/>
            <a:ext cx="4925995" cy="32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527" y="404664"/>
            <a:ext cx="9144000" cy="621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latin typeface="Book Antiqua" panose="02040602050305030304" pitchFamily="18" charset="0"/>
              </a:rPr>
              <a:t>Посещение массовых мероприятий  </a:t>
            </a:r>
            <a:endParaRPr lang="ru-RU" sz="3600" b="1" dirty="0">
              <a:latin typeface="Book Antiqua" panose="0204060205030503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786" y="2360325"/>
            <a:ext cx="744856" cy="6699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2870" y="3632052"/>
            <a:ext cx="26015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1776,0 тыс.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+7,3%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532188"/>
            <a:ext cx="1613173" cy="1613173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74112957"/>
              </p:ext>
            </p:extLst>
          </p:nvPr>
        </p:nvGraphicFramePr>
        <p:xfrm>
          <a:off x="2353571" y="840062"/>
          <a:ext cx="8744520" cy="5733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367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4" y="2233057"/>
            <a:ext cx="3402983" cy="27969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08" y="840062"/>
            <a:ext cx="4925995" cy="32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527" y="404664"/>
            <a:ext cx="9144000" cy="621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latin typeface="Book Antiqua" panose="02040602050305030304" pitchFamily="18" charset="0"/>
              </a:rPr>
              <a:t>Динамика книговыдачи   </a:t>
            </a:r>
            <a:endParaRPr lang="ru-RU" sz="3600" b="1" dirty="0">
              <a:latin typeface="Book Antiqua" panose="0204060205030503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2652604"/>
            <a:ext cx="744856" cy="6699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9007" y="3578343"/>
            <a:ext cx="33276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24293,10 тыс.</a:t>
            </a:r>
          </a:p>
          <a:p>
            <a:pPr algn="ctr"/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+20,3%</a:t>
            </a:r>
          </a:p>
          <a:p>
            <a:pPr algn="ctr"/>
            <a:r>
              <a:rPr lang="ru-RU" sz="2000" b="1" cap="all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читаемость </a:t>
            </a:r>
            <a:r>
              <a:rPr lang="ru-RU" sz="2800" b="1" cap="all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20,4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64226784"/>
              </p:ext>
            </p:extLst>
          </p:nvPr>
        </p:nvGraphicFramePr>
        <p:xfrm>
          <a:off x="3431704" y="118099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003" y="458145"/>
            <a:ext cx="1414487" cy="141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631557"/>
              </p:ext>
            </p:extLst>
          </p:nvPr>
        </p:nvGraphicFramePr>
        <p:xfrm>
          <a:off x="2207568" y="1427336"/>
          <a:ext cx="9280208" cy="505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20209" r="20878"/>
          <a:stretch/>
        </p:blipFill>
        <p:spPr>
          <a:xfrm>
            <a:off x="9120336" y="390181"/>
            <a:ext cx="1296144" cy="11550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608" y="840062"/>
            <a:ext cx="4925995" cy="32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527" y="404664"/>
            <a:ext cx="9144000" cy="621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b="1" cap="all" dirty="0" smtClean="0">
                <a:latin typeface="Book Antiqua" panose="02040602050305030304" pitchFamily="18" charset="0"/>
              </a:rPr>
              <a:t>Автоматизация библиотек  </a:t>
            </a:r>
            <a:endParaRPr lang="ru-RU" sz="2700" b="1" cap="all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5" y="2282516"/>
            <a:ext cx="2880320" cy="2367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34453" y="2996952"/>
            <a:ext cx="217619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80,5%</a:t>
            </a: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endParaRPr lang="ru-RU" sz="28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от общ. </a:t>
            </a: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числа </a:t>
            </a:r>
            <a:r>
              <a:rPr lang="ru-RU" sz="28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б-тек</a:t>
            </a: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endParaRPr lang="ru-RU" sz="2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992" y="2996952"/>
            <a:ext cx="663913" cy="5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340768"/>
            <a:ext cx="8992379" cy="5316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08" y="840062"/>
            <a:ext cx="4925995" cy="32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527" y="404664"/>
            <a:ext cx="9144000" cy="621440"/>
          </a:xfrm>
        </p:spPr>
        <p:txBody>
          <a:bodyPr>
            <a:normAutofit/>
          </a:bodyPr>
          <a:lstStyle/>
          <a:p>
            <a:r>
              <a:rPr lang="ru-RU" sz="2400" b="1" cap="all" dirty="0">
                <a:latin typeface="Book Antiqua" panose="02040602050305030304" pitchFamily="18" charset="0"/>
              </a:rPr>
              <a:t>И</a:t>
            </a:r>
            <a:r>
              <a:rPr lang="ru-RU" sz="2400" b="1" cap="all" dirty="0" smtClean="0">
                <a:latin typeface="Book Antiqua" panose="02040602050305030304" pitchFamily="18" charset="0"/>
              </a:rPr>
              <a:t>нтернет-представительство </a:t>
            </a:r>
            <a:r>
              <a:rPr lang="ru-RU" sz="3100" b="1" dirty="0" smtClean="0">
                <a:latin typeface="Book Antiqua" panose="02040602050305030304" pitchFamily="18" charset="0"/>
              </a:rPr>
              <a:t> </a:t>
            </a:r>
            <a:endParaRPr lang="ru-RU" sz="3100" b="1" dirty="0"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87488" y="1988840"/>
            <a:ext cx="6480720" cy="35467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800" b="1" u="sng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Библиотечные сайты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доступ </a:t>
            </a:r>
            <a:r>
              <a:rPr lang="ru-RU" sz="32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 справочно-поисковому аппарату и 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ЭБ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виртуальное </a:t>
            </a:r>
            <a:r>
              <a:rPr lang="ru-RU" sz="32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обслуживание </a:t>
            </a:r>
            <a:endParaRPr lang="ru-RU" sz="32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32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нонсы / отчеты </a:t>
            </a:r>
            <a:r>
              <a:rPr lang="ru-RU" sz="32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 мероприятиях </a:t>
            </a:r>
            <a:endParaRPr lang="ru-RU" sz="32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опросы </a:t>
            </a:r>
            <a:r>
              <a:rPr lang="ru-RU" sz="32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 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обсуждения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63" y="918292"/>
            <a:ext cx="2274241" cy="227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08" y="840062"/>
            <a:ext cx="4925995" cy="32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788" y="247084"/>
            <a:ext cx="6473633" cy="621440"/>
          </a:xfrm>
        </p:spPr>
        <p:txBody>
          <a:bodyPr>
            <a:normAutofit/>
          </a:bodyPr>
          <a:lstStyle/>
          <a:p>
            <a:r>
              <a:rPr lang="ru-RU" sz="2400" b="1" cap="all" dirty="0" smtClean="0">
                <a:latin typeface="Book Antiqua" panose="02040602050305030304" pitchFamily="18" charset="0"/>
              </a:rPr>
              <a:t>Социальные сети </a:t>
            </a:r>
            <a:r>
              <a:rPr lang="ru-RU" sz="3100" b="1" dirty="0" smtClean="0">
                <a:latin typeface="Book Antiqua" panose="02040602050305030304" pitchFamily="18" charset="0"/>
              </a:rPr>
              <a:t> </a:t>
            </a:r>
            <a:endParaRPr lang="ru-RU" sz="3100" b="1" dirty="0"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273" y="247084"/>
            <a:ext cx="2859495" cy="161174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2083152"/>
            <a:ext cx="1681354" cy="1339245"/>
          </a:xfrm>
          <a:prstGeom prst="rect">
            <a:avLst/>
          </a:prstGeom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660060733"/>
              </p:ext>
            </p:extLst>
          </p:nvPr>
        </p:nvGraphicFramePr>
        <p:xfrm>
          <a:off x="911424" y="217454"/>
          <a:ext cx="8712968" cy="635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825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08" y="840062"/>
            <a:ext cx="4925995" cy="32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527" y="404664"/>
            <a:ext cx="9144000" cy="621440"/>
          </a:xfrm>
        </p:spPr>
        <p:txBody>
          <a:bodyPr>
            <a:normAutofit/>
          </a:bodyPr>
          <a:lstStyle/>
          <a:p>
            <a:r>
              <a:rPr lang="ru-RU" sz="2400" b="1" cap="all" dirty="0" smtClean="0">
                <a:latin typeface="Book Antiqua" panose="02040602050305030304" pitchFamily="18" charset="0"/>
              </a:rPr>
              <a:t>Электронные каталоги  </a:t>
            </a:r>
            <a:r>
              <a:rPr lang="ru-RU" sz="3100" b="1" dirty="0" smtClean="0">
                <a:latin typeface="Book Antiqua" panose="02040602050305030304" pitchFamily="18" charset="0"/>
              </a:rPr>
              <a:t> </a:t>
            </a:r>
            <a:endParaRPr lang="ru-RU" sz="3100" b="1" dirty="0">
              <a:latin typeface="Book Antiqua" panose="02040602050305030304" pitchFamily="18" charset="0"/>
            </a:endParaRPr>
          </a:p>
        </p:txBody>
      </p:sp>
      <p:graphicFrame>
        <p:nvGraphicFramePr>
          <p:cNvPr id="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96247"/>
              </p:ext>
            </p:extLst>
          </p:nvPr>
        </p:nvGraphicFramePr>
        <p:xfrm>
          <a:off x="889999" y="1093189"/>
          <a:ext cx="9577064" cy="5747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63" y="547857"/>
            <a:ext cx="1230641" cy="123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0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08" y="840062"/>
            <a:ext cx="4925995" cy="32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2527" y="404664"/>
            <a:ext cx="9144000" cy="621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100" b="1" dirty="0" smtClean="0">
                <a:latin typeface="Book Antiqua" panose="02040602050305030304" pitchFamily="18" charset="0"/>
              </a:rPr>
              <a:t>Динамика количества записей КЭК </a:t>
            </a:r>
            <a:endParaRPr lang="ru-RU" sz="3100" b="1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79" y="1758034"/>
            <a:ext cx="2721409" cy="2236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9349" y="2960889"/>
            <a:ext cx="2176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2621" y="3032812"/>
            <a:ext cx="21739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Освоена АБИС </a:t>
            </a:r>
          </a:p>
          <a:p>
            <a:pPr algn="ctr"/>
            <a:r>
              <a:rPr lang="en-US" sz="2400" b="1" dirty="0" smtClean="0"/>
              <a:t>OPAC-Global </a:t>
            </a:r>
            <a:endParaRPr lang="ru-RU" sz="2400" b="1" dirty="0"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995637416"/>
              </p:ext>
            </p:extLst>
          </p:nvPr>
        </p:nvGraphicFramePr>
        <p:xfrm>
          <a:off x="2846712" y="1865715"/>
          <a:ext cx="6624736" cy="4258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23729" t="48846" r="63782" b="28951"/>
          <a:stretch/>
        </p:blipFill>
        <p:spPr>
          <a:xfrm>
            <a:off x="7752184" y="2708920"/>
            <a:ext cx="2150281" cy="21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5053" y="1205357"/>
            <a:ext cx="10981894" cy="54685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947" y="1457644"/>
            <a:ext cx="7517789" cy="49956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-168696" y="250179"/>
            <a:ext cx="6977689" cy="62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 </a:t>
            </a:r>
            <a:r>
              <a:rPr lang="ru-RU" sz="3200" b="1" cap="all" dirty="0" smtClean="0">
                <a:latin typeface="Book Antiqua" panose="02040602050305030304" pitchFamily="18" charset="0"/>
              </a:rPr>
              <a:t>Оцифровка документов</a:t>
            </a:r>
            <a:endParaRPr lang="ru-RU" sz="3200" b="1" cap="all" dirty="0">
              <a:latin typeface="Book Antiqua" panose="020406020503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9416" y="1741501"/>
            <a:ext cx="5616624" cy="36289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endParaRPr lang="ru-RU" sz="32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algn="ctr">
              <a:defRPr/>
            </a:pPr>
            <a:r>
              <a:rPr lang="ru-RU" sz="2400" b="1" u="sng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Объем Сетевых </a:t>
            </a:r>
          </a:p>
          <a:p>
            <a:pPr lvl="0" algn="ctr">
              <a:defRPr/>
            </a:pPr>
            <a:r>
              <a:rPr lang="ru-RU" sz="2400" b="1" u="sng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локальных документов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36 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тыс.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ед. документов </a:t>
            </a:r>
          </a:p>
          <a:p>
            <a:pPr lvl="0">
              <a:defRPr/>
            </a:pPr>
            <a:r>
              <a:rPr lang="ru-RU" sz="32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(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+20,38 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тыс.), </a:t>
            </a:r>
          </a:p>
          <a:p>
            <a:pPr lvl="0">
              <a:defRPr/>
            </a:pP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из них в открытом доступе     </a:t>
            </a:r>
          </a:p>
          <a:p>
            <a:pPr lvl="0">
              <a:defRPr/>
            </a:pP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176,99 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+14,87 </a:t>
            </a:r>
            <a:r>
              <a:rPr lang="ru-RU" sz="32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тыс.)</a:t>
            </a:r>
          </a:p>
          <a:p>
            <a:pPr lvl="0">
              <a:defRPr/>
            </a:pPr>
            <a:endParaRPr lang="ru-RU" sz="32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3105" t="13370" r="11296" b="21830"/>
          <a:stretch/>
        </p:blipFill>
        <p:spPr>
          <a:xfrm>
            <a:off x="605797" y="1313182"/>
            <a:ext cx="1313749" cy="121269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14288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Библиотеки региона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в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2021 году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результаты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, нерешенные проблемы,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стратегические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задачи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0686" y="1481252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6" name="Прямоугольник 5"/>
          <p:cNvSpPr/>
          <p:nvPr/>
        </p:nvSpPr>
        <p:spPr>
          <a:xfrm>
            <a:off x="479376" y="2348880"/>
            <a:ext cx="9001000" cy="324036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b="1" cap="all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Приметы года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закрепление присутствия в интернет-среде 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возвращение </a:t>
            </a:r>
            <a:r>
              <a:rPr lang="ru-RU" sz="3200" b="1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 </a:t>
            </a:r>
            <a:r>
              <a:rPr lang="ru-RU" sz="32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очному </a:t>
            </a:r>
            <a:r>
              <a:rPr lang="ru-RU" sz="3200" b="1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обслуживанию </a:t>
            </a:r>
            <a:endParaRPr lang="ru-RU" sz="3200" b="1" dirty="0" smtClean="0">
              <a:solidFill>
                <a:srgbClr val="461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ост креативных проектов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3200" b="1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</a:t>
            </a:r>
            <a:r>
              <a:rPr lang="ru-RU" sz="32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азвитие </a:t>
            </a:r>
            <a:r>
              <a:rPr lang="ru-RU" sz="3200" b="1" dirty="0" err="1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коллабораций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04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6846831" cy="62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Электронные ресурсы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47528" y="1556792"/>
            <a:ext cx="4851986" cy="46356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87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endParaRPr lang="ru-RU" sz="32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endParaRPr lang="ru-RU" sz="3200" b="1" u="sng" cap="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 algn="ctr">
              <a:defRPr/>
            </a:pPr>
            <a:endParaRPr lang="ru-RU" sz="3200" b="1" u="sng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 algn="ctr">
              <a:defRPr/>
            </a:pPr>
            <a:endParaRPr lang="ru-RU" sz="3200" b="1" u="sng" cap="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 algn="ctr">
              <a:defRPr/>
            </a:pPr>
            <a:endParaRPr lang="ru-RU" sz="3200" b="1" u="sng" cap="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 algn="r">
              <a:defRPr/>
            </a:pPr>
            <a:endParaRPr lang="ru-RU" sz="44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r">
              <a:defRPr/>
            </a:pPr>
            <a:r>
              <a:rPr lang="ru-RU" sz="44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195 </a:t>
            </a:r>
            <a:r>
              <a:rPr lang="ru-RU" sz="44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(+30</a:t>
            </a:r>
            <a:r>
              <a:rPr lang="ru-RU" sz="44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</a:t>
            </a:r>
          </a:p>
          <a:p>
            <a:pPr lvl="0" algn="ctr">
              <a:defRPr/>
            </a:pPr>
            <a:endParaRPr lang="ru-RU" sz="44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>
              <a:defRPr/>
            </a:pPr>
            <a:r>
              <a:rPr lang="ru-RU" sz="44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92 (+10)</a:t>
            </a:r>
          </a:p>
          <a:p>
            <a:pPr>
              <a:defRPr/>
            </a:pPr>
            <a:r>
              <a:rPr lang="ru-RU" sz="44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pPr>
              <a:defRPr/>
            </a:pPr>
            <a:endParaRPr lang="ru-RU" sz="4400" b="1" dirty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>
              <a:defRPr/>
            </a:pPr>
            <a:r>
              <a:rPr lang="ru-RU" sz="44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30 </a:t>
            </a:r>
            <a:r>
              <a:rPr lang="ru-RU" sz="44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(+10)</a:t>
            </a:r>
          </a:p>
          <a:p>
            <a:pPr lvl="0" algn="ctr">
              <a:defRPr/>
            </a:pPr>
            <a:endParaRPr lang="ru-RU" sz="44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endParaRPr lang="ru-RU" sz="3200" b="1" u="sng" cap="all" dirty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endParaRPr lang="ru-RU" sz="3200" b="1" u="sng" cap="all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endParaRPr lang="ru-RU" sz="3200" b="1" u="sng" cap="al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 algn="ctr">
              <a:defRPr/>
            </a:pPr>
            <a:endParaRPr lang="ru-RU" sz="3200" b="1" u="sng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 algn="ctr">
              <a:defRPr/>
            </a:pPr>
            <a:endParaRPr lang="ru-RU" sz="3200" b="1" u="sng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801" y="1268169"/>
            <a:ext cx="3406655" cy="12207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56" y="4290744"/>
            <a:ext cx="1743457" cy="1743457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132856"/>
            <a:ext cx="3240360" cy="23604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77" y="3874618"/>
            <a:ext cx="2055857" cy="15076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8656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6846831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комплектование 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+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1" r="44641"/>
          <a:stretch/>
        </p:blipFill>
        <p:spPr>
          <a:xfrm>
            <a:off x="5807968" y="1528062"/>
            <a:ext cx="6085187" cy="53299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02367" y="2445755"/>
            <a:ext cx="5688632" cy="33314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>
              <a:buFont typeface="Wingdings" panose="05000000000000000000" pitchFamily="2" charset="2"/>
              <a:buChar char="ü"/>
              <a:defRPr/>
            </a:pPr>
            <a:r>
              <a:rPr lang="ru-RU" sz="40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13 058,68 </a:t>
            </a:r>
            <a:r>
              <a:rPr lang="ru-RU" sz="40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тыс. руб. </a:t>
            </a:r>
            <a:r>
              <a:rPr lang="ru-RU" sz="40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приобретено </a:t>
            </a:r>
          </a:p>
          <a:p>
            <a:pPr lvl="0" algn="ctr">
              <a:defRPr/>
            </a:pPr>
            <a:r>
              <a:rPr lang="ru-RU" sz="40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52 </a:t>
            </a:r>
            <a:r>
              <a:rPr lang="ru-RU" sz="40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355 </a:t>
            </a:r>
            <a:r>
              <a:rPr lang="ru-RU" sz="40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экз. книг! 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332037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785" y="1322266"/>
            <a:ext cx="8992379" cy="5316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6846831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Материально-техническая база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7408" y="2863036"/>
            <a:ext cx="4248472" cy="235503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лучшие помещения переведены </a:t>
            </a:r>
            <a:endParaRPr lang="ru-RU" sz="28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</a:t>
            </a: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библиотек </a:t>
            </a:r>
            <a:endParaRPr lang="ru-RU" sz="28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</a:t>
            </a:r>
            <a:r>
              <a:rPr lang="ru-RU" sz="28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r>
              <a:rPr lang="ru-RU" sz="28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ЦБС </a:t>
            </a: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области!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07968" y="2649932"/>
            <a:ext cx="53258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НОВЫЕ ПОМЕЩЕНИЯ</a:t>
            </a:r>
          </a:p>
          <a:p>
            <a:r>
              <a:rPr lang="ru-RU" sz="2800" b="1" dirty="0">
                <a:latin typeface="Book Antiqua" panose="02040602050305030304" pitchFamily="18" charset="0"/>
              </a:rPr>
              <a:t>г. о. г. </a:t>
            </a:r>
            <a:r>
              <a:rPr lang="ru-RU" sz="2800" b="1" dirty="0" smtClean="0">
                <a:latin typeface="Book Antiqua" panose="02040602050305030304" pitchFamily="18" charset="0"/>
              </a:rPr>
              <a:t>Выкса </a:t>
            </a:r>
            <a:endParaRPr lang="ru-RU" sz="2800" b="1" dirty="0">
              <a:latin typeface="Book Antiqua" panose="020406020503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latin typeface="Book Antiqua" panose="02040602050305030304" pitchFamily="18" charset="0"/>
              </a:rPr>
              <a:t>Вильская</a:t>
            </a:r>
            <a:r>
              <a:rPr lang="ru-RU" sz="2800" b="1" dirty="0" smtClean="0">
                <a:latin typeface="Book Antiqua" panose="02040602050305030304" pitchFamily="18" charset="0"/>
              </a:rPr>
              <a:t> </a:t>
            </a:r>
            <a:r>
              <a:rPr lang="ru-RU" sz="2800" b="1" dirty="0">
                <a:latin typeface="Book Antiqua" panose="02040602050305030304" pitchFamily="18" charset="0"/>
              </a:rPr>
              <a:t>п/б </a:t>
            </a:r>
            <a:endParaRPr lang="ru-RU" sz="2800" b="1" dirty="0" smtClean="0">
              <a:latin typeface="Book Antiqua" panose="02040602050305030304" pitchFamily="18" charset="0"/>
            </a:endParaRPr>
          </a:p>
          <a:p>
            <a:r>
              <a:rPr lang="ru-RU" sz="2800" b="1" dirty="0" err="1" smtClean="0">
                <a:latin typeface="Book Antiqua" panose="02040602050305030304" pitchFamily="18" charset="0"/>
              </a:rPr>
              <a:t>Варнавинский</a:t>
            </a:r>
            <a:r>
              <a:rPr lang="ru-RU" sz="2800" b="1" dirty="0" smtClean="0">
                <a:latin typeface="Book Antiqua" panose="02040602050305030304" pitchFamily="18" charset="0"/>
              </a:rPr>
              <a:t> р-н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Book Antiqua" panose="02040602050305030304" pitchFamily="18" charset="0"/>
              </a:rPr>
              <a:t>ЦБ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Book Antiqua" panose="02040602050305030304" pitchFamily="18" charset="0"/>
              </a:rPr>
              <a:t>ЦДБ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Book Antiqua" panose="02040602050305030304" pitchFamily="18" charset="0"/>
              </a:rPr>
              <a:t> </a:t>
            </a:r>
            <a:r>
              <a:rPr lang="ru-RU" sz="2800" b="1" dirty="0" err="1" smtClean="0">
                <a:latin typeface="Book Antiqua" panose="02040602050305030304" pitchFamily="18" charset="0"/>
              </a:rPr>
              <a:t>Макарьевская</a:t>
            </a:r>
            <a:r>
              <a:rPr lang="ru-RU" sz="2800" b="1" dirty="0" smtClean="0">
                <a:latin typeface="Book Antiqua" panose="02040602050305030304" pitchFamily="18" charset="0"/>
              </a:rPr>
              <a:t> с/б </a:t>
            </a:r>
            <a:endParaRPr lang="ru-RU" sz="2800" b="1" dirty="0"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419072"/>
            <a:ext cx="1209716" cy="12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6846831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Материально-техническая база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204864"/>
            <a:ext cx="3143068" cy="2357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738" y="2395802"/>
            <a:ext cx="3695542" cy="2461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731" y="476672"/>
            <a:ext cx="4854667" cy="2783342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17277" y="4653136"/>
            <a:ext cx="29201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ЦБС г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. о. г.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Бор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990000"/>
                </a:solidFill>
                <a:latin typeface="Book Antiqua" panose="02040602050305030304" pitchFamily="18" charset="0"/>
              </a:rPr>
              <a:t>с</a:t>
            </a:r>
            <a:r>
              <a:rPr lang="ru-RU" sz="28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редства городского бюджета</a:t>
            </a:r>
            <a:endParaRPr lang="ru-RU" sz="2800" b="1" dirty="0">
              <a:solidFill>
                <a:srgbClr val="9900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9776" y="4562165"/>
            <a:ext cx="43192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ЦБС Ветлужского р-на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подарок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от благотворительного фонда «</a:t>
            </a:r>
            <a:r>
              <a:rPr lang="ru-RU" sz="2800" b="1" dirty="0" err="1" smtClean="0">
                <a:solidFill>
                  <a:srgbClr val="990000"/>
                </a:solidFill>
                <a:latin typeface="Book Antiqua" panose="02040602050305030304" pitchFamily="18" charset="0"/>
              </a:rPr>
              <a:t>Рось</a:t>
            </a:r>
            <a:r>
              <a:rPr lang="ru-RU" sz="28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969047"/>
            <a:ext cx="8992379" cy="45550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6846831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Материально-техническая база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55440" y="1184319"/>
            <a:ext cx="9594476" cy="152460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</a:t>
            </a:r>
            <a:r>
              <a:rPr lang="ru-RU" sz="2400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осударственная программа </a:t>
            </a:r>
            <a:r>
              <a:rPr lang="ru-RU" sz="2400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«Развитие жилищного строительства </a:t>
            </a:r>
            <a:endParaRPr lang="ru-RU" sz="2400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2400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 </a:t>
            </a:r>
            <a:r>
              <a:rPr lang="ru-RU" sz="2400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государственная поддержка граждан по обеспечению жильем </a:t>
            </a:r>
            <a:endParaRPr lang="ru-RU" sz="2400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2400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 </a:t>
            </a:r>
            <a:r>
              <a:rPr lang="ru-RU" sz="2400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территории Нижегородской области</a:t>
            </a:r>
            <a:r>
              <a:rPr lang="ru-RU" sz="2400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»</a:t>
            </a:r>
            <a:r>
              <a:rPr lang="ru-RU" sz="24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3161038"/>
            <a:ext cx="1567114" cy="1683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39616" y="3161038"/>
            <a:ext cx="68407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990000"/>
                </a:solidFill>
                <a:latin typeface="Arial Black" panose="020B0A04020102020204" pitchFamily="34" charset="0"/>
              </a:rPr>
              <a:t>1 </a:t>
            </a:r>
            <a:r>
              <a:rPr lang="ru-RU" sz="3200" b="1" dirty="0">
                <a:solidFill>
                  <a:srgbClr val="990000"/>
                </a:solidFill>
                <a:latin typeface="Arial Black" panose="020B0A04020102020204" pitchFamily="34" charset="0"/>
              </a:rPr>
              <a:t>млн. руб. </a:t>
            </a:r>
            <a:endParaRPr lang="ru-RU" sz="3200" b="1" dirty="0" smtClean="0">
              <a:solidFill>
                <a:srgbClr val="990000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Оказана социальная поддержка молодому специалисту –</a:t>
            </a:r>
          </a:p>
          <a:p>
            <a:pPr lvl="0" algn="ctr"/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библиотекарю </a:t>
            </a:r>
            <a:endParaRPr lang="ru-RU" sz="3200" b="1" dirty="0" smtClean="0">
              <a:solidFill>
                <a:srgbClr val="990000"/>
              </a:solidFill>
              <a:latin typeface="Book Antiqua" panose="02040602050305030304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Центральной 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библиотеки </a:t>
            </a:r>
            <a:endParaRPr lang="ru-RU" sz="3200" b="1" dirty="0" smtClean="0">
              <a:solidFill>
                <a:srgbClr val="990000"/>
              </a:solidFill>
              <a:latin typeface="Book Antiqua" panose="02040602050305030304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г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. 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Первомайска!</a:t>
            </a:r>
          </a:p>
        </p:txBody>
      </p:sp>
    </p:spTree>
    <p:extLst>
      <p:ext uri="{BB962C8B-B14F-4D97-AF65-F5344CB8AC3E}">
        <p14:creationId xmlns:p14="http://schemas.microsoft.com/office/powerpoint/2010/main" val="37078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754" y="1696099"/>
            <a:ext cx="9353361" cy="4737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86976" y="299425"/>
            <a:ext cx="6846831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Кадры общедоступных библиотек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96930805"/>
              </p:ext>
            </p:extLst>
          </p:nvPr>
        </p:nvGraphicFramePr>
        <p:xfrm>
          <a:off x="2027076" y="115932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363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40" y="1445750"/>
            <a:ext cx="9353361" cy="47378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96886" y="260648"/>
            <a:ext cx="6846831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Кадры общедоступных библиотек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05" y="2027042"/>
            <a:ext cx="2937433" cy="24142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94132" y="2871652"/>
            <a:ext cx="2176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Narrow" panose="020B0606020202030204" pitchFamily="34" charset="0"/>
              </a:rPr>
              <a:t>С 2019 г. </a:t>
            </a:r>
          </a:p>
          <a:p>
            <a:pPr algn="ctr"/>
            <a:r>
              <a:rPr lang="ru-RU" sz="2400" b="1" dirty="0" smtClean="0">
                <a:latin typeface="Arial Narrow" panose="020B0606020202030204" pitchFamily="34" charset="0"/>
              </a:rPr>
              <a:t>обучилось</a:t>
            </a:r>
          </a:p>
          <a:p>
            <a:pPr algn="ctr"/>
            <a:r>
              <a:rPr lang="ru-RU" sz="2400" b="1" dirty="0" smtClean="0">
                <a:latin typeface="Arial Narrow" panose="020B0606020202030204" pitchFamily="34" charset="0"/>
              </a:rPr>
              <a:t>66% основного персонала!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77629" y="1340768"/>
            <a:ext cx="6505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461C00"/>
                </a:solidFill>
                <a:latin typeface="Book Antiqua" panose="02040602050305030304" pitchFamily="18" charset="0"/>
              </a:rPr>
              <a:t>У</a:t>
            </a:r>
            <a:r>
              <a:rPr lang="ru-RU" sz="3200" b="1" dirty="0" smtClean="0">
                <a:solidFill>
                  <a:srgbClr val="461C00"/>
                </a:solidFill>
                <a:latin typeface="Book Antiqua" panose="02040602050305030304" pitchFamily="18" charset="0"/>
              </a:rPr>
              <a:t>спешное </a:t>
            </a:r>
            <a:r>
              <a:rPr lang="ru-RU" sz="3200" b="1" dirty="0">
                <a:solidFill>
                  <a:srgbClr val="461C00"/>
                </a:solidFill>
                <a:latin typeface="Book Antiqua" panose="02040602050305030304" pitchFamily="18" charset="0"/>
              </a:rPr>
              <a:t>развитие системы повышения квалификации кадров </a:t>
            </a:r>
            <a:r>
              <a:rPr lang="ru-RU" sz="3200" b="1" dirty="0" smtClean="0">
                <a:solidFill>
                  <a:srgbClr val="461C00"/>
                </a:solidFill>
                <a:latin typeface="Book Antiqua" panose="02040602050305030304" pitchFamily="18" charset="0"/>
              </a:rPr>
              <a:t>общедоступных библиотек </a:t>
            </a:r>
            <a:r>
              <a:rPr lang="ru-RU" sz="3200" b="1" dirty="0">
                <a:solidFill>
                  <a:srgbClr val="461C00"/>
                </a:solidFill>
                <a:latin typeface="Book Antiqua" panose="02040602050305030304" pitchFamily="18" charset="0"/>
              </a:rPr>
              <a:t>определяют </a:t>
            </a:r>
            <a:endParaRPr lang="ru-RU" sz="3200" b="1" dirty="0" smtClean="0">
              <a:solidFill>
                <a:srgbClr val="461C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461C00"/>
                </a:solidFill>
                <a:latin typeface="Book Antiqua" panose="02040602050305030304" pitchFamily="18" charset="0"/>
              </a:rPr>
              <a:t>федеральные </a:t>
            </a:r>
            <a:r>
              <a:rPr lang="ru-RU" sz="3200" b="1" dirty="0">
                <a:solidFill>
                  <a:srgbClr val="461C00"/>
                </a:solidFill>
                <a:latin typeface="Book Antiqua" panose="02040602050305030304" pitchFamily="18" charset="0"/>
              </a:rPr>
              <a:t>проекты </a:t>
            </a:r>
            <a:endParaRPr lang="ru-RU" sz="3200" b="1" dirty="0" smtClean="0">
              <a:solidFill>
                <a:srgbClr val="461C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461C00"/>
                </a:solidFill>
                <a:latin typeface="Book Antiqua" panose="02040602050305030304" pitchFamily="18" charset="0"/>
              </a:rPr>
              <a:t>«</a:t>
            </a:r>
            <a:r>
              <a:rPr lang="ru-RU" sz="3200" b="1" dirty="0">
                <a:solidFill>
                  <a:srgbClr val="461C00"/>
                </a:solidFill>
                <a:latin typeface="Book Antiqua" panose="02040602050305030304" pitchFamily="18" charset="0"/>
              </a:rPr>
              <a:t>Творческие люди» </a:t>
            </a:r>
            <a:endParaRPr lang="ru-RU" sz="3200" b="1" dirty="0" smtClean="0">
              <a:solidFill>
                <a:srgbClr val="461C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461C00"/>
                </a:solidFill>
                <a:latin typeface="Book Antiqua" panose="02040602050305030304" pitchFamily="18" charset="0"/>
              </a:rPr>
              <a:t>и </a:t>
            </a:r>
            <a:r>
              <a:rPr lang="ru-RU" sz="3200" b="1" dirty="0">
                <a:solidFill>
                  <a:srgbClr val="461C00"/>
                </a:solidFill>
                <a:latin typeface="Book Antiqua" panose="02040602050305030304" pitchFamily="18" charset="0"/>
              </a:rPr>
              <a:t>«Культурная среда»</a:t>
            </a:r>
            <a:r>
              <a:rPr lang="ru-RU" sz="3200" dirty="0">
                <a:solidFill>
                  <a:srgbClr val="461C00"/>
                </a:solidFill>
                <a:latin typeface="Book Antiqua" panose="02040602050305030304" pitchFamily="18" charset="0"/>
              </a:rPr>
              <a:t> </a:t>
            </a:r>
            <a:endParaRPr lang="ru-RU" sz="3200" dirty="0" smtClean="0">
              <a:solidFill>
                <a:srgbClr val="461C00"/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392" y="1466804"/>
            <a:ext cx="2537498" cy="25374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9"/>
          <a:stretch/>
        </p:blipFill>
        <p:spPr>
          <a:xfrm>
            <a:off x="7994880" y="2479279"/>
            <a:ext cx="3215179" cy="2670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817" y="4185523"/>
            <a:ext cx="1327623" cy="13913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239" r="7149" b="34049"/>
          <a:stretch/>
        </p:blipFill>
        <p:spPr>
          <a:xfrm>
            <a:off x="9817337" y="4206977"/>
            <a:ext cx="1281204" cy="15200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70" y="4282222"/>
            <a:ext cx="1088520" cy="13397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/>
          <a:stretch/>
        </p:blipFill>
        <p:spPr>
          <a:xfrm>
            <a:off x="10710917" y="4101288"/>
            <a:ext cx="1266526" cy="12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4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556792"/>
            <a:ext cx="9361040" cy="47417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9414240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2400" b="1" cap="all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доступность </a:t>
            </a:r>
            <a:r>
              <a:rPr lang="ru-RU" sz="2400" b="1" cap="all" dirty="0">
                <a:solidFill>
                  <a:prstClr val="black"/>
                </a:solidFill>
                <a:latin typeface="Book Antiqua" panose="02040602050305030304" pitchFamily="18" charset="0"/>
              </a:rPr>
              <a:t>и качество библиотечных </a:t>
            </a:r>
            <a:r>
              <a:rPr lang="ru-RU" sz="2400" b="1" cap="all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услуг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72" y="1293791"/>
            <a:ext cx="1279880" cy="13746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95600" y="1733813"/>
            <a:ext cx="81660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Граждане лишены 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полноценного 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обслуживания 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там, где 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формально библиотеки 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сохранены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но фактически 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стали 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«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библиотечными пунктами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», </a:t>
            </a:r>
          </a:p>
          <a:p>
            <a:pPr lvl="0" algn="ctr"/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т. к. работают 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в сокращенном 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режиме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!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9696" y="4408159"/>
            <a:ext cx="5652628" cy="17021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>
              <a:buFont typeface="Wingdings" panose="05000000000000000000" pitchFamily="2" charset="2"/>
              <a:buChar char="ü"/>
              <a:defRPr/>
            </a:pPr>
            <a:endParaRPr lang="ru-RU" sz="36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457200" lvl="0" indent="-457200" algn="ctr">
              <a:buFont typeface="Wingdings" panose="05000000000000000000" pitchFamily="2" charset="2"/>
              <a:buChar char="ü"/>
              <a:defRPr/>
            </a:pPr>
            <a:r>
              <a:rPr lang="ru-RU" sz="3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1/3 </a:t>
            </a: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от </a:t>
            </a:r>
            <a:r>
              <a:rPr lang="ru-RU" sz="28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общего числа библиотек </a:t>
            </a:r>
            <a:endParaRPr lang="ru-RU" sz="28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28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в </a:t>
            </a:r>
            <a:r>
              <a:rPr lang="ru-RU" sz="28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сельской местности работает </a:t>
            </a:r>
            <a:endParaRPr lang="ru-RU" sz="28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  по </a:t>
            </a:r>
            <a:r>
              <a:rPr lang="ru-RU" sz="28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сокращенному </a:t>
            </a: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графику!</a:t>
            </a:r>
          </a:p>
          <a:p>
            <a:pPr lvl="0" algn="ctr">
              <a:defRPr/>
            </a:pPr>
            <a:endParaRPr lang="ru-RU" sz="2800" b="1" dirty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4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9414240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Библиотечные Фонды</a:t>
            </a:r>
            <a:r>
              <a:rPr kumimoji="0" lang="ru-RU" sz="2400" b="1" i="0" u="none" strike="noStrike" kern="1200" cap="all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 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052516"/>
            <a:ext cx="2937433" cy="24142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914" y="2436831"/>
            <a:ext cx="743776" cy="670618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99463" y="3288597"/>
            <a:ext cx="23211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Arial Narrow" panose="020B0606020202030204" pitchFamily="34" charset="0"/>
              </a:rPr>
              <a:t>С 2019 г. фонды уменьшились</a:t>
            </a:r>
          </a:p>
          <a:p>
            <a:pPr algn="ctr"/>
            <a:r>
              <a:rPr lang="ru-RU" sz="2200" b="1" dirty="0">
                <a:latin typeface="Arial Narrow" panose="020B0606020202030204" pitchFamily="34" charset="0"/>
              </a:rPr>
              <a:t>н</a:t>
            </a:r>
            <a:r>
              <a:rPr lang="ru-RU" sz="2200" b="1" dirty="0" smtClean="0">
                <a:latin typeface="Arial Narrow" panose="020B0606020202030204" pitchFamily="34" charset="0"/>
              </a:rPr>
              <a:t>а 741,76 тыс. экз. 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01868017"/>
              </p:ext>
            </p:extLst>
          </p:nvPr>
        </p:nvGraphicFramePr>
        <p:xfrm>
          <a:off x="2927648" y="99776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233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897" y="1185739"/>
            <a:ext cx="8992379" cy="5316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9414240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Библиотечные Фонды: поступление 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44" y="1087282"/>
            <a:ext cx="2763042" cy="2270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959" y="1820749"/>
            <a:ext cx="578990" cy="52204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4923" y="2191210"/>
            <a:ext cx="24294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101 экз.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на 1000 жителей</a:t>
            </a:r>
          </a:p>
          <a:p>
            <a:pPr lvl="0" algn="ctr">
              <a:defRPr/>
            </a:pPr>
            <a:r>
              <a:rPr kumimoji="0" lang="ru-RU" sz="2200" b="1" i="0" u="none" strike="noStrike" kern="1200" cap="all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Норма </a:t>
            </a:r>
            <a:r>
              <a:rPr lang="ru-RU" sz="2400" b="1" dirty="0">
                <a:solidFill>
                  <a:srgbClr val="7E3300"/>
                </a:solidFill>
                <a:latin typeface="Book Antiqua" panose="02040602050305030304" pitchFamily="18" charset="0"/>
              </a:rPr>
              <a:t>–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250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3000" contrast="-24000"/>
                    </a14:imgEffect>
                  </a14:imgLayer>
                </a14:imgProps>
              </a:ext>
            </a:extLst>
          </a:blip>
          <a:srcRect l="14308"/>
          <a:stretch/>
        </p:blipFill>
        <p:spPr>
          <a:xfrm>
            <a:off x="4483316" y="1378201"/>
            <a:ext cx="5322397" cy="190028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13765" y="2994437"/>
            <a:ext cx="834831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rgbClr val="990000"/>
                </a:solidFill>
                <a:latin typeface="Arial Black" panose="020B0A04020102020204" pitchFamily="34" charset="0"/>
              </a:rPr>
              <a:t>МОЛОДЦЫ!</a:t>
            </a:r>
          </a:p>
          <a:p>
            <a:r>
              <a:rPr lang="ru-RU" sz="2200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Комплектование библиотек свыше 800 тыс. руб.:</a:t>
            </a:r>
          </a:p>
          <a:p>
            <a:r>
              <a:rPr lang="ru-RU" b="1" dirty="0" err="1" smtClean="0">
                <a:solidFill>
                  <a:srgbClr val="7E3300"/>
                </a:solidFill>
                <a:latin typeface="Book Antiqua" panose="02040602050305030304" pitchFamily="18" charset="0"/>
              </a:rPr>
              <a:t>Арзамасский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р-он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– </a:t>
            </a:r>
            <a:r>
              <a:rPr lang="ru-RU" b="1" dirty="0">
                <a:solidFill>
                  <a:srgbClr val="7E3300"/>
                </a:solidFill>
                <a:latin typeface="Book Antiqua" panose="02040602050305030304" pitchFamily="18" charset="0"/>
              </a:rPr>
              <a:t>2584,9 тыс. руб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Богородский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м. о. –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1331,7 тыс. руб.</a:t>
            </a:r>
          </a:p>
          <a:p>
            <a:r>
              <a:rPr lang="ru-RU" b="1" dirty="0">
                <a:solidFill>
                  <a:srgbClr val="7E3300"/>
                </a:solidFill>
                <a:latin typeface="Book Antiqua" panose="02040602050305030304" pitchFamily="18" charset="0"/>
              </a:rPr>
              <a:t>г. о. г. Бор – 2170,0 тыс. руб.</a:t>
            </a:r>
          </a:p>
          <a:p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Володарский р-он – 912,6 тыс. руб.</a:t>
            </a:r>
          </a:p>
          <a:p>
            <a:r>
              <a:rPr lang="ru-RU" b="1" dirty="0">
                <a:solidFill>
                  <a:srgbClr val="7E3300"/>
                </a:solidFill>
                <a:latin typeface="Book Antiqua" panose="02040602050305030304" pitchFamily="18" charset="0"/>
              </a:rPr>
              <a:t>г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. о. г. Выкса – 1853,2 тыс. руб.</a:t>
            </a:r>
          </a:p>
          <a:p>
            <a:r>
              <a:rPr lang="ru-RU" b="1" dirty="0" err="1" smtClean="0">
                <a:solidFill>
                  <a:srgbClr val="7E3300"/>
                </a:solidFill>
                <a:latin typeface="Book Antiqua" panose="02040602050305030304" pitchFamily="18" charset="0"/>
              </a:rPr>
              <a:t>Дивеевский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м. о.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– 996,6 тыс. руб.</a:t>
            </a:r>
          </a:p>
          <a:p>
            <a:r>
              <a:rPr lang="ru-RU" b="1" dirty="0" err="1" smtClean="0">
                <a:solidFill>
                  <a:srgbClr val="7E3300"/>
                </a:solidFill>
                <a:latin typeface="Book Antiqua" panose="02040602050305030304" pitchFamily="18" charset="0"/>
              </a:rPr>
              <a:t>Ковернинский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м. о.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– 1466,0 тыс. руб.</a:t>
            </a:r>
          </a:p>
          <a:p>
            <a:r>
              <a:rPr lang="ru-RU" b="1" dirty="0" err="1" smtClean="0">
                <a:solidFill>
                  <a:srgbClr val="7E3300"/>
                </a:solidFill>
                <a:latin typeface="Book Antiqua" panose="02040602050305030304" pitchFamily="18" charset="0"/>
              </a:rPr>
              <a:t>Кр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.-</a:t>
            </a:r>
            <a:r>
              <a:rPr lang="ru-RU" b="1" dirty="0" err="1" smtClean="0">
                <a:solidFill>
                  <a:srgbClr val="7E3300"/>
                </a:solidFill>
                <a:latin typeface="Book Antiqua" panose="02040602050305030304" pitchFamily="18" charset="0"/>
              </a:rPr>
              <a:t>Баковский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 р-он – 1090,7 тыс. руб.</a:t>
            </a:r>
          </a:p>
          <a:p>
            <a:r>
              <a:rPr lang="ru-RU" b="1" dirty="0" err="1" smtClean="0">
                <a:solidFill>
                  <a:srgbClr val="7E3300"/>
                </a:solidFill>
                <a:latin typeface="Book Antiqua" panose="02040602050305030304" pitchFamily="18" charset="0"/>
              </a:rPr>
              <a:t>Кстовский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м. о.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– 906,5 тыс. руб.</a:t>
            </a:r>
          </a:p>
          <a:p>
            <a:endParaRPr lang="ru-RU" b="1" dirty="0" smtClean="0">
              <a:solidFill>
                <a:srgbClr val="7E330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0547" y="1745698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Библиотечные фонды обновляются медленно!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76227" y="3785786"/>
            <a:ext cx="43834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7E3300"/>
                </a:solidFill>
                <a:latin typeface="Book Antiqua" panose="02040602050305030304" pitchFamily="18" charset="0"/>
              </a:rPr>
              <a:t>Лысковский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м. о.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– 980,4 тыс. руб.</a:t>
            </a:r>
          </a:p>
          <a:p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Павловский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м. о.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– 873,0 тыс. руб.</a:t>
            </a:r>
          </a:p>
          <a:p>
            <a:r>
              <a:rPr lang="ru-RU" b="1" dirty="0" err="1" smtClean="0">
                <a:solidFill>
                  <a:srgbClr val="7E3300"/>
                </a:solidFill>
                <a:latin typeface="Book Antiqua" panose="02040602050305030304" pitchFamily="18" charset="0"/>
              </a:rPr>
              <a:t>Пильнинский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>
                <a:solidFill>
                  <a:srgbClr val="7E3300"/>
                </a:solidFill>
                <a:latin typeface="Book Antiqua" panose="02040602050305030304" pitchFamily="18" charset="0"/>
              </a:rPr>
              <a:t>р-он – 836,6 тыс. руб.</a:t>
            </a:r>
          </a:p>
          <a:p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г</a:t>
            </a:r>
            <a:r>
              <a:rPr lang="ru-RU" b="1" dirty="0">
                <a:solidFill>
                  <a:srgbClr val="7E3300"/>
                </a:solidFill>
                <a:latin typeface="Book Antiqua" panose="02040602050305030304" pitchFamily="18" charset="0"/>
              </a:rPr>
              <a:t>. о. Семеновский –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831,0 </a:t>
            </a:r>
            <a:r>
              <a:rPr lang="ru-RU" b="1" dirty="0">
                <a:solidFill>
                  <a:srgbClr val="7E3300"/>
                </a:solidFill>
                <a:latin typeface="Book Antiqua" panose="02040602050305030304" pitchFamily="18" charset="0"/>
              </a:rPr>
              <a:t>тыс. руб.</a:t>
            </a:r>
          </a:p>
          <a:p>
            <a:r>
              <a:rPr lang="ru-RU" b="1" dirty="0" err="1" smtClean="0">
                <a:solidFill>
                  <a:srgbClr val="7E3300"/>
                </a:solidFill>
                <a:latin typeface="Book Antiqua" panose="02040602050305030304" pitchFamily="18" charset="0"/>
              </a:rPr>
              <a:t>Шатковский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 р-н – </a:t>
            </a:r>
            <a:r>
              <a:rPr lang="ru-RU" b="1" dirty="0">
                <a:solidFill>
                  <a:srgbClr val="7E3300"/>
                </a:solidFill>
                <a:latin typeface="Book Antiqua" panose="02040602050305030304" pitchFamily="18" charset="0"/>
              </a:rPr>
              <a:t>2126,0 тыс. 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руб.</a:t>
            </a:r>
          </a:p>
          <a:p>
            <a:r>
              <a:rPr lang="ru-RU" b="1" dirty="0">
                <a:solidFill>
                  <a:srgbClr val="7E3300"/>
                </a:solidFill>
                <a:latin typeface="Book Antiqua" panose="02040602050305030304" pitchFamily="18" charset="0"/>
              </a:rPr>
              <a:t>г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. Арзамас – 1636,1 тыс. руб.</a:t>
            </a:r>
          </a:p>
          <a:p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ЦГБ г. Саров – 1330,0 тыс. руб.</a:t>
            </a:r>
          </a:p>
          <a:p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ЦГБ им. В.И. Ленина г. Н. Новгорода</a:t>
            </a:r>
          </a:p>
          <a:p>
            <a:r>
              <a:rPr lang="ru-RU" b="1" dirty="0">
                <a:solidFill>
                  <a:srgbClr val="7E3300"/>
                </a:solidFill>
                <a:latin typeface="Book Antiqua" panose="02040602050305030304" pitchFamily="18" charset="0"/>
              </a:rPr>
              <a:t>7</a:t>
            </a:r>
            <a:r>
              <a:rPr lang="ru-RU" b="1" dirty="0" smtClean="0">
                <a:solidFill>
                  <a:srgbClr val="7E3300"/>
                </a:solidFill>
                <a:latin typeface="Book Antiqua" panose="02040602050305030304" pitchFamily="18" charset="0"/>
              </a:rPr>
              <a:t> ЦБС г. Н. Новгорода</a:t>
            </a:r>
            <a:endParaRPr lang="ru-RU" b="1" dirty="0">
              <a:solidFill>
                <a:srgbClr val="7E33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4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4288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093" t="12105" r="32209" b="4266"/>
          <a:stretch/>
        </p:blipFill>
        <p:spPr>
          <a:xfrm>
            <a:off x="1516466" y="779489"/>
            <a:ext cx="4516162" cy="578918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0686" y="1481252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Библиотеки региона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в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2021 году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результаты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, нерешенные проблемы,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стратегические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задачи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2900" t="17757" r="34167" b="4556"/>
          <a:stretch/>
        </p:blipFill>
        <p:spPr>
          <a:xfrm rot="357284">
            <a:off x="6588692" y="1358569"/>
            <a:ext cx="3571397" cy="47389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1215" y="2666073"/>
            <a:ext cx="7848872" cy="36724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195" y="2773735"/>
            <a:ext cx="7862232" cy="331236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модернизация библиотечной системы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сохранение и пополнение библиотечных фондов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расширение доступа к информации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подготовка библиотечных кадров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внедрение информационных технологий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внедрение научного и методического обеспечения деятельности библиотек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002" y="3738816"/>
            <a:ext cx="2541315" cy="23323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9414240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Доступ граждан к информации 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45" y="1494941"/>
            <a:ext cx="2933519" cy="2411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0162" y="2204864"/>
            <a:ext cx="24294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ЦБС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г. Заволжье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д</a:t>
            </a:r>
            <a:r>
              <a:rPr kumimoji="0" lang="ru-RU" sz="2800" b="1" i="0" u="none" strike="noStrike" kern="1200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 сих пор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Arial Narrow" panose="020B0606020202030204" pitchFamily="34" charset="0"/>
              </a:rPr>
              <a:t>н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ет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ЭК!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95600" y="1988840"/>
            <a:ext cx="78232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Font typeface="Wingdings" panose="05000000000000000000" pitchFamily="2" charset="2"/>
              <a:buChar char="ü"/>
              <a:defRPr/>
            </a:pP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Не было доступа к 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ЭК  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через Интернет у пользователей ЦБС Городецкого, </a:t>
            </a:r>
            <a:r>
              <a:rPr lang="ru-RU" sz="32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Княгининского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р-нов, ЦБС г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о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Семеновский, </a:t>
            </a:r>
            <a:endParaRPr lang="ru-RU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 algn="ctr">
              <a:defRPr/>
            </a:pP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ЦБС 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г. Заволжья, а также НЦСБС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3738816"/>
            <a:ext cx="776562" cy="6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290465"/>
            <a:ext cx="8992379" cy="5316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9414240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cap="all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Проблемы материально-технической базы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 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66424" y="2420888"/>
            <a:ext cx="78232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Значительное 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число библиотечных зданий или помещений нуждаются в капитальном ремонте, </a:t>
            </a:r>
            <a:endParaRPr lang="ru-RU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 algn="ctr">
              <a:defRPr/>
            </a:pP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замене 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отдельных конструктивных элементов, декоративном ремонте. </a:t>
            </a:r>
            <a:endParaRPr lang="ru-RU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010">
            <a:off x="782452" y="2474080"/>
            <a:ext cx="2232248" cy="21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159320"/>
            <a:ext cx="8992379" cy="53161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8144" y="263006"/>
            <a:ext cx="9414240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Проблемы материально-технической базы 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62200" y="2790152"/>
            <a:ext cx="10078416" cy="252028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>
              <a:buFont typeface="Wingdings" panose="05000000000000000000" pitchFamily="2" charset="2"/>
              <a:buChar char="ü"/>
              <a:defRPr/>
            </a:pPr>
            <a:endParaRPr lang="ru-RU" sz="36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algn="ctr">
              <a:defRPr/>
            </a:pPr>
            <a:endParaRPr lang="ru-RU" sz="2800" b="1" dirty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47852" y="2082491"/>
            <a:ext cx="10297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cap="all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</a:t>
            </a:r>
            <a:r>
              <a:rPr kumimoji="0" lang="ru-RU" sz="24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еревод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  документов  </a:t>
            </a:r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в 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 цифровой  формат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отсутствует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специализированное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оборудование и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программное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обеспечение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недостаточно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квалифицированных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кадров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4069808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491" y="1036548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Творческие решения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03512" y="2476406"/>
            <a:ext cx="10081120" cy="260877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1504" y="1442397"/>
            <a:ext cx="10225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cap="all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проект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«Библиотека против </a:t>
            </a:r>
            <a:r>
              <a:rPr lang="ru-RU" sz="32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ковида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» </a:t>
            </a:r>
          </a:p>
          <a:p>
            <a:pPr lvl="0" algn="ctr">
              <a:defRPr/>
            </a:pPr>
            <a:r>
              <a:rPr lang="ru-RU" sz="32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г. о. г Первомайск</a:t>
            </a:r>
          </a:p>
          <a:p>
            <a:pPr lvl="0" algn="ctr">
              <a:defRPr/>
            </a:pPr>
            <a:endParaRPr lang="ru-RU" sz="3200" b="1" dirty="0" smtClean="0">
              <a:solidFill>
                <a:srgbClr val="461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интеллектуальная вакцинация «Пушкин-222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!»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32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спортовакцинация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«Юность. Сила. Красота» </a:t>
            </a:r>
            <a:endParaRPr lang="ru-RU" sz="32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LAWвакцинация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«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Спутник права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»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61" y="4488471"/>
            <a:ext cx="2923442" cy="1948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96" y="4341072"/>
            <a:ext cx="2891384" cy="19275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02136"/>
            <a:ext cx="1872208" cy="1872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02" y="172034"/>
            <a:ext cx="1436181" cy="14361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4" y="1613012"/>
            <a:ext cx="1250456" cy="12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980728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Творческие решения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5520" y="2896306"/>
            <a:ext cx="8856984" cy="260877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02" y="172034"/>
            <a:ext cx="1436181" cy="1436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31" y="1389327"/>
            <a:ext cx="1386413" cy="13864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1444" y="1664066"/>
            <a:ext cx="102251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cap="all" dirty="0" smtClean="0">
                <a:solidFill>
                  <a:srgbClr val="7E3300"/>
                </a:solidFill>
                <a:latin typeface="Arial Black" panose="020B0A04020102020204" pitchFamily="34" charset="0"/>
              </a:rPr>
              <a:t>конкурс </a:t>
            </a:r>
            <a:r>
              <a:rPr lang="ru-RU" sz="2400" b="1" cap="all" dirty="0">
                <a:solidFill>
                  <a:srgbClr val="7E3300"/>
                </a:solidFill>
                <a:latin typeface="Arial Black" panose="020B0A04020102020204" pitchFamily="34" charset="0"/>
              </a:rPr>
              <a:t>президентских грантов </a:t>
            </a:r>
            <a:endParaRPr lang="ru-RU" sz="2400" b="1" cap="all" dirty="0" smtClean="0">
              <a:solidFill>
                <a:srgbClr val="7E3300"/>
              </a:solidFill>
              <a:latin typeface="Arial Black" panose="020B0A04020102020204" pitchFamily="34" charset="0"/>
            </a:endParaRPr>
          </a:p>
          <a:p>
            <a:pPr lvl="0" algn="ctr">
              <a:defRPr/>
            </a:pPr>
            <a:r>
              <a:rPr lang="ru-RU" sz="2400" b="1" cap="all" dirty="0" smtClean="0">
                <a:solidFill>
                  <a:srgbClr val="7E3300"/>
                </a:solidFill>
              </a:rPr>
              <a:t>на </a:t>
            </a:r>
            <a:r>
              <a:rPr lang="ru-RU" sz="2400" b="1" cap="all" dirty="0">
                <a:solidFill>
                  <a:srgbClr val="7E3300"/>
                </a:solidFill>
              </a:rPr>
              <a:t>реализацию </a:t>
            </a:r>
            <a:r>
              <a:rPr lang="ru-RU" sz="2400" b="1" cap="all" dirty="0" smtClean="0">
                <a:solidFill>
                  <a:srgbClr val="7E3300"/>
                </a:solidFill>
              </a:rPr>
              <a:t>проектов </a:t>
            </a:r>
            <a:r>
              <a:rPr lang="ru-RU" sz="2400" b="1" cap="all" dirty="0">
                <a:solidFill>
                  <a:srgbClr val="7E3300"/>
                </a:solidFill>
              </a:rPr>
              <a:t>в области культуры, </a:t>
            </a:r>
            <a:endParaRPr lang="ru-RU" sz="2400" b="1" cap="all" dirty="0" smtClean="0">
              <a:solidFill>
                <a:srgbClr val="7E3300"/>
              </a:solidFill>
            </a:endParaRPr>
          </a:p>
          <a:p>
            <a:pPr lvl="0" algn="ctr">
              <a:defRPr/>
            </a:pPr>
            <a:r>
              <a:rPr lang="ru-RU" sz="2400" b="1" cap="all" dirty="0" smtClean="0">
                <a:solidFill>
                  <a:srgbClr val="7E3300"/>
                </a:solidFill>
              </a:rPr>
              <a:t>искусства </a:t>
            </a:r>
            <a:r>
              <a:rPr lang="ru-RU" sz="2400" b="1" cap="all" dirty="0">
                <a:solidFill>
                  <a:srgbClr val="7E3300"/>
                </a:solidFill>
              </a:rPr>
              <a:t>и креативных </a:t>
            </a:r>
            <a:r>
              <a:rPr lang="ru-RU" sz="2400" b="1" cap="all" dirty="0" smtClean="0">
                <a:solidFill>
                  <a:srgbClr val="7E3300"/>
                </a:solidFill>
              </a:rPr>
              <a:t>индустрий</a:t>
            </a:r>
          </a:p>
          <a:p>
            <a:pPr lvl="0" algn="ctr">
              <a:defRPr/>
            </a:pPr>
            <a:endParaRPr kumimoji="0" lang="ru-RU" sz="2400" b="1" i="0" u="none" strike="noStrike" kern="1200" cap="all" spc="0" normalizeH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ЦБ 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г. о. г. Чкаловск, Шахунья, 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Советского р-на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ЦДБ г. о. </a:t>
            </a:r>
            <a:r>
              <a:rPr lang="ru-RU" sz="32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Перевозский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Сергачского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р-на 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библиотека </a:t>
            </a:r>
            <a:r>
              <a:rPr lang="ru-RU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им. Г. Успенского ЦБС Нижегородского </a:t>
            </a:r>
            <a:r>
              <a:rPr lang="ru-RU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р-на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997762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Творческие решения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00836" y="2022544"/>
            <a:ext cx="7200800" cy="32464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02" y="172034"/>
            <a:ext cx="1436181" cy="1436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7869">
            <a:off x="7882649" y="2905199"/>
            <a:ext cx="3847092" cy="288531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415480" y="2024484"/>
            <a:ext cx="80235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4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7E3300"/>
                </a:solidFill>
                <a:effectLst/>
                <a:uLnTx/>
                <a:uFillTx/>
                <a:latin typeface="Arial Black" panose="020B0A04020102020204" pitchFamily="34" charset="0"/>
              </a:rPr>
              <a:t>Грантовые</a:t>
            </a:r>
            <a:r>
              <a:rPr lang="ru-RU" sz="2400" b="1" cap="all" dirty="0">
                <a:solidFill>
                  <a:srgbClr val="7E3300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cap="all" dirty="0" smtClean="0">
                <a:solidFill>
                  <a:srgbClr val="7E3300"/>
                </a:solidFill>
                <a:latin typeface="Arial Black" panose="020B0A04020102020204" pitchFamily="34" charset="0"/>
              </a:rPr>
              <a:t>конкурсы </a:t>
            </a:r>
          </a:p>
          <a:p>
            <a:pPr lvl="0" algn="ctr">
              <a:defRPr/>
            </a:pPr>
            <a:r>
              <a:rPr lang="ru-RU" sz="2400" b="1" i="1" cap="all" dirty="0" smtClean="0">
                <a:solidFill>
                  <a:srgbClr val="7E3300"/>
                </a:solidFill>
              </a:rPr>
              <a:t>«</a:t>
            </a:r>
            <a:r>
              <a:rPr lang="ru-RU" sz="2400" b="1" i="1" cap="all" dirty="0" err="1">
                <a:solidFill>
                  <a:srgbClr val="7E3300"/>
                </a:solidFill>
              </a:rPr>
              <a:t>Росатом</a:t>
            </a:r>
            <a:r>
              <a:rPr lang="ru-RU" sz="2400" b="1" i="1" cap="all" dirty="0" smtClean="0">
                <a:solidFill>
                  <a:srgbClr val="7E3300"/>
                </a:solidFill>
              </a:rPr>
              <a:t>», «</a:t>
            </a:r>
            <a:r>
              <a:rPr lang="ru-RU" sz="2400" b="1" i="1" cap="all" dirty="0">
                <a:solidFill>
                  <a:srgbClr val="7E3300"/>
                </a:solidFill>
              </a:rPr>
              <a:t>СИБУР Холдинг</a:t>
            </a:r>
            <a:r>
              <a:rPr lang="ru-RU" sz="2400" b="1" i="1" cap="all" dirty="0" smtClean="0">
                <a:solidFill>
                  <a:srgbClr val="7E3300"/>
                </a:solidFill>
              </a:rPr>
              <a:t>»,</a:t>
            </a:r>
          </a:p>
          <a:p>
            <a:pPr lvl="0" algn="ctr">
              <a:defRPr/>
            </a:pPr>
            <a:r>
              <a:rPr lang="ru-RU" sz="2400" b="1" i="1" cap="all" dirty="0" smtClean="0">
                <a:solidFill>
                  <a:srgbClr val="7E3300"/>
                </a:solidFill>
              </a:rPr>
              <a:t> «</a:t>
            </a:r>
            <a:r>
              <a:rPr lang="ru-RU" sz="2400" b="1" i="1" cap="all" dirty="0">
                <a:solidFill>
                  <a:srgbClr val="7E3300"/>
                </a:solidFill>
              </a:rPr>
              <a:t>Лукойл</a:t>
            </a:r>
            <a:r>
              <a:rPr lang="ru-RU" sz="2400" b="1" i="1" cap="all" dirty="0" smtClean="0">
                <a:solidFill>
                  <a:srgbClr val="7E3300"/>
                </a:solidFill>
              </a:rPr>
              <a:t>», «</a:t>
            </a:r>
            <a:r>
              <a:rPr lang="ru-RU" sz="2400" b="1" i="1" cap="all" dirty="0">
                <a:solidFill>
                  <a:srgbClr val="7E3300"/>
                </a:solidFill>
              </a:rPr>
              <a:t>Служение-НЭКСТ</a:t>
            </a:r>
            <a:r>
              <a:rPr lang="ru-RU" sz="2400" b="1" i="1" cap="all" dirty="0" smtClean="0">
                <a:solidFill>
                  <a:srgbClr val="7E3300"/>
                </a:solidFill>
              </a:rPr>
              <a:t>» </a:t>
            </a:r>
            <a:endParaRPr kumimoji="0" lang="ru-RU" sz="2400" b="1" i="1" u="none" strike="noStrike" kern="1200" cap="all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Calibri" panose="020F0502020204030204"/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sz="28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Арзамасского</a:t>
            </a: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Ветлужского р-нов, </a:t>
            </a:r>
            <a:endParaRPr lang="ru-RU" sz="28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>
              <a:defRPr/>
            </a:pP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</a:t>
            </a:r>
            <a:r>
              <a:rPr lang="ru-RU" sz="28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Кстовского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м. о., </a:t>
            </a: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г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о. г</a:t>
            </a: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Дзержинск,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 </a:t>
            </a:r>
          </a:p>
          <a:p>
            <a:pPr lvl="0">
              <a:defRPr/>
            </a:pP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Автозаводского</a:t>
            </a: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Московского, </a:t>
            </a:r>
            <a:endParaRPr lang="ru-RU" sz="28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>
              <a:defRPr/>
            </a:pP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Нижегородского</a:t>
            </a: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Приокского</a:t>
            </a: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р-нов </a:t>
            </a:r>
            <a:endParaRPr lang="ru-RU" sz="28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lvl="0">
              <a:defRPr/>
            </a:pP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ЦГБ </a:t>
            </a: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им. В.И.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Ленина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r="5146" b="11821"/>
          <a:stretch/>
        </p:blipFill>
        <p:spPr>
          <a:xfrm>
            <a:off x="6243743" y="2338237"/>
            <a:ext cx="2880320" cy="3050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7" y="4497743"/>
            <a:ext cx="2277210" cy="16554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548" y="2338237"/>
            <a:ext cx="3618898" cy="181898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970" y="2316732"/>
            <a:ext cx="40837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7E3300"/>
                </a:solidFill>
                <a:latin typeface="Arial Narrow" panose="020B0606020202030204" pitchFamily="34" charset="0"/>
              </a:rPr>
              <a:t>П</a:t>
            </a:r>
            <a:r>
              <a:rPr lang="ru-RU" sz="24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роект </a:t>
            </a:r>
            <a:r>
              <a:rPr lang="ru-RU" sz="2400" b="1" dirty="0">
                <a:solidFill>
                  <a:srgbClr val="7E3300"/>
                </a:solidFill>
                <a:latin typeface="Arial Narrow" panose="020B0606020202030204" pitchFamily="34" charset="0"/>
              </a:rPr>
              <a:t>«Времена года» </a:t>
            </a:r>
            <a:endParaRPr lang="ru-RU" sz="2400" b="1" dirty="0" smtClean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24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ЦРБ </a:t>
            </a:r>
            <a:r>
              <a:rPr lang="ru-RU" sz="2400" b="1" dirty="0">
                <a:solidFill>
                  <a:srgbClr val="7E3300"/>
                </a:solidFill>
                <a:latin typeface="Arial Narrow" panose="020B0606020202030204" pitchFamily="34" charset="0"/>
              </a:rPr>
              <a:t>им. Т.Г. </a:t>
            </a:r>
            <a:r>
              <a:rPr lang="ru-RU" sz="24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Шевченко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rgbClr val="7E3300"/>
                </a:solidFill>
                <a:latin typeface="Arial Narrow" panose="020B0606020202030204" pitchFamily="34" charset="0"/>
              </a:rPr>
              <a:t>ЦБС </a:t>
            </a:r>
            <a:r>
              <a:rPr lang="ru-RU" sz="2400" b="1" dirty="0" err="1">
                <a:solidFill>
                  <a:srgbClr val="7E3300"/>
                </a:solidFill>
                <a:latin typeface="Arial Narrow" panose="020B0606020202030204" pitchFamily="34" charset="0"/>
              </a:rPr>
              <a:t>Приокского</a:t>
            </a:r>
            <a:r>
              <a:rPr lang="ru-RU" sz="2400" b="1" dirty="0">
                <a:solidFill>
                  <a:srgbClr val="7E3300"/>
                </a:solidFill>
                <a:latin typeface="Arial Narrow" panose="020B0606020202030204" pitchFamily="34" charset="0"/>
              </a:rPr>
              <a:t> р-на </a:t>
            </a:r>
            <a:r>
              <a:rPr lang="ru-RU" sz="24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–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 победитель конкурса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rgbClr val="7E3300"/>
                </a:solidFill>
                <a:latin typeface="Arial Narrow" panose="020B0606020202030204" pitchFamily="34" charset="0"/>
              </a:rPr>
              <a:t>«Нижний 800</a:t>
            </a:r>
            <a:r>
              <a:rPr lang="ru-RU" sz="24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»!  </a:t>
            </a:r>
            <a:endParaRPr kumimoji="0" lang="ru-RU" sz="2400" b="1" i="1" u="none" strike="noStrike" kern="1200" spc="0" normalizeH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861" y="589942"/>
            <a:ext cx="1024217" cy="13046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59997" y="1720656"/>
            <a:ext cx="85996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sz="3200" b="1" i="0" u="none" strike="noStrike" kern="1200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/>
                <a:uLnTx/>
                <a:uFillTx/>
                <a:latin typeface="Arial Narrow" panose="020B0606020202030204" pitchFamily="34" charset="0"/>
              </a:rPr>
              <a:t>     Подготовлены просветительские</a:t>
            </a:r>
            <a:r>
              <a:rPr lang="ru-RU" sz="32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 программы</a:t>
            </a:r>
          </a:p>
          <a:p>
            <a:pPr lvl="0" algn="ctr">
              <a:defRPr/>
            </a:pPr>
            <a:endParaRPr lang="ru-RU" sz="3200" dirty="0" smtClean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>
              <a:defRPr/>
            </a:pPr>
            <a:endParaRPr lang="ru-RU" sz="3200" dirty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>
              <a:defRPr/>
            </a:pPr>
            <a:endParaRPr lang="ru-RU" sz="3200" dirty="0" smtClean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>
              <a:defRPr/>
            </a:pPr>
            <a:endParaRPr lang="ru-RU" sz="3200" dirty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>
              <a:defRPr/>
            </a:pPr>
            <a:endParaRPr lang="ru-RU" sz="2800" i="1" dirty="0" smtClean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>
              <a:defRPr/>
            </a:pPr>
            <a:endParaRPr lang="ru-RU" sz="2800" i="1" dirty="0" smtClean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2800" i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Работники</a:t>
            </a:r>
            <a:r>
              <a:rPr lang="ru-RU" sz="2800" i="1" dirty="0">
                <a:solidFill>
                  <a:srgbClr val="7E3300"/>
                </a:solidFill>
                <a:latin typeface="Arial Narrow" panose="020B0606020202030204" pitchFamily="34" charset="0"/>
              </a:rPr>
              <a:t>, внесшие значительный вклад в развитие города, были награждены юбилейной медалью РФ </a:t>
            </a:r>
            <a:endParaRPr lang="ru-RU" sz="2800" i="1" dirty="0" smtClean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>
              <a:defRPr/>
            </a:pPr>
            <a:r>
              <a:rPr lang="ru-RU" sz="2800" i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«</a:t>
            </a:r>
            <a:r>
              <a:rPr lang="ru-RU" sz="2800" i="1" dirty="0">
                <a:solidFill>
                  <a:srgbClr val="7E3300"/>
                </a:solidFill>
                <a:latin typeface="Arial Narrow" panose="020B0606020202030204" pitchFamily="34" charset="0"/>
              </a:rPr>
              <a:t>В память 800-летия Нижнего Новгорода</a:t>
            </a:r>
            <a:r>
              <a:rPr lang="ru-RU" sz="2800" i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»!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11" y="2681746"/>
            <a:ext cx="3120123" cy="23400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823" y="3006727"/>
            <a:ext cx="3004672" cy="16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3254" y="675027"/>
            <a:ext cx="1633870" cy="1140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8" y="1642579"/>
            <a:ext cx="2463205" cy="17400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701" y="1815078"/>
            <a:ext cx="3844748" cy="31992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51" y="3964835"/>
            <a:ext cx="3510648" cy="23404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51" y="2060848"/>
            <a:ext cx="4097203" cy="409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5" y="1373577"/>
            <a:ext cx="6782544" cy="4239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857" y="676127"/>
            <a:ext cx="5146845" cy="3861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/>
          <a:stretch/>
        </p:blipFill>
        <p:spPr>
          <a:xfrm>
            <a:off x="4439816" y="3937805"/>
            <a:ext cx="2850735" cy="2380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67" y="3853110"/>
            <a:ext cx="3790840" cy="25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38787"/>
            <a:ext cx="6391550" cy="4483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863528"/>
            <a:ext cx="4225735" cy="563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7608" y="1462083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0686" y="1481252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1630" y="1723175"/>
            <a:ext cx="6350474" cy="1655762"/>
          </a:xfrm>
        </p:spPr>
        <p:txBody>
          <a:bodyPr/>
          <a:lstStyle/>
          <a:p>
            <a:r>
              <a:rPr lang="ru-RU" b="1" cap="all" dirty="0" smtClean="0">
                <a:latin typeface="Book Antiqua" panose="02040602050305030304" pitchFamily="18" charset="0"/>
              </a:rPr>
              <a:t>Сеть общедоступных библиотек  </a:t>
            </a:r>
            <a:endParaRPr lang="ru-RU" b="1" cap="all" dirty="0"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7448" y="2348880"/>
            <a:ext cx="4909904" cy="380431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984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учреждения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40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1114</a:t>
            </a:r>
            <a:r>
              <a:rPr lang="ru-RU" sz="40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пунктов </a:t>
            </a:r>
            <a:r>
              <a:rPr lang="ru-RU" sz="4000" b="1" dirty="0" err="1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внестационарного</a:t>
            </a:r>
            <a:r>
              <a:rPr lang="ru-RU" sz="40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обслуживания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730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67299"/>
            <a:ext cx="5255555" cy="3505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36" y="1751166"/>
            <a:ext cx="4796447" cy="3597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4235" y="1763703"/>
            <a:ext cx="4563271" cy="34224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71" y="3877587"/>
            <a:ext cx="1999531" cy="26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40759"/>
            <a:ext cx="5554225" cy="37028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435" y="2221691"/>
            <a:ext cx="5560608" cy="41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3" b="18644"/>
          <a:stretch/>
        </p:blipFill>
        <p:spPr>
          <a:xfrm>
            <a:off x="5591944" y="2936547"/>
            <a:ext cx="6228184" cy="2743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7"/>
          <a:stretch/>
        </p:blipFill>
        <p:spPr>
          <a:xfrm>
            <a:off x="256872" y="2132856"/>
            <a:ext cx="6503284" cy="2259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848" y="609369"/>
            <a:ext cx="2350293" cy="233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/>
          <a:stretch/>
        </p:blipFill>
        <p:spPr>
          <a:xfrm>
            <a:off x="7333900" y="1114402"/>
            <a:ext cx="4467434" cy="2709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" y="1486198"/>
            <a:ext cx="3889733" cy="4153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00" y="1783735"/>
            <a:ext cx="4094200" cy="3070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76" y="3899091"/>
            <a:ext cx="2780989" cy="2695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16" y="3718943"/>
            <a:ext cx="4345612" cy="288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4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159320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8967" r="14350" b="39177"/>
          <a:stretch/>
        </p:blipFill>
        <p:spPr>
          <a:xfrm>
            <a:off x="517068" y="1334275"/>
            <a:ext cx="6355527" cy="2164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3006" t="9293" r="12774" b="10777"/>
          <a:stretch/>
        </p:blipFill>
        <p:spPr>
          <a:xfrm>
            <a:off x="7821354" y="3530812"/>
            <a:ext cx="4032447" cy="24427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06999" y="3450043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7E3300"/>
                </a:solidFill>
                <a:latin typeface="Arial Narrow" panose="020B0606020202030204" pitchFamily="34" charset="0"/>
              </a:rPr>
              <a:t>Библиотеки ЦБС г</a:t>
            </a:r>
            <a:r>
              <a:rPr lang="ru-RU" sz="2800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. о. г</a:t>
            </a:r>
            <a:r>
              <a:rPr lang="ru-RU" sz="2800" dirty="0">
                <a:solidFill>
                  <a:srgbClr val="7E3300"/>
                </a:solidFill>
                <a:latin typeface="Arial Narrow" panose="020B0606020202030204" pitchFamily="34" charset="0"/>
              </a:rPr>
              <a:t>. </a:t>
            </a:r>
            <a:r>
              <a:rPr lang="ru-RU" sz="2800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Чкаловск </a:t>
            </a:r>
            <a:r>
              <a:rPr lang="ru-RU" sz="2800" dirty="0">
                <a:solidFill>
                  <a:srgbClr val="7E3300"/>
                </a:solidFill>
                <a:latin typeface="Arial Narrow" panose="020B0606020202030204" pitchFamily="34" charset="0"/>
              </a:rPr>
              <a:t>принимают </a:t>
            </a:r>
            <a:r>
              <a:rPr lang="ru-RU" sz="2800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участие</a:t>
            </a:r>
          </a:p>
          <a:p>
            <a:pPr algn="ctr"/>
            <a:r>
              <a:rPr lang="ru-RU" sz="2800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7E3300"/>
                </a:solidFill>
                <a:latin typeface="Arial Narrow" panose="020B0606020202030204" pitchFamily="34" charset="0"/>
              </a:rPr>
              <a:t>в проекте Минобороны </a:t>
            </a:r>
            <a:r>
              <a:rPr lang="ru-RU" sz="2800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РФ</a:t>
            </a:r>
          </a:p>
          <a:p>
            <a:pPr algn="ctr"/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«Малая Родина. Книги Памяти». </a:t>
            </a:r>
            <a:endParaRPr lang="ru-RU" sz="2800" b="1" dirty="0" smtClean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Проекты чкаловских </a:t>
            </a:r>
            <a:r>
              <a:rPr lang="ru-RU" sz="2800" dirty="0">
                <a:solidFill>
                  <a:srgbClr val="7E3300"/>
                </a:solidFill>
                <a:latin typeface="Arial Narrow" panose="020B0606020202030204" pitchFamily="34" charset="0"/>
              </a:rPr>
              <a:t>библиотек стали номинантами Национальной премии </a:t>
            </a:r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«Патриот-2021</a:t>
            </a:r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»!</a:t>
            </a:r>
            <a:endParaRPr lang="ru-RU" sz="2800" b="1" dirty="0">
              <a:solidFill>
                <a:srgbClr val="7E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6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159320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2" y="1217463"/>
            <a:ext cx="4140246" cy="5520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56" y="2132856"/>
            <a:ext cx="5436096" cy="4077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809" y="1147804"/>
            <a:ext cx="3870036" cy="51600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t="3443" r="2438" b="1226"/>
          <a:stretch/>
        </p:blipFill>
        <p:spPr>
          <a:xfrm>
            <a:off x="469818" y="1048225"/>
            <a:ext cx="2441851" cy="134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159320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38" y="1199746"/>
            <a:ext cx="6257635" cy="46932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7" y="2624626"/>
            <a:ext cx="5574256" cy="41806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/>
          <a:stretch/>
        </p:blipFill>
        <p:spPr>
          <a:xfrm>
            <a:off x="8068300" y="3479132"/>
            <a:ext cx="2842773" cy="27505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t="3443" r="2438" b="1226"/>
          <a:stretch/>
        </p:blipFill>
        <p:spPr>
          <a:xfrm>
            <a:off x="796604" y="1081966"/>
            <a:ext cx="2657875" cy="146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057226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3443" r="2438" b="1226"/>
          <a:stretch/>
        </p:blipFill>
        <p:spPr>
          <a:xfrm>
            <a:off x="655027" y="1228261"/>
            <a:ext cx="2657875" cy="146622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66056" y="1798136"/>
            <a:ext cx="79534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В 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ЦБС </a:t>
            </a:r>
            <a:r>
              <a:rPr lang="ru-RU" sz="3200" b="1" dirty="0" err="1">
                <a:solidFill>
                  <a:srgbClr val="990000"/>
                </a:solidFill>
                <a:latin typeface="Book Antiqua" panose="02040602050305030304" pitchFamily="18" charset="0"/>
              </a:rPr>
              <a:t>Арзамасского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 р-на</a:t>
            </a:r>
          </a:p>
          <a:p>
            <a:pPr algn="ctr"/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о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существляется </a:t>
            </a:r>
          </a:p>
          <a:p>
            <a:pPr algn="ctr"/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информационная поддержка проекта!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72974" y="3615321"/>
            <a:ext cx="5413604" cy="248582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7E3300"/>
                </a:solidFill>
                <a:latin typeface="Arial Narrow" panose="020B0606020202030204" pitchFamily="34" charset="0"/>
              </a:rPr>
              <a:t>При </a:t>
            </a:r>
            <a:r>
              <a:rPr lang="ru-RU" sz="32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участии </a:t>
            </a:r>
            <a:r>
              <a:rPr lang="ru-RU" sz="3200" b="1" dirty="0" err="1">
                <a:solidFill>
                  <a:srgbClr val="7E3300"/>
                </a:solidFill>
                <a:latin typeface="Arial Narrow" panose="020B0606020202030204" pitchFamily="34" charset="0"/>
              </a:rPr>
              <a:t>арзамасских</a:t>
            </a:r>
            <a:r>
              <a:rPr lang="ru-RU" sz="3200" b="1" dirty="0">
                <a:solidFill>
                  <a:srgbClr val="7E3300"/>
                </a:solidFill>
                <a:latin typeface="Arial Narrow" panose="020B0606020202030204" pitchFamily="34" charset="0"/>
              </a:rPr>
              <a:t> библиотекарей </a:t>
            </a:r>
          </a:p>
          <a:p>
            <a:pPr algn="ctr"/>
            <a:r>
              <a:rPr lang="ru-RU" sz="3200" b="1" dirty="0">
                <a:solidFill>
                  <a:srgbClr val="7E3300"/>
                </a:solidFill>
                <a:latin typeface="Arial Narrow" panose="020B0606020202030204" pitchFamily="34" charset="0"/>
              </a:rPr>
              <a:t>«Пушкинскую карту» </a:t>
            </a:r>
          </a:p>
          <a:p>
            <a:pPr algn="ctr"/>
            <a:r>
              <a:rPr lang="ru-RU" sz="3200" b="1" dirty="0">
                <a:solidFill>
                  <a:srgbClr val="7E3300"/>
                </a:solidFill>
                <a:latin typeface="Arial Narrow" panose="020B0606020202030204" pitchFamily="34" charset="0"/>
              </a:rPr>
              <a:t>оформили 272 </a:t>
            </a:r>
            <a:r>
              <a:rPr lang="ru-RU" sz="32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читателя! </a:t>
            </a:r>
            <a:endParaRPr lang="ru-RU" sz="3200" b="1" dirty="0">
              <a:solidFill>
                <a:srgbClr val="7E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159320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378201"/>
            <a:ext cx="6828832" cy="51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057226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94117" y="3796892"/>
            <a:ext cx="4882377" cy="248582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Ш</a:t>
            </a:r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есть творческих </a:t>
            </a:r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площадок </a:t>
            </a:r>
            <a:endParaRPr lang="ru-RU" sz="2800" b="1" dirty="0" smtClean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в </a:t>
            </a:r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высших учебных заведениях </a:t>
            </a:r>
            <a:endParaRPr lang="ru-RU" sz="2800" b="1" dirty="0" smtClean="0">
              <a:solidFill>
                <a:srgbClr val="7E3300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 </a:t>
            </a:r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и учреждениях культуры Нижнего </a:t>
            </a:r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Новгорода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9" y="1403118"/>
            <a:ext cx="3225184" cy="45678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07562" y="1384602"/>
            <a:ext cx="79534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Состоялись  </a:t>
            </a:r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встречи с известными российскими писателями, издателями, литературными критиками. 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241047"/>
            <a:ext cx="3059832" cy="20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5427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024" y="1458603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1630" y="1723175"/>
            <a:ext cx="6350474" cy="1655762"/>
          </a:xfrm>
        </p:spPr>
        <p:txBody>
          <a:bodyPr/>
          <a:lstStyle/>
          <a:p>
            <a:r>
              <a:rPr lang="ru-RU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Лидеры по созданию   </a:t>
            </a:r>
          </a:p>
          <a:p>
            <a:r>
              <a:rPr lang="ru-RU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Модельных библиотек в РФ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0032" y="3154623"/>
            <a:ext cx="6854119" cy="240470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40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Чеченская Республика 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40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Нижегородская </a:t>
            </a:r>
            <a:r>
              <a:rPr lang="ru-RU" sz="40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область </a:t>
            </a:r>
            <a:endParaRPr lang="ru-RU" sz="40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40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Ставропольский край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559" y="1329926"/>
            <a:ext cx="2676829" cy="15722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702" y="3105187"/>
            <a:ext cx="2343944" cy="19264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880949" y="3915041"/>
            <a:ext cx="2601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Black" panose="020B0A04020102020204" pitchFamily="34" charset="0"/>
              </a:rPr>
              <a:t>17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057226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Знаковые события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63744" y="1159972"/>
            <a:ext cx="7953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990000"/>
                </a:solidFill>
                <a:latin typeface="Book Antiqua" panose="02040602050305030304" pitchFamily="18" charset="0"/>
              </a:rPr>
              <a:t>V Международный литературный фестиваль имени Максима </a:t>
            </a:r>
            <a:r>
              <a:rPr lang="ru-RU" sz="3200" b="1" dirty="0" smtClean="0">
                <a:solidFill>
                  <a:srgbClr val="990000"/>
                </a:solidFill>
                <a:latin typeface="Book Antiqua" panose="02040602050305030304" pitchFamily="18" charset="0"/>
              </a:rPr>
              <a:t>Горького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902" y="2215597"/>
            <a:ext cx="4246687" cy="2831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95"/>
          <a:stretch/>
        </p:blipFill>
        <p:spPr>
          <a:xfrm>
            <a:off x="4744323" y="2191285"/>
            <a:ext cx="4525481" cy="2294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27472"/>
          <a:stretch/>
        </p:blipFill>
        <p:spPr>
          <a:xfrm>
            <a:off x="6067261" y="4072095"/>
            <a:ext cx="5154041" cy="214759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34881" y="2827942"/>
            <a:ext cx="4457927" cy="21085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Литературные десанты российских и зарубежных писателей и литераторов </a:t>
            </a:r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–</a:t>
            </a:r>
          </a:p>
          <a:p>
            <a:pPr lvl="0" algn="ctr"/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в 8 центральных библиотек региона!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77" y="1072740"/>
            <a:ext cx="1523810" cy="1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7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057226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Молодежь в библиотеке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7007" y="1229651"/>
            <a:ext cx="4457927" cy="21085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За 2021 год количество молодых пользователей </a:t>
            </a:r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увеличилось </a:t>
            </a:r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почти на </a:t>
            </a:r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7%!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66" y="2850035"/>
            <a:ext cx="4855468" cy="3236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13236" b="15812"/>
          <a:stretch/>
        </p:blipFill>
        <p:spPr>
          <a:xfrm>
            <a:off x="6360918" y="1190420"/>
            <a:ext cx="2356667" cy="1008956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 rot="5400000">
            <a:off x="7147209" y="2606721"/>
            <a:ext cx="978408" cy="484632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/>
          <a:stretch/>
        </p:blipFill>
        <p:spPr>
          <a:xfrm>
            <a:off x="4262979" y="3152839"/>
            <a:ext cx="3230756" cy="19520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5" y="3559263"/>
            <a:ext cx="4056018" cy="27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057226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Молодежь в библиотеке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7007" y="1229651"/>
            <a:ext cx="4457927" cy="21085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E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 2021 год количество молодых пользователей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увеличилось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E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почти на 7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%!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3236" b="15812"/>
          <a:stretch/>
        </p:blipFill>
        <p:spPr>
          <a:xfrm>
            <a:off x="6506501" y="1063600"/>
            <a:ext cx="2356667" cy="10089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6" y="2809401"/>
            <a:ext cx="3996444" cy="2997333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 rot="5400000">
            <a:off x="7560625" y="2379289"/>
            <a:ext cx="978408" cy="484632"/>
          </a:xfrm>
          <a:prstGeom prst="rightArrow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5" y="3516027"/>
            <a:ext cx="4137398" cy="2757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66" y="3467661"/>
            <a:ext cx="3392478" cy="23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4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057226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Волонтерское движение 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7007" y="1229651"/>
            <a:ext cx="4457927" cy="21085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E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 сотрудничеству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E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 библиотеками привлечены 3237 волонтеров в 51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ЦБС!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8654" y="17447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82" y="3520471"/>
            <a:ext cx="4062252" cy="26827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0" y="3610560"/>
            <a:ext cx="3189765" cy="2330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22" y="1111650"/>
            <a:ext cx="3942723" cy="26284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6868605" y="3759839"/>
            <a:ext cx="4077072" cy="272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057226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j-ea"/>
                <a:cs typeface="+mj-cs"/>
              </a:rPr>
              <a:t>Волонтерское движение </a:t>
            </a: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7007" y="1229651"/>
            <a:ext cx="4457927" cy="21085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К сотрудничеству</a:t>
            </a:r>
          </a:p>
          <a:p>
            <a:pPr lvl="0" algn="ctr"/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 с библиотеками привлечены 3237 волонтеров в 51 </a:t>
            </a:r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ЦБС! </a:t>
            </a:r>
            <a:endParaRPr lang="ru-RU" sz="2800" b="1" dirty="0">
              <a:solidFill>
                <a:srgbClr val="7E33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8654" y="17447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800" b="1" dirty="0">
              <a:solidFill>
                <a:srgbClr val="99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02" y="1057226"/>
            <a:ext cx="4422415" cy="2948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2"/>
          <a:stretch/>
        </p:blipFill>
        <p:spPr>
          <a:xfrm>
            <a:off x="2129038" y="3442009"/>
            <a:ext cx="4233747" cy="28247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9" y="3573271"/>
            <a:ext cx="1923678" cy="25649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80" y="3506172"/>
            <a:ext cx="4293210" cy="28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052736"/>
            <a:ext cx="9937104" cy="56800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8654" y="17447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371" y="261504"/>
            <a:ext cx="3572566" cy="591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3" y="1393410"/>
            <a:ext cx="5863095" cy="3774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218" y="1524578"/>
            <a:ext cx="5516731" cy="391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0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43" y="1057226"/>
            <a:ext cx="9248141" cy="5467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8654" y="17447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371" y="261504"/>
            <a:ext cx="3572566" cy="591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180" y="1703923"/>
            <a:ext cx="6043614" cy="33995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67310" y="2456462"/>
            <a:ext cx="4457927" cy="21085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7E3300"/>
                </a:solidFill>
                <a:latin typeface="Arial Narrow" panose="020B0606020202030204" pitchFamily="34" charset="0"/>
              </a:rPr>
              <a:t>В конкурсе приняли участие свыше 100 работников муниципальных библиотек </a:t>
            </a:r>
            <a:r>
              <a:rPr lang="ru-RU" sz="2800" b="1" dirty="0" smtClean="0">
                <a:solidFill>
                  <a:srgbClr val="7E3300"/>
                </a:solidFill>
                <a:latin typeface="Arial Narrow" panose="020B0606020202030204" pitchFamily="34" charset="0"/>
              </a:rPr>
              <a:t>региона.</a:t>
            </a:r>
            <a:endParaRPr lang="ru-RU" sz="2800" b="1" dirty="0">
              <a:solidFill>
                <a:srgbClr val="7E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14288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0686" y="1481252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6" name="Прямоугольник 5"/>
          <p:cNvSpPr/>
          <p:nvPr/>
        </p:nvSpPr>
        <p:spPr>
          <a:xfrm>
            <a:off x="493302" y="1988840"/>
            <a:ext cx="6826834" cy="3600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Достижения года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sz="24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ереосмысление государственных/муниципальных заданий 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sz="24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ластичные форматы обслуживания </a:t>
            </a:r>
          </a:p>
          <a:p>
            <a:pPr lvl="0">
              <a:defRPr/>
            </a:pPr>
            <a:r>
              <a:rPr lang="ru-RU" sz="2400" b="1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4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в стационарном/</a:t>
            </a:r>
            <a:r>
              <a:rPr lang="ru-RU" sz="2400" b="1" dirty="0" err="1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внестационарном</a:t>
            </a:r>
            <a:r>
              <a:rPr lang="ru-RU" sz="24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режимах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</a:t>
            </a:r>
            <a:r>
              <a:rPr lang="ru-RU" sz="24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величение креативных </a:t>
            </a:r>
            <a:r>
              <a:rPr lang="ru-RU" sz="2400" b="1" dirty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проектов </a:t>
            </a:r>
            <a:endParaRPr lang="ru-RU" sz="2400" b="1" dirty="0" smtClean="0">
              <a:solidFill>
                <a:srgbClr val="461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закрепление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присутствия в интернет-среде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3105" t="13370" r="11296" b="21830"/>
          <a:stretch/>
        </p:blipFill>
        <p:spPr>
          <a:xfrm>
            <a:off x="605797" y="1446128"/>
            <a:ext cx="1169723" cy="107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2904" y="1815078"/>
            <a:ext cx="85996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8654" y="17447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1504" y="44119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>
                <a:solidFill>
                  <a:prstClr val="black"/>
                </a:solidFill>
                <a:latin typeface="Book Antiqua" panose="02040602050305030304" pitchFamily="18" charset="0"/>
                <a:ea typeface="+mj-ea"/>
                <a:cs typeface="+mj-cs"/>
              </a:rPr>
              <a:t>Нижний Новгород – столица РБА-2022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1072" t="41620" r="43347" b="22852"/>
          <a:stretch/>
        </p:blipFill>
        <p:spPr>
          <a:xfrm>
            <a:off x="2463315" y="1595021"/>
            <a:ext cx="5467272" cy="427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4288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0686" y="1481252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74" y="1224723"/>
            <a:ext cx="5017443" cy="43651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5681" y="3911368"/>
            <a:ext cx="9760777" cy="19797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9057" y="3839241"/>
            <a:ext cx="9773172" cy="20672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сохранить целостность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системы библиотечного обслуживания 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п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родолжить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модернизацию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библиотек 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обеспечить равный доступ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граждан к государственным (муниципальным)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услугам, пространству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знаний в электронной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среде</a:t>
            </a:r>
          </a:p>
          <a:p>
            <a:pPr lvl="0"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5427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024" y="1458603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1630" y="1723175"/>
            <a:ext cx="6350474" cy="1655762"/>
          </a:xfrm>
        </p:spPr>
        <p:txBody>
          <a:bodyPr/>
          <a:lstStyle/>
          <a:p>
            <a:r>
              <a:rPr lang="ru-RU" b="1" cap="all" dirty="0" smtClean="0">
                <a:latin typeface="Book Antiqua" panose="02040602050305030304" pitchFamily="18" charset="0"/>
              </a:rPr>
              <a:t>Модельные библиотеки </a:t>
            </a:r>
            <a:r>
              <a:rPr lang="ru-RU" sz="2800" b="1" cap="all" dirty="0" smtClean="0">
                <a:latin typeface="Book Antiqua" panose="02040602050305030304" pitchFamily="18" charset="0"/>
              </a:rPr>
              <a:t>2021 </a:t>
            </a:r>
            <a:r>
              <a:rPr lang="ru-RU" sz="2800" b="1" dirty="0" smtClean="0">
                <a:latin typeface="Book Antiqua" panose="02040602050305030304" pitchFamily="18" charset="0"/>
              </a:rPr>
              <a:t>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7368" y="2564904"/>
            <a:ext cx="7344816" cy="381642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ЦБ ЦБС </a:t>
            </a:r>
            <a:r>
              <a:rPr lang="ru-RU" sz="2600" b="1" dirty="0" err="1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Арзамасского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ru-RU" sz="2600" b="1" dirty="0" err="1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Кр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.-</a:t>
            </a:r>
            <a:r>
              <a:rPr lang="ru-RU" sz="2600" b="1" dirty="0" err="1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</a:t>
            </a:r>
            <a:r>
              <a:rPr lang="ru-RU" sz="2600" b="1" dirty="0" err="1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аковского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ru-RU" sz="2600" b="1" dirty="0" err="1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Шатковского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ru-RU" sz="2600" b="1" dirty="0" err="1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Канавинского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р-нов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г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о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г. 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Выкса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городская библиотека 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им. А.С. Попова – филиал 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ЦБС </a:t>
            </a:r>
            <a:r>
              <a:rPr lang="ru-RU" sz="2600" b="1" dirty="0" err="1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Приокского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р-на </a:t>
            </a:r>
            <a:endParaRPr lang="ru-RU" sz="2600" b="1" dirty="0" smtClean="0"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ородская библиотека – филиал ЦБС 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Богородского м. 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о.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2600" b="1" dirty="0" err="1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Неклюдовская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п/б 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ЦБС г. о. г. 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Бор </a:t>
            </a:r>
          </a:p>
          <a:p>
            <a:pPr marL="457200" lvl="0" indent="-457200">
              <a:buFont typeface="Wingdings" panose="05000000000000000000" pitchFamily="2" charset="2"/>
              <a:buChar char="ü"/>
              <a:defRPr/>
            </a:pPr>
            <a:r>
              <a:rPr lang="ru-RU" sz="2600" b="1" dirty="0" err="1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Скоробогатовская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с/б ЦБС </a:t>
            </a:r>
            <a:r>
              <a:rPr lang="ru-RU" sz="2600" b="1" dirty="0" err="1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Ковернинского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м</a:t>
            </a:r>
            <a:r>
              <a:rPr lang="ru-RU" sz="26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о</a:t>
            </a:r>
            <a:r>
              <a:rPr lang="ru-RU" sz="2600" b="1" dirty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958" y="1219762"/>
            <a:ext cx="2676829" cy="15722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160" y="2886693"/>
            <a:ext cx="2704288" cy="2222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7526905" y="3708618"/>
            <a:ext cx="26015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1C00"/>
                </a:solidFill>
                <a:effectLst/>
                <a:uLnTx/>
                <a:uFillTx/>
                <a:latin typeface="Arial Black" panose="020B0A04020102020204" pitchFamily="34" charset="0"/>
              </a:rPr>
              <a:t>9</a:t>
            </a:r>
          </a:p>
          <a:p>
            <a:pPr algn="ctr"/>
            <a:r>
              <a:rPr lang="ru-RU" sz="2400" b="1" cap="all" dirty="0">
                <a:latin typeface="Arial Narrow" panose="020B0606020202030204" pitchFamily="34" charset="0"/>
              </a:rPr>
              <a:t>136,65 </a:t>
            </a:r>
            <a:r>
              <a:rPr lang="ru-RU" sz="2400" b="1" dirty="0">
                <a:latin typeface="Arial Narrow" panose="020B0606020202030204" pitchFamily="34" charset="0"/>
              </a:rPr>
              <a:t>млн. руб.</a:t>
            </a:r>
          </a:p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31 тыс. </a:t>
            </a:r>
            <a:r>
              <a:rPr lang="ru-RU" sz="2400" b="1" dirty="0" smtClean="0">
                <a:latin typeface="Arial Narrow" panose="020B0606020202030204" pitchFamily="34" charset="0"/>
              </a:rPr>
              <a:t>экз. книг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77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4288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0686" y="1481252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74" y="1224723"/>
            <a:ext cx="5017443" cy="43651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0322" y="3097572"/>
            <a:ext cx="9870302" cy="31255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2234" y="3241588"/>
            <a:ext cx="9878943" cy="28375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роль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библиотек в научном и образовательном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процессах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поддержка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и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продвижение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чтения,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формирование информационной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культуры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человека 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сокращение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негативного воздействия информационных технологий на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физическое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и ментальное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здоровье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д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оступная среда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для людей с особенностями развития </a:t>
            </a:r>
            <a:endParaRPr lang="ru-RU" sz="2600" i="1" dirty="0" smtClean="0">
              <a:solidFill>
                <a:srgbClr val="461C00"/>
              </a:solidFill>
              <a:latin typeface="Arial Narrow" panose="020B0606020202030204" pitchFamily="34" charset="0"/>
            </a:endParaRPr>
          </a:p>
          <a:p>
            <a:pPr lvl="0">
              <a:defRPr/>
            </a:pP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   и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формирование инклюзивного библиотечного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пространства</a:t>
            </a:r>
            <a:endParaRPr kumimoji="0" lang="ru-RU" sz="2600" b="0" i="1" u="none" strike="noStrike" kern="1200" cap="none" spc="0" normalizeH="0" baseline="0" noProof="0" dirty="0" smtClean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1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4288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0686" y="1481252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74" y="1224723"/>
            <a:ext cx="5017443" cy="43651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0322" y="3140968"/>
            <a:ext cx="9054070" cy="30821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769" y="3241588"/>
            <a:ext cx="9315235" cy="28375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ru-RU" sz="2600" b="1" dirty="0">
                <a:solidFill>
                  <a:srgbClr val="461C00"/>
                </a:solidFill>
                <a:latin typeface="Arial Black" panose="020B0A04020102020204" pitchFamily="34" charset="0"/>
              </a:rPr>
              <a:t>Р</a:t>
            </a:r>
            <a:r>
              <a:rPr lang="ru-RU" sz="2600" b="1" dirty="0" smtClean="0">
                <a:solidFill>
                  <a:srgbClr val="461C00"/>
                </a:solidFill>
                <a:latin typeface="Arial Black" panose="020B0A04020102020204" pitchFamily="34" charset="0"/>
              </a:rPr>
              <a:t>абота </a:t>
            </a:r>
            <a:r>
              <a:rPr lang="ru-RU" sz="2600" b="1" dirty="0">
                <a:solidFill>
                  <a:srgbClr val="461C00"/>
                </a:solidFill>
                <a:latin typeface="Arial Black" panose="020B0A04020102020204" pitchFamily="34" charset="0"/>
              </a:rPr>
              <a:t>с подростками и </a:t>
            </a:r>
            <a:r>
              <a:rPr lang="ru-RU" sz="2600" b="1" dirty="0" smtClean="0">
                <a:solidFill>
                  <a:srgbClr val="461C00"/>
                </a:solidFill>
                <a:latin typeface="Arial Black" panose="020B0A04020102020204" pitchFamily="34" charset="0"/>
              </a:rPr>
              <a:t>молодежью 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профориентация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развитие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творческих молодежных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объединений 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с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оздание комфортной среды для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познания и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творчества </a:t>
            </a:r>
            <a:endParaRPr lang="ru-RU" sz="2600" i="1" dirty="0">
              <a:solidFill>
                <a:srgbClr val="461C00"/>
              </a:solidFill>
              <a:latin typeface="Arial Narrow" panose="020B0606020202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формирование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мотивации к здоровому социальному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поведению </a:t>
            </a: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15943" r="13055" b="19230"/>
          <a:stretch/>
        </p:blipFill>
        <p:spPr>
          <a:xfrm>
            <a:off x="4258881" y="2557717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4288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9734" y="1481252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74" y="1224723"/>
            <a:ext cx="5017443" cy="43651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0322" y="3097572"/>
            <a:ext cx="8550014" cy="31255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770" y="3241588"/>
            <a:ext cx="8682118" cy="28375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продолжить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обучение работников библиотек и получение ими профессионального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образования </a:t>
            </a:r>
          </a:p>
          <a:p>
            <a:pPr marL="342900" lvl="0" indent="-342900">
              <a:buFont typeface="Wingdings" panose="05000000000000000000" pitchFamily="2" charset="2"/>
              <a:buChar char="ü"/>
              <a:defRPr/>
            </a:pP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н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аправить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усилия на разработку комплекса мер по привлечению в профессию молодых специалистов </a:t>
            </a:r>
            <a:endParaRPr lang="ru-RU" sz="2600" i="1" dirty="0" smtClean="0">
              <a:solidFill>
                <a:srgbClr val="461C00"/>
              </a:solidFill>
              <a:latin typeface="Arial Narrow" panose="020B0606020202030204" pitchFamily="34" charset="0"/>
            </a:endParaRPr>
          </a:p>
          <a:p>
            <a:pPr lvl="0">
              <a:defRPr/>
            </a:pP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   с </a:t>
            </a:r>
            <a:r>
              <a:rPr lang="ru-RU" sz="2600" i="1" dirty="0">
                <a:solidFill>
                  <a:srgbClr val="461C00"/>
                </a:solidFill>
                <a:latin typeface="Arial Narrow" panose="020B0606020202030204" pitchFamily="34" charset="0"/>
              </a:rPr>
              <a:t>трудоустройством их в </a:t>
            </a:r>
            <a:r>
              <a:rPr lang="ru-RU" sz="2600" i="1" dirty="0" smtClean="0">
                <a:solidFill>
                  <a:srgbClr val="461C00"/>
                </a:solidFill>
                <a:latin typeface="Arial Narrow" panose="020B0606020202030204" pitchFamily="34" charset="0"/>
              </a:rPr>
              <a:t>библиотеки </a:t>
            </a: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461C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68" y="2379048"/>
            <a:ext cx="1433061" cy="1433061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2401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1072" t="41620" r="43347" b="22852"/>
          <a:stretch/>
        </p:blipFill>
        <p:spPr>
          <a:xfrm>
            <a:off x="496276" y="1585431"/>
            <a:ext cx="3416997" cy="26695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27848" y="1815078"/>
            <a:ext cx="31683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8654" y="17447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1504" y="44119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Приоритетные направления 2022 года </a:t>
            </a:r>
            <a:endParaRPr kumimoji="0" lang="ru-RU" sz="24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8421" t="6322" r="11256" b="7723"/>
          <a:stretch/>
        </p:blipFill>
        <p:spPr>
          <a:xfrm>
            <a:off x="7680176" y="2497776"/>
            <a:ext cx="3915013" cy="2356609"/>
          </a:xfrm>
          <a:prstGeom prst="rect">
            <a:avLst/>
          </a:prstGeom>
        </p:spPr>
      </p:pic>
      <p:pic>
        <p:nvPicPr>
          <p:cNvPr id="1026" name="Picture 2" descr="http://komitetrebricha.ucoz.ru/2022/logotip-god-kulturnogo-nasledija-2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061573"/>
            <a:ext cx="3931032" cy="29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32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204"/>
            <a:ext cx="4925995" cy="323116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3392" y="195425"/>
            <a:ext cx="6912768" cy="621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51584" y="12687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27848" y="1815078"/>
            <a:ext cx="31683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srgbClr val="7E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8654" y="17447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9860" y="379424"/>
            <a:ext cx="7594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Главный профессиональный конкурс</a:t>
            </a:r>
            <a:endParaRPr kumimoji="0" lang="ru-RU" sz="24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02217" y="1802469"/>
            <a:ext cx="7848872" cy="35367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BC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Конкурс на соискание премии министерства культуры</a:t>
            </a:r>
            <a:br>
              <a:rPr lang="ru-RU" sz="3200" b="1" dirty="0">
                <a:solidFill>
                  <a:srgbClr val="BC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200" b="1" dirty="0">
                <a:solidFill>
                  <a:srgbClr val="BC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3200" b="1" dirty="0" smtClean="0">
                <a:solidFill>
                  <a:srgbClr val="BC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Нижегородской области</a:t>
            </a:r>
            <a:r>
              <a:rPr lang="ru-RU" sz="3200" b="1" dirty="0">
                <a:solidFill>
                  <a:srgbClr val="BC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ru-RU" sz="3200" b="1" dirty="0">
                <a:solidFill>
                  <a:srgbClr val="BC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200" b="1" dirty="0">
                <a:solidFill>
                  <a:srgbClr val="BC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в области библиотечного </a:t>
            </a:r>
            <a:r>
              <a:rPr lang="ru-RU" sz="3200" b="1" dirty="0" smtClean="0">
                <a:solidFill>
                  <a:srgbClr val="BC24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дела</a:t>
            </a:r>
          </a:p>
          <a:p>
            <a:pPr algn="ctr"/>
            <a:endParaRPr lang="ru-RU" sz="3200" b="1" dirty="0">
              <a:solidFill>
                <a:srgbClr val="BC24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8577" y="3474744"/>
            <a:ext cx="4329271" cy="291310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 Black" panose="020B0A04020102020204" pitchFamily="34" charset="0"/>
              </a:rPr>
              <a:t>ПРИЗОВОЙ ФОНД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 премия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100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 тыс. руб.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baseline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800" b="1" baseline="0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премия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80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тыс. руб.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 премия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60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 тыс. руб.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2800" b="1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</a:t>
            </a:r>
            <a:r>
              <a:rPr lang="ru-RU" sz="2800" b="1" baseline="0" dirty="0" smtClean="0">
                <a:solidFill>
                  <a:srgbClr val="7E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оминации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по 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</a:t>
            </a:r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тыс. </a:t>
            </a:r>
            <a:r>
              <a:rPr lang="ru-RU" sz="27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руб.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99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99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99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93" b="2314"/>
          <a:stretch/>
        </p:blipFill>
        <p:spPr>
          <a:xfrm>
            <a:off x="479376" y="2564904"/>
            <a:ext cx="1233939" cy="1074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692" y="1050712"/>
            <a:ext cx="1106725" cy="12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14288" y="1412775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969" y="1679165"/>
            <a:ext cx="5138112" cy="478402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181" y="1993007"/>
            <a:ext cx="10756427" cy="2387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461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Благодарю за внимание!</a:t>
            </a:r>
            <a:endParaRPr lang="ru-RU" sz="5300" dirty="0">
              <a:solidFill>
                <a:srgbClr val="461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7" y="334202"/>
            <a:ext cx="1005927" cy="621846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1761973" y="471846"/>
            <a:ext cx="9806635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Нижегородская государственная областная универсальная научная библиотека им. В.И.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енина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43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5427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024" y="1458603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1630" y="1723175"/>
            <a:ext cx="6350474" cy="1655762"/>
          </a:xfrm>
        </p:spPr>
        <p:txBody>
          <a:bodyPr/>
          <a:lstStyle/>
          <a:p>
            <a:r>
              <a:rPr lang="ru-RU" b="1" cap="all" dirty="0" smtClean="0">
                <a:latin typeface="Book Antiqua" panose="02040602050305030304" pitchFamily="18" charset="0"/>
              </a:rPr>
              <a:t>Модельные библиотеки </a:t>
            </a:r>
            <a:r>
              <a:rPr lang="ru-RU" sz="2800" b="1" cap="all" dirty="0" smtClean="0">
                <a:latin typeface="Book Antiqua" panose="02040602050305030304" pitchFamily="18" charset="0"/>
              </a:rPr>
              <a:t>2021 </a:t>
            </a:r>
            <a:r>
              <a:rPr lang="ru-RU" sz="2800" b="1" dirty="0" smtClean="0">
                <a:latin typeface="Book Antiqua" panose="02040602050305030304" pitchFamily="18" charset="0"/>
              </a:rPr>
              <a:t>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1268760"/>
            <a:ext cx="2348354" cy="1379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3" y="1192864"/>
            <a:ext cx="6796329" cy="45308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51" y="1138224"/>
            <a:ext cx="4918581" cy="36889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3346" y="3460560"/>
            <a:ext cx="3547409" cy="26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31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5427" y="1412776"/>
            <a:ext cx="8993247" cy="5316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024" y="1458603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1630" y="1723175"/>
            <a:ext cx="6350474" cy="1655762"/>
          </a:xfrm>
        </p:spPr>
        <p:txBody>
          <a:bodyPr/>
          <a:lstStyle/>
          <a:p>
            <a:r>
              <a:rPr lang="ru-RU" b="1" cap="all" dirty="0" smtClean="0">
                <a:latin typeface="Book Antiqua" panose="02040602050305030304" pitchFamily="18" charset="0"/>
              </a:rPr>
              <a:t>Модельные библиотеки </a:t>
            </a:r>
            <a:r>
              <a:rPr lang="ru-RU" sz="2800" b="1" cap="all" dirty="0" smtClean="0">
                <a:latin typeface="Book Antiqua" panose="02040602050305030304" pitchFamily="18" charset="0"/>
              </a:rPr>
              <a:t>2021 </a:t>
            </a:r>
            <a:r>
              <a:rPr lang="ru-RU" sz="2800" b="1" dirty="0" smtClean="0">
                <a:latin typeface="Book Antiqua" panose="02040602050305030304" pitchFamily="18" charset="0"/>
              </a:rPr>
              <a:t>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1268760"/>
            <a:ext cx="2348354" cy="1379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8169" y="1566748"/>
            <a:ext cx="4120259" cy="30901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/>
          <a:stretch/>
        </p:blipFill>
        <p:spPr>
          <a:xfrm>
            <a:off x="137377" y="1206169"/>
            <a:ext cx="6898648" cy="4793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4822" y="2482591"/>
            <a:ext cx="4579162" cy="34343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/>
          <a:stretch/>
        </p:blipFill>
        <p:spPr>
          <a:xfrm>
            <a:off x="3502754" y="3570345"/>
            <a:ext cx="3973222" cy="27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50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610032" y="1052736"/>
            <a:ext cx="4608512" cy="0"/>
          </a:xfrm>
          <a:prstGeom prst="line">
            <a:avLst/>
          </a:prstGeom>
          <a:ln w="28575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5183540" y="945130"/>
            <a:ext cx="248763" cy="215212"/>
          </a:xfrm>
          <a:prstGeom prst="flowChartConnector">
            <a:avLst/>
          </a:prstGeom>
          <a:solidFill>
            <a:srgbClr val="FF66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024" y="1458603"/>
            <a:ext cx="5281938" cy="5248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715316" y="348602"/>
            <a:ext cx="115155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Библиотеки региона в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2021 году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результаты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нерешенные проблемы,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стратегические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задачи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1630" y="1723175"/>
            <a:ext cx="6350474" cy="1655762"/>
          </a:xfrm>
        </p:spPr>
        <p:txBody>
          <a:bodyPr/>
          <a:lstStyle/>
          <a:p>
            <a:r>
              <a:rPr lang="ru-RU" b="1" cap="all" dirty="0" smtClean="0">
                <a:latin typeface="Book Antiqua" panose="02040602050305030304" pitchFamily="18" charset="0"/>
              </a:rPr>
              <a:t>Модельные библиотеки </a:t>
            </a:r>
            <a:r>
              <a:rPr lang="ru-RU" sz="2800" b="1" cap="all" dirty="0" smtClean="0">
                <a:latin typeface="Book Antiqua" panose="02040602050305030304" pitchFamily="18" charset="0"/>
              </a:rPr>
              <a:t>2021 </a:t>
            </a:r>
            <a:r>
              <a:rPr lang="ru-RU" sz="2800" b="1" dirty="0" smtClean="0">
                <a:latin typeface="Book Antiqua" panose="02040602050305030304" pitchFamily="18" charset="0"/>
              </a:rPr>
              <a:t>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1268760"/>
            <a:ext cx="2348354" cy="13793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353" y="1043096"/>
            <a:ext cx="8447760" cy="56339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67" y="1078975"/>
            <a:ext cx="3815094" cy="3815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141" y="3318528"/>
            <a:ext cx="4998095" cy="33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22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1569</Words>
  <Application>Microsoft Office PowerPoint</Application>
  <PresentationFormat>Произвольный</PresentationFormat>
  <Paragraphs>403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Библиотеки региона в 2021 году: результаты, нерешенные проблемы,  стратегические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Динамика числа пользователей </vt:lpstr>
      <vt:lpstr> Динамика числа посещений  </vt:lpstr>
      <vt:lpstr> Посещение массовых мероприятий  </vt:lpstr>
      <vt:lpstr> Динамика книговыдачи   </vt:lpstr>
      <vt:lpstr> Автоматизация библиотек  </vt:lpstr>
      <vt:lpstr>Интернет-представительство  </vt:lpstr>
      <vt:lpstr>Социальные сети  </vt:lpstr>
      <vt:lpstr>Электронные каталоги   </vt:lpstr>
      <vt:lpstr> Динамика количества записей КЭК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Буничева Людмила Федоровна</dc:creator>
  <cp:lastModifiedBy>Сухова Ольга Владимировна</cp:lastModifiedBy>
  <cp:revision>208</cp:revision>
  <dcterms:created xsi:type="dcterms:W3CDTF">2022-03-03T10:03:26Z</dcterms:created>
  <dcterms:modified xsi:type="dcterms:W3CDTF">2022-03-18T07:29:19Z</dcterms:modified>
</cp:coreProperties>
</file>