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2" r:id="rId3"/>
    <p:sldId id="281" r:id="rId4"/>
    <p:sldId id="267" r:id="rId5"/>
    <p:sldId id="265" r:id="rId6"/>
    <p:sldId id="266" r:id="rId7"/>
    <p:sldId id="268" r:id="rId8"/>
    <p:sldId id="271" r:id="rId9"/>
    <p:sldId id="272" r:id="rId10"/>
    <p:sldId id="270" r:id="rId11"/>
    <p:sldId id="269" r:id="rId12"/>
    <p:sldId id="273" r:id="rId13"/>
    <p:sldId id="274" r:id="rId14"/>
    <p:sldId id="275" r:id="rId15"/>
    <p:sldId id="276" r:id="rId16"/>
    <p:sldId id="278" r:id="rId17"/>
    <p:sldId id="277" r:id="rId18"/>
    <p:sldId id="258" r:id="rId19"/>
    <p:sldId id="260" r:id="rId20"/>
    <p:sldId id="280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88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21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54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087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69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894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489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4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43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9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98F62-85AB-46A8-BF8E-AE2D0A1EC9E6}" type="datetimeFigureOut">
              <a:rPr lang="ru-RU" smtClean="0"/>
              <a:t>28.02.2022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CBF4E-FE0A-412B-B513-686EE9CF90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06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8214">
        <p:fade/>
      </p:transition>
    </mc:Choice>
    <mc:Fallback xmlns="">
      <p:transition advClick="0" advTm="18214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NULL" TargetMode="External"/><Relationship Id="rId7" Type="http://schemas.openxmlformats.org/officeDocument/2006/relationships/image" Target="../media/image2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7.xml"/><Relationship Id="rId4" Type="http://schemas.microsoft.com/office/2007/relationships/media" Target="../media/media10.m4a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6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4.m4a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0.jpe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6.m4a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17.m4a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26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0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5" Type="http://schemas.openxmlformats.org/officeDocument/2006/relationships/image" Target="../media/image54.png"/><Relationship Id="rId2" Type="http://schemas.microsoft.com/office/2007/relationships/media" Target="../media/media18.m4a"/><Relationship Id="rId16" Type="http://schemas.openxmlformats.org/officeDocument/2006/relationships/image" Target="../media/image45.png"/><Relationship Id="rId20" Type="http://schemas.openxmlformats.org/officeDocument/2006/relationships/image" Target="../media/image49.png"/><Relationship Id="rId29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24" Type="http://schemas.openxmlformats.org/officeDocument/2006/relationships/image" Target="../media/image53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23" Type="http://schemas.openxmlformats.org/officeDocument/2006/relationships/image" Target="../media/image52.png"/><Relationship Id="rId28" Type="http://schemas.openxmlformats.org/officeDocument/2006/relationships/image" Target="../media/image57.png"/><Relationship Id="rId10" Type="http://schemas.openxmlformats.org/officeDocument/2006/relationships/image" Target="../media/image39.png"/><Relationship Id="rId19" Type="http://schemas.openxmlformats.org/officeDocument/2006/relationships/image" Target="../media/image48.png"/><Relationship Id="rId4" Type="http://schemas.openxmlformats.org/officeDocument/2006/relationships/image" Target="../media/image2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Relationship Id="rId22" Type="http://schemas.openxmlformats.org/officeDocument/2006/relationships/image" Target="../media/image51.png"/><Relationship Id="rId27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9.m4a"/><Relationship Id="rId1" Type="http://schemas.openxmlformats.org/officeDocument/2006/relationships/audio" Target="NULL" TargetMode="External"/><Relationship Id="rId5" Type="http://schemas.openxmlformats.org/officeDocument/2006/relationships/image" Target="../media/image58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media1.m4a"/><Relationship Id="rId7" Type="http://schemas.openxmlformats.org/officeDocument/2006/relationships/image" Target="../media/image4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0.m4a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8.pn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6000"/>
                    </a14:imgEffect>
                    <a14:imgEffect>
                      <a14:colorTemperature colorTemp="9672"/>
                    </a14:imgEffect>
                    <a14:imgEffect>
                      <a14:saturation sat="213000"/>
                    </a14:imgEffect>
                    <a14:imgEffect>
                      <a14:brightnessContrast contrast="-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904753" cy="723628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70992" y="81491"/>
            <a:ext cx="9014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rlito" panose="020F0502020204030204" pitchFamily="34" charset="0"/>
              </a:rPr>
              <a:t>Нижегородская государственная областная универсальная </a:t>
            </a:r>
          </a:p>
          <a:p>
            <a:pPr algn="ctr"/>
            <a:r>
              <a:rPr lang="ru-RU" sz="24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cs typeface="Carlito" panose="020F0502020204030204" pitchFamily="34" charset="0"/>
              </a:rPr>
              <a:t>научная библиотека   им. В.И. Ленина</a:t>
            </a:r>
            <a:endParaRPr lang="ru-RU" sz="2400" b="1" dirty="0">
              <a:solidFill>
                <a:srgbClr val="3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cs typeface="Carlito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61962" y="1258048"/>
            <a:ext cx="701769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Отдел нотно-музыкальной литературы</a:t>
            </a:r>
            <a:endParaRPr lang="ru-RU" sz="2800" b="1" dirty="0">
              <a:solidFill>
                <a:srgbClr val="3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271" y="2411418"/>
            <a:ext cx="11835706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Нотные новинки хоровой музыкальной литературы</a:t>
            </a:r>
          </a:p>
          <a:p>
            <a:endParaRPr lang="ru-RU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4370328" y="6080170"/>
            <a:ext cx="36046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E0000"/>
                </a:solidFill>
                <a:latin typeface="Cambria" panose="02040503050406030204" pitchFamily="18" charset="0"/>
              </a:rPr>
              <a:t>Виртуальная выставка</a:t>
            </a:r>
            <a:endParaRPr lang="ru-RU" sz="2400" b="1" dirty="0">
              <a:solidFill>
                <a:srgbClr val="3E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7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374"/>
    </mc:Choice>
    <mc:Fallback xmlns="">
      <p:transition advClick="0" advTm="5374"/>
    </mc:Fallback>
  </mc:AlternateContent>
  <p:timing>
    <p:tnLst>
      <p:par>
        <p:cTn id="1" dur="indefinite" restart="never" nodeType="tmRoot"/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1774" y="234561"/>
            <a:ext cx="3752803" cy="516102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98843" y="1503902"/>
            <a:ext cx="3615494" cy="50616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6" name="10 кадр И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983" end="11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89113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0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429">
        <p:fade/>
      </p:transition>
    </mc:Choice>
    <mc:Fallback xmlns="">
      <p:transition advClick="0" advTm="1342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6"/>
        <p14:stopEvt time="12046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6388" y="602929"/>
            <a:ext cx="3895078" cy="5489233"/>
          </a:xfrm>
          <a:prstGeom prst="rect">
            <a:avLst/>
          </a:prstGeom>
        </p:spPr>
      </p:pic>
      <p:pic>
        <p:nvPicPr>
          <p:cNvPr id="4" name="11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3" end="7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6032" y="61603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5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809">
        <p:fade/>
      </p:transition>
    </mc:Choice>
    <mc:Fallback xmlns="">
      <p:transition advClick="0" advTm="168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6025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78" y="271237"/>
            <a:ext cx="4714042" cy="63495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12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42" end="1438.999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9113" y="5947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46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519">
        <p:fade/>
      </p:transition>
    </mc:Choice>
    <mc:Fallback xmlns="">
      <p:transition advClick="0" advTm="145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13994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817" t="2708" r="3206" b="790"/>
          <a:stretch/>
        </p:blipFill>
        <p:spPr>
          <a:xfrm>
            <a:off x="4252404" y="541538"/>
            <a:ext cx="4208015" cy="587701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13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175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0520" y="6036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075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391">
        <p:fade/>
      </p:transition>
    </mc:Choice>
    <mc:Fallback xmlns="">
      <p:transition advClick="0" advTm="143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3897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4233" y="459002"/>
            <a:ext cx="3333750" cy="471487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2532" y="1642369"/>
            <a:ext cx="3564919" cy="481095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14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38" end="16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9113" y="61485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77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097">
        <p:fade/>
      </p:transition>
    </mc:Choice>
    <mc:Fallback xmlns="">
      <p:transition advClick="0" advTm="80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7941" objId="5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39757" y="-7410"/>
            <a:ext cx="12271513" cy="6872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707" y="361230"/>
            <a:ext cx="4749553" cy="616819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15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9" end="13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09600" y="60360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07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638">
        <p:fade/>
      </p:transition>
    </mc:Choice>
    <mc:Fallback xmlns="">
      <p:transition advClick="0" advTm="20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2000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5943" y="451732"/>
            <a:ext cx="4385489" cy="593971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16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02" end="143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89113" y="60866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5288">
        <p:fade/>
      </p:transition>
    </mc:Choice>
    <mc:Fallback xmlns="">
      <p:transition advClick="0" advTm="15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4981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0"/>
            <a:ext cx="12271513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6379" y="480311"/>
            <a:ext cx="3465556" cy="46768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2047" y="1705428"/>
            <a:ext cx="3478767" cy="4682055"/>
          </a:xfrm>
          <a:prstGeom prst="rect">
            <a:avLst/>
          </a:prstGeom>
        </p:spPr>
      </p:pic>
      <p:pic>
        <p:nvPicPr>
          <p:cNvPr id="5" name="17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07" end="128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51644" y="6018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424">
        <p:fade/>
      </p:transition>
    </mc:Choice>
    <mc:Fallback xmlns="">
      <p:transition advClick="0" advTm="104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0424" objId="5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0156" y="-6394"/>
            <a:ext cx="12272312" cy="68707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768" y="192673"/>
            <a:ext cx="1595353" cy="22688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390" y="1580666"/>
            <a:ext cx="1641586" cy="23197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521" y="3062925"/>
            <a:ext cx="1627472" cy="23194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2936" y="4502939"/>
            <a:ext cx="1603781" cy="22295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65240" y="589977"/>
            <a:ext cx="1474514" cy="198137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5522" y="2266782"/>
            <a:ext cx="1451184" cy="19349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5173" y="3900449"/>
            <a:ext cx="1436586" cy="18826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59912" y="198284"/>
            <a:ext cx="1528080" cy="20684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6799" y="1678906"/>
            <a:ext cx="1505072" cy="202006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86369" y="3062925"/>
            <a:ext cx="1545119" cy="20875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92811" y="4478371"/>
            <a:ext cx="1521031" cy="205119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75035" y="192673"/>
            <a:ext cx="1398293" cy="19055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57308" y="1833545"/>
            <a:ext cx="1425585" cy="192182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504366" y="3447264"/>
            <a:ext cx="1461120" cy="201230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24854" y="4411253"/>
            <a:ext cx="1497957" cy="209663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68765" y="214723"/>
            <a:ext cx="1456962" cy="205205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31022" y="1660508"/>
            <a:ext cx="1559614" cy="210235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364798" y="2615855"/>
            <a:ext cx="1463953" cy="204529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551234" y="3381508"/>
            <a:ext cx="1528008" cy="2162118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54584" y="4483535"/>
            <a:ext cx="1446058" cy="195614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821164" y="192673"/>
            <a:ext cx="1507388" cy="1958250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079242" y="1444534"/>
            <a:ext cx="1501499" cy="203402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337320" y="2914869"/>
            <a:ext cx="1491917" cy="20146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629877" y="4624503"/>
            <a:ext cx="1416396" cy="1905065"/>
          </a:xfrm>
          <a:prstGeom prst="rect">
            <a:avLst/>
          </a:prstGeom>
        </p:spPr>
      </p:pic>
      <p:pic>
        <p:nvPicPr>
          <p:cNvPr id="2" name="18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38" end="1945"/>
                </p14:media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-691743" y="6122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9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113">
        <p:fade/>
      </p:transition>
    </mc:Choice>
    <mc:Fallback xmlns="">
      <p:transition advClick="0" advTm="161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5616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42" end="13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131" y="6151486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619">
        <p:fade/>
      </p:transition>
    </mc:Choice>
    <mc:Fallback xmlns="">
      <p:transition advClick="0" advTm="116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11247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0156" y="-6394"/>
            <a:ext cx="12272312" cy="68707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1958" y="3736275"/>
            <a:ext cx="5163978" cy="29047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7916" y="382967"/>
            <a:ext cx="3948084" cy="29639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19369" y="382966"/>
            <a:ext cx="3951932" cy="2963949"/>
          </a:xfrm>
          <a:prstGeom prst="rect">
            <a:avLst/>
          </a:prstGeom>
        </p:spPr>
      </p:pic>
      <p:pic>
        <p:nvPicPr>
          <p:cNvPr id="6" name="2 кадр И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-563938" y="6143348"/>
            <a:ext cx="523782" cy="4976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936">
        <p:fade/>
      </p:transition>
    </mc:Choice>
    <mc:Fallback xmlns="">
      <p:transition advClick="0" advTm="229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6"/>
        <p14:stopEvt time="22936" objId="6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23409" y="880393"/>
            <a:ext cx="72587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Благодарим за внимание!</a:t>
            </a:r>
            <a:endParaRPr lang="ru-RU" sz="4000" b="1" dirty="0">
              <a:solidFill>
                <a:srgbClr val="3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02984" y="2687030"/>
            <a:ext cx="96450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Отдел нотно-музыкальной литературы </a:t>
            </a:r>
          </a:p>
          <a:p>
            <a:pPr algn="ctr"/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НГОУНБ им. В. И. Ленина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752488" y="5057131"/>
            <a:ext cx="46075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г. Нижний Новгород, </a:t>
            </a:r>
          </a:p>
          <a:p>
            <a:pPr algn="ctr"/>
            <a:r>
              <a:rPr lang="ru-RU" sz="2400" b="1" dirty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ул. Варварская, д. 3, к. </a:t>
            </a:r>
            <a:r>
              <a:rPr lang="ru-RU" sz="2400" b="1" dirty="0" smtClean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29.</a:t>
            </a:r>
            <a:endParaRPr lang="ru-RU" sz="2400" b="1" dirty="0">
              <a:solidFill>
                <a:srgbClr val="3E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  <a:p>
            <a:pPr algn="ctr"/>
            <a:r>
              <a:rPr lang="ru-RU" sz="2400" b="1" dirty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Телефон: (831) 419-36-23</a:t>
            </a:r>
          </a:p>
          <a:p>
            <a:pPr algn="ctr"/>
            <a:r>
              <a:rPr lang="ru-RU" sz="2400" b="1" dirty="0">
                <a:solidFill>
                  <a:srgbClr val="3E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onml-ngounb@yandex.ru </a:t>
            </a:r>
          </a:p>
        </p:txBody>
      </p:sp>
      <p:pic>
        <p:nvPicPr>
          <p:cNvPr id="4" name="20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3" end="14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9114" y="6150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9848">
        <p:fade/>
      </p:transition>
    </mc:Choice>
    <mc:Fallback xmlns="">
      <p:transition advClick="0" advTm="98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7603" objId="4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40156" y="-6394"/>
            <a:ext cx="12272312" cy="6870787"/>
          </a:xfrm>
          <a:prstGeom prst="rect">
            <a:avLst/>
          </a:prstGeom>
        </p:spPr>
      </p:pic>
      <p:pic>
        <p:nvPicPr>
          <p:cNvPr id="2" name="3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8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7612" y="6368373"/>
            <a:ext cx="547456" cy="547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599" y="325622"/>
            <a:ext cx="5739423" cy="620675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682190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1583">
        <p:fade/>
      </p:transition>
    </mc:Choice>
    <mc:Fallback xmlns="">
      <p:transition advClick="0" advTm="215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21583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941" y="734738"/>
            <a:ext cx="8060555" cy="53737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4 кадр 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87153" y="61794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121">
        <p:fade/>
      </p:transition>
    </mc:Choice>
    <mc:Fallback xmlns="">
      <p:transition advClick="0" advTm="11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1121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0602" y="97555"/>
            <a:ext cx="2849350" cy="406468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7442" y="97932"/>
            <a:ext cx="2856628" cy="40643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57410" y="2585068"/>
            <a:ext cx="2879852" cy="40643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5 кадр И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87653" y="6164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47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34">
        <p:fade/>
      </p:transition>
    </mc:Choice>
    <mc:Fallback xmlns="">
      <p:transition advClick="0" advTm="200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0034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19287" r="19065"/>
          <a:stretch/>
        </p:blipFill>
        <p:spPr>
          <a:xfrm>
            <a:off x="4048216" y="571500"/>
            <a:ext cx="4110363" cy="5715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6 кадр И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1643" y="6098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2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2686">
        <p:fade/>
      </p:transition>
    </mc:Choice>
    <mc:Fallback xmlns="">
      <p:transition advClick="0" advTm="226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22686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029"/>
          <a:stretch/>
        </p:blipFill>
        <p:spPr>
          <a:xfrm>
            <a:off x="2494625" y="439420"/>
            <a:ext cx="2845958" cy="38220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6615" y="2831976"/>
            <a:ext cx="2858227" cy="381096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/>
          <a:srcRect l="14042" t="5107" r="13567"/>
          <a:stretch/>
        </p:blipFill>
        <p:spPr>
          <a:xfrm>
            <a:off x="8730874" y="357170"/>
            <a:ext cx="2978466" cy="39043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7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27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89113" y="6033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75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9049"/>
    </mc:Choice>
    <mc:Fallback xmlns="">
      <p:transition advClick="0" advTm="190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19049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899" y="0"/>
            <a:ext cx="12311655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5455" y="3046476"/>
            <a:ext cx="2532984" cy="341833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5840" y="395279"/>
            <a:ext cx="2519260" cy="33998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2626" y="3046476"/>
            <a:ext cx="2532859" cy="339981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8985" y="363985"/>
            <a:ext cx="2502866" cy="338225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8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0" end="92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49676" y="6160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0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12586"/>
    </mc:Choice>
    <mc:Fallback xmlns="">
      <p:transition advClick="0" advTm="12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1258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b="4640"/>
          <a:stretch/>
        </p:blipFill>
        <p:spPr>
          <a:xfrm>
            <a:off x="-79513" y="-14819"/>
            <a:ext cx="12271513" cy="687281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818" y="141849"/>
            <a:ext cx="3991067" cy="537995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38" y="1264021"/>
            <a:ext cx="3932808" cy="535428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9 кадр И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20" end="9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77889" y="6070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00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564">
        <p:fade/>
      </p:transition>
    </mc:Choice>
    <mc:Fallback xmlns="">
      <p:transition advClick="0" advTm="8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7082" objId="5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60</Words>
  <Application>Microsoft Office PowerPoint</Application>
  <PresentationFormat>Широкоэкранный</PresentationFormat>
  <Paragraphs>12</Paragraphs>
  <Slides>20</Slides>
  <Notes>0</Notes>
  <HiddenSlides>0</HiddenSlides>
  <MMClips>20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Cambria</vt:lpstr>
      <vt:lpstr>Carlito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Волжанкина Ирина Станиславовна</dc:creator>
  <cp:lastModifiedBy>Волжанкина Ирина Станиславовна</cp:lastModifiedBy>
  <cp:revision>95</cp:revision>
  <dcterms:created xsi:type="dcterms:W3CDTF">2022-02-21T15:28:23Z</dcterms:created>
  <dcterms:modified xsi:type="dcterms:W3CDTF">2022-02-28T12:14:20Z</dcterms:modified>
</cp:coreProperties>
</file>