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</p:sldMasterIdLst>
  <p:sldIdLst>
    <p:sldId id="263" r:id="rId2"/>
    <p:sldId id="295" r:id="rId3"/>
    <p:sldId id="296" r:id="rId4"/>
    <p:sldId id="297" r:id="rId5"/>
    <p:sldId id="298" r:id="rId6"/>
    <p:sldId id="299" r:id="rId7"/>
    <p:sldId id="285" r:id="rId8"/>
    <p:sldId id="286" r:id="rId9"/>
    <p:sldId id="280" r:id="rId10"/>
    <p:sldId id="281" r:id="rId11"/>
    <p:sldId id="282" r:id="rId12"/>
    <p:sldId id="300" r:id="rId13"/>
    <p:sldId id="301" r:id="rId14"/>
    <p:sldId id="265" r:id="rId15"/>
    <p:sldId id="303" r:id="rId16"/>
    <p:sldId id="268" r:id="rId17"/>
    <p:sldId id="269" r:id="rId18"/>
    <p:sldId id="302" r:id="rId19"/>
    <p:sldId id="266" r:id="rId20"/>
    <p:sldId id="267" r:id="rId21"/>
    <p:sldId id="272" r:id="rId22"/>
    <p:sldId id="273" r:id="rId23"/>
    <p:sldId id="274" r:id="rId24"/>
    <p:sldId id="275" r:id="rId25"/>
    <p:sldId id="276" r:id="rId26"/>
    <p:sldId id="278" r:id="rId27"/>
    <p:sldId id="279" r:id="rId28"/>
    <p:sldId id="289" r:id="rId29"/>
    <p:sldId id="292" r:id="rId30"/>
    <p:sldId id="291" r:id="rId31"/>
    <p:sldId id="294" r:id="rId3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D3031"/>
    <a:srgbClr val="521808"/>
    <a:srgbClr val="480000"/>
    <a:srgbClr val="700000"/>
    <a:srgbClr val="B3E9BD"/>
    <a:srgbClr val="AA87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49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B78BF-4D52-45D7-8DB7-4B528B46F4FC}" type="datetimeFigureOut">
              <a:rPr lang="ru-RU" smtClean="0"/>
              <a:t>13.02.2023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E89F3755-2D7B-4419-8921-DBC22979446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73864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B78BF-4D52-45D7-8DB7-4B528B46F4FC}" type="datetimeFigureOut">
              <a:rPr lang="ru-RU" smtClean="0"/>
              <a:t>13.02.2023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89F3755-2D7B-4419-8921-DBC22979446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33949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B78BF-4D52-45D7-8DB7-4B528B46F4FC}" type="datetimeFigureOut">
              <a:rPr lang="ru-RU" smtClean="0"/>
              <a:t>13.02.2023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89F3755-2D7B-4419-8921-DBC22979446D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099381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B78BF-4D52-45D7-8DB7-4B528B46F4FC}" type="datetimeFigureOut">
              <a:rPr lang="ru-RU" smtClean="0"/>
              <a:t>13.02.2023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89F3755-2D7B-4419-8921-DBC22979446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789988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B78BF-4D52-45D7-8DB7-4B528B46F4FC}" type="datetimeFigureOut">
              <a:rPr lang="ru-RU" smtClean="0"/>
              <a:t>13.02.2023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89F3755-2D7B-4419-8921-DBC22979446D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141878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B78BF-4D52-45D7-8DB7-4B528B46F4FC}" type="datetimeFigureOut">
              <a:rPr lang="ru-RU" smtClean="0"/>
              <a:t>13.02.2023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89F3755-2D7B-4419-8921-DBC22979446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021272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B78BF-4D52-45D7-8DB7-4B528B46F4FC}" type="datetimeFigureOut">
              <a:rPr lang="ru-RU" smtClean="0"/>
              <a:t>13.02.2023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F3755-2D7B-4419-8921-DBC22979446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089049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B78BF-4D52-45D7-8DB7-4B528B46F4FC}" type="datetimeFigureOut">
              <a:rPr lang="ru-RU" smtClean="0"/>
              <a:t>13.02.2023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F3755-2D7B-4419-8921-DBC22979446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88866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B78BF-4D52-45D7-8DB7-4B528B46F4FC}" type="datetimeFigureOut">
              <a:rPr lang="ru-RU" smtClean="0"/>
              <a:t>13.02.2023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F3755-2D7B-4419-8921-DBC22979446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1168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B78BF-4D52-45D7-8DB7-4B528B46F4FC}" type="datetimeFigureOut">
              <a:rPr lang="ru-RU" smtClean="0"/>
              <a:t>13.02.2023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89F3755-2D7B-4419-8921-DBC22979446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939114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B78BF-4D52-45D7-8DB7-4B528B46F4FC}" type="datetimeFigureOut">
              <a:rPr lang="ru-RU" smtClean="0"/>
              <a:t>13.02.2023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E89F3755-2D7B-4419-8921-DBC22979446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038017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B78BF-4D52-45D7-8DB7-4B528B46F4FC}" type="datetimeFigureOut">
              <a:rPr lang="ru-RU" smtClean="0"/>
              <a:t>13.02.2023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E89F3755-2D7B-4419-8921-DBC22979446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93088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B78BF-4D52-45D7-8DB7-4B528B46F4FC}" type="datetimeFigureOut">
              <a:rPr lang="ru-RU" smtClean="0"/>
              <a:t>13.02.2023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F3755-2D7B-4419-8921-DBC22979446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064475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B78BF-4D52-45D7-8DB7-4B528B46F4FC}" type="datetimeFigureOut">
              <a:rPr lang="ru-RU" smtClean="0"/>
              <a:t>13.02.2023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F3755-2D7B-4419-8921-DBC22979446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37962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B78BF-4D52-45D7-8DB7-4B528B46F4FC}" type="datetimeFigureOut">
              <a:rPr lang="ru-RU" smtClean="0"/>
              <a:t>13.02.2023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F3755-2D7B-4419-8921-DBC22979446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51532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B78BF-4D52-45D7-8DB7-4B528B46F4FC}" type="datetimeFigureOut">
              <a:rPr lang="ru-RU" smtClean="0"/>
              <a:t>13.02.2023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89F3755-2D7B-4419-8921-DBC22979446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33663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3FC363-9802-4C7C-8FD6-053009FA153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13.02.2023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995E0FBF-AD92-4F1C-BC39-865BFBFCC1F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086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</p:sldLayoutIdLst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1263" y="1278215"/>
            <a:ext cx="10549467" cy="245724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ru-RU" sz="7300" cap="all" dirty="0" smtClean="0">
                <a:solidFill>
                  <a:srgbClr val="6D30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От тайны </a:t>
            </a:r>
            <a:br>
              <a:rPr lang="ru-RU" sz="7300" cap="all" dirty="0" smtClean="0">
                <a:solidFill>
                  <a:srgbClr val="6D30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</a:br>
            <a:r>
              <a:rPr lang="ru-RU" sz="7300" cap="all" dirty="0" smtClean="0">
                <a:solidFill>
                  <a:srgbClr val="6D30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к знаниям</a:t>
            </a:r>
            <a:r>
              <a:rPr lang="ru-RU" sz="7300" b="1" kern="600" cap="all" dirty="0" smtClean="0">
                <a:solidFill>
                  <a:srgbClr val="6D30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: </a:t>
            </a:r>
            <a:endParaRPr lang="ru-RU" sz="9800" cap="all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11431" y="3735464"/>
            <a:ext cx="8169129" cy="685656"/>
          </a:xfrm>
        </p:spPr>
        <p:txBody>
          <a:bodyPr>
            <a:noAutofit/>
          </a:bodyPr>
          <a:lstStyle/>
          <a:p>
            <a:r>
              <a:rPr lang="ru-RU" sz="3600" b="1" cap="small" dirty="0">
                <a:solidFill>
                  <a:srgbClr val="6D30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н</a:t>
            </a:r>
            <a:r>
              <a:rPr lang="ru-RU" sz="3600" b="1" cap="small" dirty="0" smtClean="0">
                <a:solidFill>
                  <a:srgbClr val="6D30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аучно-популярные </a:t>
            </a:r>
            <a:r>
              <a:rPr lang="ru-RU" sz="3600" b="1" cap="small" dirty="0">
                <a:solidFill>
                  <a:srgbClr val="6D30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журналы 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80" y="0"/>
            <a:ext cx="2535852" cy="1093330"/>
          </a:xfrm>
          <a:prstGeom prst="rect">
            <a:avLst/>
          </a:prstGeom>
          <a:effectLst>
            <a:innerShdw blurRad="63500" dist="50800" dir="10800000">
              <a:prstClr val="black">
                <a:alpha val="50000"/>
              </a:prstClr>
            </a:innerShdw>
          </a:effectLst>
        </p:spPr>
      </p:pic>
      <p:sp>
        <p:nvSpPr>
          <p:cNvPr id="4" name="TextBox 3"/>
          <p:cNvSpPr txBox="1"/>
          <p:nvPr/>
        </p:nvSpPr>
        <p:spPr>
          <a:xfrm>
            <a:off x="3164048" y="5503017"/>
            <a:ext cx="5863905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b="1" dirty="0" smtClean="0">
                <a:solidFill>
                  <a:srgbClr val="6D30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Medium" panose="02040604060000000004" pitchFamily="18" charset="-52"/>
              </a:rPr>
              <a:t>Отдел периодических изданий</a:t>
            </a:r>
          </a:p>
          <a:p>
            <a:pPr algn="ctr"/>
            <a:endParaRPr lang="ru-RU" b="1" dirty="0">
              <a:solidFill>
                <a:srgbClr val="6D30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ngBleu Republic Medium" panose="02040604060000000004" pitchFamily="18" charset="-52"/>
            </a:endParaRPr>
          </a:p>
          <a:p>
            <a:pPr algn="ctr"/>
            <a:r>
              <a:rPr lang="ru-RU" b="1" dirty="0" smtClean="0">
                <a:solidFill>
                  <a:srgbClr val="6D30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Medium" panose="02040604060000000004" pitchFamily="18" charset="-52"/>
              </a:rPr>
              <a:t>2023</a:t>
            </a:r>
            <a:endParaRPr lang="ru-RU" b="1" dirty="0">
              <a:solidFill>
                <a:srgbClr val="6D30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ngBleu Republic Medium" panose="02040604060000000004" pitchFamily="18" charset="-52"/>
            </a:endParaRPr>
          </a:p>
        </p:txBody>
      </p:sp>
      <p:sp>
        <p:nvSpPr>
          <p:cNvPr id="7" name="Прямоугольный треугольник 6"/>
          <p:cNvSpPr/>
          <p:nvPr/>
        </p:nvSpPr>
        <p:spPr>
          <a:xfrm rot="16200000">
            <a:off x="9753600" y="4419600"/>
            <a:ext cx="2316480" cy="2560320"/>
          </a:xfrm>
          <a:prstGeom prst="rtTriangle">
            <a:avLst/>
          </a:prstGeom>
          <a:solidFill>
            <a:srgbClr val="6D30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93574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450114" y="1988780"/>
            <a:ext cx="7515497" cy="2695771"/>
          </a:xfrm>
          <a:prstGeom prst="rect">
            <a:avLst/>
          </a:prstGeom>
          <a:gradFill>
            <a:gsLst>
              <a:gs pos="0">
                <a:schemeClr val="accent6">
                  <a:alpha val="50000"/>
                </a:schemeClr>
              </a:gs>
              <a:gs pos="50000">
                <a:srgbClr val="B3E9BD"/>
              </a:gs>
              <a:gs pos="100000">
                <a:schemeClr val="accent6"/>
              </a:gs>
            </a:gsLst>
            <a:lin ang="16200000" scaled="1"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12700"/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3647" y="859754"/>
            <a:ext cx="3237586" cy="45599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1077672" y="1472863"/>
            <a:ext cx="598413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ok" panose="02040504060000000004" pitchFamily="18" charset="-52"/>
              </a:rPr>
              <a:t>    </a:t>
            </a:r>
            <a:endParaRPr lang="ru-RU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ngBleu Republic Book" panose="02040504060000000004" pitchFamily="18" charset="-52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746171" y="5789904"/>
            <a:ext cx="71323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" panose="02040504060000000004" pitchFamily="18" charset="-52"/>
              </a:rPr>
              <a:t>Павлов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" panose="02040504060000000004" pitchFamily="18" charset="-52"/>
              </a:rPr>
              <a:t>, Ф. И. Непонятый гений: по поводу двухсотлетия со дня рождения </a:t>
            </a:r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" panose="02040504060000000004" pitchFamily="18" charset="-52"/>
              </a:rPr>
              <a:t> М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" panose="02040504060000000004" pitchFamily="18" charset="-52"/>
              </a:rPr>
              <a:t>. В. Ломоносова: очерк // Природа </a:t>
            </a:r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" panose="02040504060000000004" pitchFamily="18" charset="-52"/>
              </a:rPr>
              <a:t>и 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" panose="02040504060000000004" pitchFamily="18" charset="-52"/>
              </a:rPr>
              <a:t>люди. — 1912. </a:t>
            </a:r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" panose="02040504060000000004" pitchFamily="18" charset="-52"/>
              </a:rPr>
              <a:t>—№ 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" panose="02040504060000000004" pitchFamily="18" charset="-52"/>
              </a:rPr>
              <a:t>1. — С. </a:t>
            </a:r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" panose="02040504060000000004" pitchFamily="18" charset="-52"/>
              </a:rPr>
              <a:t>1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" panose="02040504060000000004" pitchFamily="18" charset="-52"/>
                <a:cs typeface="Times New Roman" panose="02020603050405020304" pitchFamily="18" charset="0"/>
              </a:rPr>
              <a:t>-</a:t>
            </a:r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" panose="02040504060000000004" pitchFamily="18" charset="-52"/>
              </a:rPr>
              <a:t>5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" panose="02040504060000000004" pitchFamily="18" charset="-52"/>
              </a:rPr>
              <a:t>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0116" cy="621817"/>
          </a:xfrm>
          <a:prstGeom prst="rect">
            <a:avLst/>
          </a:prstGeom>
        </p:spPr>
      </p:pic>
      <p:cxnSp>
        <p:nvCxnSpPr>
          <p:cNvPr id="11" name="Прямая соединительная линия 10"/>
          <p:cNvCxnSpPr/>
          <p:nvPr/>
        </p:nvCxnSpPr>
        <p:spPr>
          <a:xfrm flipV="1">
            <a:off x="0" y="588913"/>
            <a:ext cx="12192000" cy="32904"/>
          </a:xfrm>
          <a:prstGeom prst="line">
            <a:avLst/>
          </a:prstGeom>
          <a:ln w="19050">
            <a:solidFill>
              <a:srgbClr val="6D303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712289" y="2360301"/>
            <a:ext cx="699114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Михаил Васильевич Ломоносов (1711-1765) − «универсальный человек», энциклопедист. Он стал первым русским ученым-естествоиспытателем, художником, поэтом  и филологом, астрономом, физиком и химиком. </a:t>
            </a:r>
            <a:endPara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ngBleu Republic Bold" panose="02040804060000000004" pitchFamily="18" charset="-52"/>
            </a:endParaRPr>
          </a:p>
          <a:p>
            <a:pPr marL="182563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О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сложностях его взаимоотношений с наукой </a:t>
            </a:r>
            <a:endPara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ngBleu Republic Bold" panose="02040804060000000004" pitchFamily="18" charset="-52"/>
            </a:endParaRPr>
          </a:p>
          <a:p>
            <a:pPr marL="182563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и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властью пишет Ф.И. Павлов.</a:t>
            </a:r>
            <a:r>
              <a:rPr lang="ru-RU" dirty="0">
                <a:latin typeface="SangBleu Republic Bold" panose="02040804060000000004" pitchFamily="18" charset="-52"/>
              </a:rPr>
              <a:t/>
            </a:r>
            <a:br>
              <a:rPr lang="ru-RU" dirty="0">
                <a:latin typeface="SangBleu Republic Bold" panose="02040804060000000004" pitchFamily="18" charset="-52"/>
              </a:rPr>
            </a:br>
            <a:endParaRPr lang="ru-RU" dirty="0">
              <a:latin typeface="SangBleu Republic Bold" panose="02040804060000000004" pitchFamily="18" charset="-5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0116" y="149138"/>
            <a:ext cx="105043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cap="all" dirty="0" smtClean="0">
                <a:solidFill>
                  <a:srgbClr val="6D30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Научно-популярные журналы до 1917 года – «природа и люди»</a:t>
            </a:r>
            <a:endParaRPr lang="ru-RU" sz="1600" b="1" cap="all" dirty="0">
              <a:solidFill>
                <a:srgbClr val="6D30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ngBleu Republic Bold" panose="02040804060000000004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6914220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137" y="824862"/>
            <a:ext cx="3355521" cy="47344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6393008" y="5762327"/>
            <a:ext cx="52006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ok" panose="02040504060000000004" pitchFamily="18" charset="-52"/>
              </a:rPr>
              <a:t>Святский, Д.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ok" panose="02040504060000000004" pitchFamily="18" charset="-52"/>
              </a:rPr>
              <a:t> Русская звездная мифология // Природа и люди. — 1912. — № 5. — С. </a:t>
            </a:r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ok" panose="02040504060000000004" pitchFamily="18" charset="-52"/>
              </a:rPr>
              <a:t>76</a:t>
            </a: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ok" panose="02040504060000000004" pitchFamily="18" charset="-52"/>
                <a:cs typeface="Times New Roman" panose="02020603050405020304" pitchFamily="18" charset="0"/>
              </a:rPr>
              <a:t>-</a:t>
            </a:r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ok" panose="02040504060000000004" pitchFamily="18" charset="-52"/>
              </a:rPr>
              <a:t>78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ok" panose="02040504060000000004" pitchFamily="18" charset="-52"/>
              </a:rPr>
              <a:t>; № 6. — С. </a:t>
            </a:r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ok" panose="02040504060000000004" pitchFamily="18" charset="-52"/>
              </a:rPr>
              <a:t>88</a:t>
            </a: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ok" panose="02040504060000000004" pitchFamily="18" charset="-52"/>
                <a:cs typeface="Times New Roman" panose="02020603050405020304" pitchFamily="18" charset="0"/>
              </a:rPr>
              <a:t>-</a:t>
            </a:r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ok" panose="02040504060000000004" pitchFamily="18" charset="-52"/>
              </a:rPr>
              <a:t>89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ok" panose="02040504060000000004" pitchFamily="18" charset="-52"/>
              </a:rPr>
              <a:t>.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0116" cy="621817"/>
          </a:xfrm>
          <a:prstGeom prst="rect">
            <a:avLst/>
          </a:prstGeom>
        </p:spPr>
      </p:pic>
      <p:cxnSp>
        <p:nvCxnSpPr>
          <p:cNvPr id="8" name="Прямая соединительная линия 7"/>
          <p:cNvCxnSpPr/>
          <p:nvPr/>
        </p:nvCxnSpPr>
        <p:spPr>
          <a:xfrm flipV="1">
            <a:off x="0" y="588913"/>
            <a:ext cx="12192000" cy="32904"/>
          </a:xfrm>
          <a:prstGeom prst="line">
            <a:avLst/>
          </a:prstGeom>
          <a:ln w="19050">
            <a:solidFill>
              <a:srgbClr val="6D303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692" y="1587260"/>
            <a:ext cx="6965668" cy="350200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27890" y="1907100"/>
            <a:ext cx="589927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У русского народа есть своя звездная мифология…</a:t>
            </a:r>
          </a:p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Из этой статьи можно узнать: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Как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по-русски назывался Млечный путь? </a:t>
            </a: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ngBleu Republic Bold" panose="02040804060000000004" pitchFamily="18" charset="-52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Какое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созвездие соответствует названию Стожары? </a:t>
            </a: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ngBleu Republic Bold" panose="02040804060000000004" pitchFamily="18" charset="-52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Какие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вообще созвездия были известны русскому народу?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0116" y="149138"/>
            <a:ext cx="105043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cap="all" dirty="0" smtClean="0">
                <a:solidFill>
                  <a:srgbClr val="6D30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Научно-популярные журналы до 1917 года – «природа и люди»</a:t>
            </a:r>
            <a:endParaRPr lang="ru-RU" sz="1600" b="1" cap="all" dirty="0">
              <a:solidFill>
                <a:srgbClr val="6D30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ngBleu Republic Bold" panose="02040804060000000004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2897216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0116" y="2870909"/>
            <a:ext cx="7879025" cy="2946418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На </a:t>
            </a:r>
            <a:r>
              <a:rPr lang="ru-RU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страницах «Науки и жизни» </a:t>
            </a:r>
            <a:r>
              <a:rPr lang="ru-RU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вы найдете </a:t>
            </a:r>
            <a:r>
              <a:rPr lang="ru-RU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статьи о недавних научных открытиях и об истории науки, </a:t>
            </a:r>
            <a:r>
              <a:rPr lang="ru-RU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новых </a:t>
            </a:r>
            <a:r>
              <a:rPr lang="ru-RU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технологиях </a:t>
            </a:r>
            <a:r>
              <a:rPr lang="ru-RU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/>
            </a:r>
            <a:br>
              <a:rPr lang="ru-RU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</a:br>
            <a:r>
              <a:rPr lang="ru-RU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и </a:t>
            </a:r>
            <a:r>
              <a:rPr lang="ru-RU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фундаментальных основах наук, </a:t>
            </a:r>
            <a:r>
              <a:rPr lang="ru-RU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исторических </a:t>
            </a:r>
            <a:r>
              <a:rPr lang="ru-RU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личностях, </a:t>
            </a:r>
            <a:r>
              <a:rPr lang="ru-RU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вещах</a:t>
            </a:r>
            <a:r>
              <a:rPr lang="ru-RU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, которые </a:t>
            </a:r>
            <a:r>
              <a:rPr lang="ru-RU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/>
            </a:r>
            <a:br>
              <a:rPr lang="ru-RU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</a:br>
            <a:r>
              <a:rPr lang="ru-RU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нас </a:t>
            </a:r>
            <a:r>
              <a:rPr lang="ru-RU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окружают, </a:t>
            </a:r>
            <a:r>
              <a:rPr lang="ru-RU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удивительных </a:t>
            </a:r>
            <a:r>
              <a:rPr lang="ru-RU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местах на </a:t>
            </a:r>
            <a:r>
              <a:rPr lang="ru-RU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/>
            </a:r>
            <a:br>
              <a:rPr lang="ru-RU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</a:br>
            <a:r>
              <a:rPr lang="ru-RU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нашей </a:t>
            </a:r>
            <a:r>
              <a:rPr lang="ru-RU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планете.</a:t>
            </a:r>
            <a:r>
              <a:rPr lang="ru-RU" sz="2400" dirty="0">
                <a:latin typeface="SangBleu Republic Bold" panose="02040804060000000004" pitchFamily="18" charset="-52"/>
              </a:rPr>
              <a:t/>
            </a:r>
            <a:br>
              <a:rPr lang="ru-RU" sz="2400" dirty="0">
                <a:latin typeface="SangBleu Republic Bold" panose="02040804060000000004" pitchFamily="18" charset="-52"/>
              </a:rPr>
            </a:br>
            <a:endParaRPr lang="ru-RU" sz="1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ngBleu Republic Bold" panose="02040804060000000004" pitchFamily="18" charset="-52"/>
            </a:endParaRPr>
          </a:p>
        </p:txBody>
      </p:sp>
      <p:sp>
        <p:nvSpPr>
          <p:cNvPr id="6" name="Пятиугольник 5"/>
          <p:cNvSpPr/>
          <p:nvPr/>
        </p:nvSpPr>
        <p:spPr>
          <a:xfrm>
            <a:off x="0" y="703005"/>
            <a:ext cx="4143375" cy="569102"/>
          </a:xfrm>
          <a:prstGeom prst="homePlate">
            <a:avLst/>
          </a:prstGeom>
          <a:solidFill>
            <a:srgbClr val="6D3031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6D303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0315" y="703005"/>
            <a:ext cx="4494997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Наука и жизнь</a:t>
            </a:r>
            <a:endParaRPr lang="ru-RU" sz="3600" dirty="0">
              <a:solidFill>
                <a:schemeClr val="bg2">
                  <a:lumMod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ngBleu Republic Bold" panose="02040804060000000004" pitchFamily="18" charset="-52"/>
            </a:endParaRPr>
          </a:p>
        </p:txBody>
      </p:sp>
      <p:sp>
        <p:nvSpPr>
          <p:cNvPr id="8" name="Прямоугольный треугольник 7"/>
          <p:cNvSpPr/>
          <p:nvPr/>
        </p:nvSpPr>
        <p:spPr>
          <a:xfrm rot="16200000">
            <a:off x="9753600" y="4419600"/>
            <a:ext cx="2316480" cy="2560320"/>
          </a:xfrm>
          <a:prstGeom prst="rtTriangle">
            <a:avLst/>
          </a:prstGeom>
          <a:solidFill>
            <a:srgbClr val="6D30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0116" cy="621817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/>
        </p:nvCxnSpPr>
        <p:spPr>
          <a:xfrm flipV="1">
            <a:off x="0" y="588913"/>
            <a:ext cx="12192000" cy="32904"/>
          </a:xfrm>
          <a:prstGeom prst="line">
            <a:avLst/>
          </a:prstGeom>
          <a:ln w="19050">
            <a:solidFill>
              <a:srgbClr val="6D303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1317528" y="1306091"/>
            <a:ext cx="26500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6D30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Выходит с 1890 года</a:t>
            </a:r>
            <a:endParaRPr lang="ru-RU" b="1" dirty="0">
              <a:solidFill>
                <a:srgbClr val="6D30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ngBleu Republic Bold" panose="02040804060000000004" pitchFamily="18" charset="-52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4215" y="1102723"/>
            <a:ext cx="3056718" cy="43999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450116" y="149138"/>
            <a:ext cx="105043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cap="all" dirty="0" smtClean="0">
                <a:solidFill>
                  <a:srgbClr val="6D30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Научно-популярные журналы </a:t>
            </a:r>
            <a:r>
              <a:rPr lang="ru-RU" sz="1600" b="1" cap="all" dirty="0" smtClean="0">
                <a:solidFill>
                  <a:srgbClr val="6D30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советского периода – </a:t>
            </a:r>
            <a:r>
              <a:rPr lang="ru-RU" sz="1600" b="1" cap="all" dirty="0" smtClean="0">
                <a:solidFill>
                  <a:srgbClr val="6D30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«наука и жизнь»</a:t>
            </a:r>
            <a:endParaRPr lang="ru-RU" sz="1600" b="1" cap="all" dirty="0">
              <a:solidFill>
                <a:srgbClr val="6D30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ngBleu Republic Bold" panose="02040804060000000004" pitchFamily="18" charset="-52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67312" y="1840292"/>
            <a:ext cx="6096000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dirty="0">
                <a:solidFill>
                  <a:srgbClr val="6D30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С 1934 года журнал возобновил выпуск в новом формате.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/>
            </a:r>
            <a:b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07705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625" y="864382"/>
            <a:ext cx="3634204" cy="50944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415" y="864382"/>
            <a:ext cx="6588930" cy="48439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4605105" y="5950945"/>
            <a:ext cx="72542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0"/>
              </a:spcAft>
            </a:pPr>
            <a:r>
              <a:rPr lang="ru-RU" sz="1400" b="1" kern="15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ok" panose="02040504060000000004" pitchFamily="18" charset="-52"/>
                <a:ea typeface="SimSun" panose="02010600030101010101" pitchFamily="2" charset="-122"/>
                <a:cs typeface="Mangal"/>
              </a:rPr>
              <a:t>Руденко Б. </a:t>
            </a:r>
            <a:r>
              <a:rPr lang="ru-RU" sz="1400" kern="15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ok" panose="02040504060000000004" pitchFamily="18" charset="-52"/>
                <a:ea typeface="SimSun" panose="02010600030101010101" pitchFamily="2" charset="-122"/>
                <a:cs typeface="Mangal"/>
              </a:rPr>
              <a:t>Пластиковая экономика. Откуда взялись и зачем нужны пластиковые кредитные карты // Наука и жизнь. </a:t>
            </a:r>
            <a:r>
              <a:rPr lang="ru-RU" sz="1400" kern="15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ok" panose="02040504060000000004" pitchFamily="18" charset="-52"/>
                <a:ea typeface="SimSun" panose="02010600030101010101" pitchFamily="2" charset="-122"/>
                <a:cs typeface="Mangal"/>
              </a:rPr>
              <a:t>— 2010</a:t>
            </a:r>
            <a:r>
              <a:rPr lang="ru-RU" sz="1400" kern="15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ok" panose="02040504060000000004" pitchFamily="18" charset="-52"/>
                <a:ea typeface="SimSun" panose="02010600030101010101" pitchFamily="2" charset="-122"/>
                <a:cs typeface="Mangal"/>
              </a:rPr>
              <a:t>. — № 1. — С. 44-47.</a:t>
            </a:r>
            <a:endParaRPr lang="ru-RU" sz="1400" kern="1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ngBleu Republic Book" panose="02040504060000000004" pitchFamily="18" charset="-52"/>
              <a:ea typeface="SimSun" panose="02010600030101010101" pitchFamily="2" charset="-122"/>
              <a:cs typeface="Mangal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0116" cy="621817"/>
          </a:xfrm>
          <a:prstGeom prst="rect">
            <a:avLst/>
          </a:prstGeom>
        </p:spPr>
      </p:pic>
      <p:cxnSp>
        <p:nvCxnSpPr>
          <p:cNvPr id="12" name="Прямая соединительная линия 11"/>
          <p:cNvCxnSpPr/>
          <p:nvPr/>
        </p:nvCxnSpPr>
        <p:spPr>
          <a:xfrm flipV="1">
            <a:off x="0" y="588913"/>
            <a:ext cx="12192000" cy="32904"/>
          </a:xfrm>
          <a:prstGeom prst="line">
            <a:avLst/>
          </a:prstGeom>
          <a:ln w="19050">
            <a:solidFill>
              <a:srgbClr val="6D303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50116" y="149138"/>
            <a:ext cx="105043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cap="all" dirty="0" smtClean="0">
                <a:solidFill>
                  <a:srgbClr val="6D30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Научно-популярные журналы </a:t>
            </a:r>
            <a:r>
              <a:rPr lang="ru-RU" sz="1600" b="1" cap="all" dirty="0" smtClean="0">
                <a:solidFill>
                  <a:srgbClr val="6D30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советского периода – </a:t>
            </a:r>
            <a:r>
              <a:rPr lang="ru-RU" sz="1600" b="1" cap="all" dirty="0" smtClean="0">
                <a:solidFill>
                  <a:srgbClr val="6D30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«наука и жизнь»</a:t>
            </a:r>
            <a:endParaRPr lang="ru-RU" sz="1600" b="1" cap="all" dirty="0">
              <a:solidFill>
                <a:srgbClr val="6D30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ngBleu Republic Bold" panose="02040804060000000004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701981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0115" y="2338215"/>
            <a:ext cx="8153953" cy="2589966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Журнал «Знание-сила» </a:t>
            </a:r>
            <a:r>
              <a:rPr lang="ru-RU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для </a:t>
            </a:r>
            <a:r>
              <a:rPr lang="ru-RU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тех, кто хочет повысить свой интеллектуальный уровень. </a:t>
            </a:r>
            <a:r>
              <a:rPr lang="ru-RU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               Он </a:t>
            </a:r>
            <a:r>
              <a:rPr lang="ru-RU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публикует материалы о достижениях </a:t>
            </a:r>
            <a:r>
              <a:rPr lang="ru-RU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/>
            </a:r>
            <a:br>
              <a:rPr lang="ru-RU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</a:br>
            <a:r>
              <a:rPr lang="ru-RU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в </a:t>
            </a:r>
            <a:r>
              <a:rPr lang="ru-RU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различных областях науки </a:t>
            </a:r>
            <a:r>
              <a:rPr lang="ru-RU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− </a:t>
            </a:r>
            <a:r>
              <a:rPr lang="ru-RU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физике, астрономии, космологии, биологии, истории, экономике, философии, психологии, социологии. </a:t>
            </a:r>
            <a:endParaRPr lang="ru-RU" sz="1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ngBleu Republic Bold" panose="02040804060000000004" pitchFamily="18" charset="-52"/>
            </a:endParaRPr>
          </a:p>
        </p:txBody>
      </p:sp>
      <p:sp>
        <p:nvSpPr>
          <p:cNvPr id="6" name="Пятиугольник 5"/>
          <p:cNvSpPr/>
          <p:nvPr/>
        </p:nvSpPr>
        <p:spPr>
          <a:xfrm>
            <a:off x="-2" y="686920"/>
            <a:ext cx="3522847" cy="569102"/>
          </a:xfrm>
          <a:prstGeom prst="homePlate">
            <a:avLst/>
          </a:prstGeom>
          <a:solidFill>
            <a:srgbClr val="6D3031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6D303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6535" y="648306"/>
            <a:ext cx="3752071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Знание-сила</a:t>
            </a:r>
            <a:endParaRPr lang="ru-RU" sz="3600" dirty="0">
              <a:solidFill>
                <a:schemeClr val="bg2">
                  <a:lumMod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ngBleu Republic Bold" panose="02040804060000000004" pitchFamily="18" charset="-52"/>
            </a:endParaRPr>
          </a:p>
        </p:txBody>
      </p:sp>
      <p:sp>
        <p:nvSpPr>
          <p:cNvPr id="8" name="Прямоугольный треугольник 7"/>
          <p:cNvSpPr/>
          <p:nvPr/>
        </p:nvSpPr>
        <p:spPr>
          <a:xfrm rot="16200000">
            <a:off x="9753600" y="4419600"/>
            <a:ext cx="2316480" cy="2560320"/>
          </a:xfrm>
          <a:prstGeom prst="rtTriangle">
            <a:avLst/>
          </a:prstGeom>
          <a:solidFill>
            <a:srgbClr val="6D30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0797" y="1210729"/>
            <a:ext cx="3116874" cy="42587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0116" cy="621817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/>
        </p:nvCxnSpPr>
        <p:spPr>
          <a:xfrm flipV="1">
            <a:off x="0" y="588913"/>
            <a:ext cx="12192000" cy="32904"/>
          </a:xfrm>
          <a:prstGeom prst="line">
            <a:avLst/>
          </a:prstGeom>
          <a:ln w="19050">
            <a:solidFill>
              <a:srgbClr val="6D303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725326" y="1279207"/>
            <a:ext cx="2574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6D30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Выходит с 1926 года</a:t>
            </a:r>
            <a:endParaRPr lang="ru-RU" b="1" dirty="0">
              <a:solidFill>
                <a:srgbClr val="6D30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ngBleu Republic Bold" panose="02040804060000000004" pitchFamily="18" charset="-5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0116" y="149138"/>
            <a:ext cx="105043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cap="all" dirty="0" smtClean="0">
                <a:solidFill>
                  <a:srgbClr val="6D30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Научно-популярные журналы </a:t>
            </a:r>
            <a:r>
              <a:rPr lang="ru-RU" sz="1600" b="1" cap="all" dirty="0" smtClean="0">
                <a:solidFill>
                  <a:srgbClr val="6D30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советского периода – «знание-сила»</a:t>
            </a:r>
            <a:endParaRPr lang="ru-RU" sz="1600" b="1" cap="all" dirty="0">
              <a:solidFill>
                <a:srgbClr val="6D30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ngBleu Republic Bold" panose="02040804060000000004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1274986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784916" y="6241479"/>
            <a:ext cx="680139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0"/>
              </a:spcAft>
            </a:pPr>
            <a:r>
              <a:rPr lang="ru-RU" sz="1400" b="1" kern="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ok" panose="02040504060000000004" pitchFamily="18" charset="-52"/>
                <a:ea typeface="Times New Roman" panose="02020603050405020304" pitchFamily="18" charset="0"/>
                <a:cs typeface="Liberation Serif"/>
              </a:rPr>
              <a:t>Цветы царства минералов </a:t>
            </a:r>
            <a:r>
              <a:rPr lang="ru-RU" sz="1400" kern="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ok" panose="02040504060000000004" pitchFamily="18" charset="-52"/>
                <a:ea typeface="Times New Roman" panose="02020603050405020304" pitchFamily="18" charset="0"/>
                <a:cs typeface="Liberation Serif"/>
              </a:rPr>
              <a:t>// </a:t>
            </a:r>
            <a:r>
              <a:rPr lang="ru-RU" sz="1400" kern="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ok" panose="02040504060000000004" pitchFamily="18" charset="-52"/>
                <a:ea typeface="Times New Roman" panose="02020603050405020304" pitchFamily="18" charset="0"/>
                <a:cs typeface="Liberation Serif"/>
              </a:rPr>
              <a:t>Знание-сила. — 1986. — № 12. — С. 22-23</a:t>
            </a:r>
            <a:r>
              <a:rPr lang="ru-RU" sz="1400" kern="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ok" panose="02040504060000000004" pitchFamily="18" charset="-52"/>
                <a:ea typeface="Times New Roman" panose="02020603050405020304" pitchFamily="18" charset="0"/>
                <a:cs typeface="Liberation Serif"/>
              </a:rPr>
              <a:t>.</a:t>
            </a:r>
            <a:endParaRPr lang="ru-RU" sz="1200" kern="1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ngBleu Republic Book" panose="02040504060000000004" pitchFamily="18" charset="-52"/>
              <a:ea typeface="SimSun" panose="02010600030101010101" pitchFamily="2" charset="-122"/>
              <a:cs typeface="Mangal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29" y="1541080"/>
            <a:ext cx="3549850" cy="470039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266" y="1541080"/>
            <a:ext cx="6635044" cy="436340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861834" y="758283"/>
            <a:ext cx="768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Как и почему кристаллы стали такими, </a:t>
            </a:r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ngBleu Republic Bold" panose="02040804060000000004" pitchFamily="18" charset="-52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какими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мы их видим?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 flipV="1">
            <a:off x="0" y="588913"/>
            <a:ext cx="12192000" cy="32904"/>
          </a:xfrm>
          <a:prstGeom prst="line">
            <a:avLst/>
          </a:prstGeom>
          <a:ln w="19050">
            <a:solidFill>
              <a:srgbClr val="6D303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0116" cy="62181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50116" y="149138"/>
            <a:ext cx="105043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cap="all" dirty="0" smtClean="0">
                <a:solidFill>
                  <a:srgbClr val="6D30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Научно-популярные журналы </a:t>
            </a:r>
            <a:r>
              <a:rPr lang="ru-RU" sz="1600" b="1" cap="all" dirty="0" smtClean="0">
                <a:solidFill>
                  <a:srgbClr val="6D30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советского периода – «знание-сила»</a:t>
            </a:r>
            <a:endParaRPr lang="ru-RU" sz="1600" b="1" cap="all" dirty="0">
              <a:solidFill>
                <a:srgbClr val="6D30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ngBleu Republic Bold" panose="02040804060000000004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1891082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5058" y="1881906"/>
            <a:ext cx="812646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В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журнале можно найти материалы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                                                     о становлении России (Российской Империи).    </a:t>
            </a: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Здесь рассказывается о великих исторических личностях и жизни простых людей. </a:t>
            </a: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В Родине  печатаются очерки научных </a:t>
            </a: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и географических открытий, об орденах </a:t>
            </a: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и медалях, истории чинов и мундиров. 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ngBleu Republic Bold" panose="02040804060000000004" pitchFamily="18" charset="-52"/>
            </a:endParaRPr>
          </a:p>
        </p:txBody>
      </p:sp>
      <p:sp>
        <p:nvSpPr>
          <p:cNvPr id="5" name="Пятиугольник 4"/>
          <p:cNvSpPr/>
          <p:nvPr/>
        </p:nvSpPr>
        <p:spPr>
          <a:xfrm>
            <a:off x="0" y="676276"/>
            <a:ext cx="2247899" cy="569102"/>
          </a:xfrm>
          <a:prstGeom prst="homePlate">
            <a:avLst/>
          </a:prstGeom>
          <a:solidFill>
            <a:srgbClr val="6D3031"/>
          </a:solidFill>
          <a:ln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765" y="647464"/>
            <a:ext cx="2169134" cy="67461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ru-RU" b="1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Родина</a:t>
            </a:r>
          </a:p>
        </p:txBody>
      </p:sp>
      <p:sp>
        <p:nvSpPr>
          <p:cNvPr id="6" name="Прямоугольный треугольник 5"/>
          <p:cNvSpPr/>
          <p:nvPr/>
        </p:nvSpPr>
        <p:spPr>
          <a:xfrm rot="16200000">
            <a:off x="9753600" y="4419600"/>
            <a:ext cx="2316480" cy="2560320"/>
          </a:xfrm>
          <a:prstGeom prst="rtTriangle">
            <a:avLst/>
          </a:prstGeom>
          <a:solidFill>
            <a:srgbClr val="6D303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 flipV="1">
            <a:off x="0" y="588913"/>
            <a:ext cx="12192000" cy="32904"/>
          </a:xfrm>
          <a:prstGeom prst="line">
            <a:avLst/>
          </a:prstGeom>
          <a:ln w="19050">
            <a:solidFill>
              <a:srgbClr val="6D303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0116" cy="621817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0" y="1283992"/>
            <a:ext cx="25779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6D30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Выходит с 1989 года</a:t>
            </a:r>
            <a:endParaRPr lang="ru-RU" b="1" dirty="0">
              <a:solidFill>
                <a:srgbClr val="6D30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ngBleu Republic Bold" panose="02040804060000000004" pitchFamily="18" charset="-52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2263" y="1210730"/>
            <a:ext cx="3183337" cy="43795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450116" y="149138"/>
            <a:ext cx="105043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cap="all" dirty="0" smtClean="0">
                <a:solidFill>
                  <a:srgbClr val="6D30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Научно-популярные журналы </a:t>
            </a:r>
            <a:r>
              <a:rPr lang="ru-RU" sz="1600" b="1" cap="all" dirty="0" smtClean="0">
                <a:solidFill>
                  <a:srgbClr val="6D30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сегодня – </a:t>
            </a:r>
            <a:r>
              <a:rPr lang="ru-RU" sz="1600" b="1" cap="all" dirty="0" smtClean="0">
                <a:solidFill>
                  <a:srgbClr val="6D30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«родина»</a:t>
            </a:r>
            <a:endParaRPr lang="ru-RU" sz="1600" b="1" cap="all" dirty="0">
              <a:solidFill>
                <a:srgbClr val="6D30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ngBleu Republic Bold" panose="02040804060000000004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9263521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408205" y="1967279"/>
            <a:ext cx="6814115" cy="2695771"/>
          </a:xfrm>
          <a:prstGeom prst="rect">
            <a:avLst/>
          </a:prstGeom>
          <a:gradFill>
            <a:gsLst>
              <a:gs pos="0">
                <a:schemeClr val="accent6">
                  <a:alpha val="50000"/>
                </a:schemeClr>
              </a:gs>
              <a:gs pos="50000">
                <a:srgbClr val="B3E9BD"/>
              </a:gs>
              <a:gs pos="100000">
                <a:schemeClr val="accent6"/>
              </a:gs>
            </a:gsLst>
            <a:lin ang="16200000" scaled="1"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12700"/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320" y="2344637"/>
            <a:ext cx="6407884" cy="1941053"/>
          </a:xfrm>
        </p:spPr>
        <p:txBody>
          <a:bodyPr>
            <a:noAutofit/>
          </a:bodyPr>
          <a:lstStyle/>
          <a:p>
            <a:r>
              <a:rPr lang="en-US" sz="2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Medium" panose="02040604060000000004" pitchFamily="18" charset="-52"/>
              </a:rPr>
              <a:t>Что</a:t>
            </a:r>
            <a:r>
              <a:rPr lang="ru-RU" sz="2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Medium" panose="02040604060000000004" pitchFamily="18" charset="-52"/>
              </a:rPr>
              <a:t> </a:t>
            </a:r>
            <a:r>
              <a:rPr lang="en-US" sz="2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Medium" panose="02040604060000000004" pitchFamily="18" charset="-52"/>
              </a:rPr>
              <a:t>на </a:t>
            </a:r>
            <a:r>
              <a:rPr lang="en-US" sz="2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Medium" panose="02040604060000000004" pitchFamily="18" charset="-52"/>
              </a:rPr>
              <a:t>самом деле случилось на перевале Дятлова в ночь с 1 на 2 февраля 1959 года? </a:t>
            </a:r>
            <a:r>
              <a:rPr lang="ru-RU" sz="2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Medium" panose="02040604060000000004" pitchFamily="18" charset="-52"/>
              </a:rPr>
              <a:t/>
            </a:r>
            <a:br>
              <a:rPr lang="ru-RU" sz="2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Medium" panose="02040604060000000004" pitchFamily="18" charset="-52"/>
              </a:rPr>
            </a:br>
            <a:r>
              <a:rPr lang="ru-RU" sz="2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Medium" panose="02040604060000000004" pitchFamily="18" charset="-52"/>
              </a:rPr>
              <a:t>Что </a:t>
            </a:r>
            <a:r>
              <a:rPr lang="ru-RU" sz="2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Medium" panose="02040604060000000004" pitchFamily="18" charset="-52"/>
              </a:rPr>
              <a:t>ни факт, то загадка. Что ни деталь, то ставит </a:t>
            </a:r>
            <a:r>
              <a:rPr lang="ru-RU" sz="2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Medium" panose="02040604060000000004" pitchFamily="18" charset="-52"/>
              </a:rPr>
              <a:t>в </a:t>
            </a:r>
            <a:r>
              <a:rPr lang="ru-RU" sz="2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Medium" panose="02040604060000000004" pitchFamily="18" charset="-52"/>
              </a:rPr>
              <a:t>тупик. Что ни поступок, то ошарашивает своей </a:t>
            </a:r>
            <a:r>
              <a:rPr lang="ru-RU" sz="2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Medium" panose="02040604060000000004" pitchFamily="18" charset="-52"/>
              </a:rPr>
              <a:t>нелогичностью.</a:t>
            </a:r>
            <a:endParaRPr lang="en-US" sz="2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ngBleu Republic Medium" panose="02040604060000000004" pitchFamily="18" charset="-52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730239" y="6176531"/>
            <a:ext cx="61221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ok" panose="02040504060000000004"/>
              </a:rPr>
              <a:t>Андреев, Н.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ok" panose="02040504060000000004"/>
              </a:rPr>
              <a:t> Перевал Дятлова: без мифов </a:t>
            </a:r>
            <a:endParaRPr lang="ru-RU" sz="1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ngBleu Republic Book" panose="02040504060000000004"/>
            </a:endParaRPr>
          </a:p>
          <a:p>
            <a:pPr algn="r"/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ok" panose="02040504060000000004"/>
              </a:rPr>
              <a:t>// Родина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ok" panose="02040504060000000004"/>
              </a:rPr>
              <a:t>. — 2019. — № 11. — С. 78-85.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25"/>
          <a:stretch/>
        </p:blipFill>
        <p:spPr>
          <a:xfrm>
            <a:off x="7664156" y="820460"/>
            <a:ext cx="4188210" cy="51574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9" name="Прямая соединительная линия 8"/>
          <p:cNvCxnSpPr/>
          <p:nvPr/>
        </p:nvCxnSpPr>
        <p:spPr>
          <a:xfrm flipV="1">
            <a:off x="0" y="588913"/>
            <a:ext cx="12192000" cy="32904"/>
          </a:xfrm>
          <a:prstGeom prst="line">
            <a:avLst/>
          </a:prstGeom>
          <a:ln w="19050">
            <a:solidFill>
              <a:srgbClr val="6D303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0116" cy="62181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50116" y="149138"/>
            <a:ext cx="105043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cap="all" dirty="0" smtClean="0">
                <a:solidFill>
                  <a:srgbClr val="6D30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Научно-популярные журналы </a:t>
            </a:r>
            <a:r>
              <a:rPr lang="ru-RU" sz="1600" b="1" cap="all" dirty="0" smtClean="0">
                <a:solidFill>
                  <a:srgbClr val="6D30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сегодня – </a:t>
            </a:r>
            <a:r>
              <a:rPr lang="ru-RU" sz="1600" b="1" cap="all" dirty="0" smtClean="0">
                <a:solidFill>
                  <a:srgbClr val="6D30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«родина»</a:t>
            </a:r>
            <a:endParaRPr lang="ru-RU" sz="1600" b="1" cap="all" dirty="0">
              <a:solidFill>
                <a:srgbClr val="6D30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ngBleu Republic Bold" panose="02040804060000000004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0936932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3655" y="2185460"/>
            <a:ext cx="7648855" cy="332936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Полноцветный </a:t>
            </a: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ежемесячный альманах «Отечество» </a:t>
            </a:r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на </a:t>
            </a: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своих страницах рассказывает </a:t>
            </a:r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о </a:t>
            </a: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истории, культуре, религии, жизни </a:t>
            </a:r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столицы и </a:t>
            </a: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провинции. </a:t>
            </a:r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/>
            </a:r>
            <a:b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</a:br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Разнообразные </a:t>
            </a: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рубрики раскрывают широкую палитру публикаций </a:t>
            </a:r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по </a:t>
            </a: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проблемам, волнующим те или иные слои общества.</a:t>
            </a:r>
          </a:p>
        </p:txBody>
      </p:sp>
      <p:sp>
        <p:nvSpPr>
          <p:cNvPr id="6" name="Пятиугольник 5"/>
          <p:cNvSpPr/>
          <p:nvPr/>
        </p:nvSpPr>
        <p:spPr>
          <a:xfrm>
            <a:off x="0" y="676276"/>
            <a:ext cx="3009900" cy="569102"/>
          </a:xfrm>
          <a:prstGeom prst="homePlate">
            <a:avLst/>
          </a:prstGeom>
          <a:solidFill>
            <a:srgbClr val="6D3031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6D303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6535" y="648306"/>
            <a:ext cx="2736829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Отечество</a:t>
            </a:r>
            <a:endParaRPr lang="ru-RU" sz="3600" dirty="0">
              <a:solidFill>
                <a:schemeClr val="bg2">
                  <a:lumMod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ngBleu Republic Bold" panose="02040804060000000004" pitchFamily="18" charset="-52"/>
            </a:endParaRPr>
          </a:p>
        </p:txBody>
      </p:sp>
      <p:sp>
        <p:nvSpPr>
          <p:cNvPr id="8" name="Прямоугольный треугольник 7"/>
          <p:cNvSpPr/>
          <p:nvPr/>
        </p:nvSpPr>
        <p:spPr>
          <a:xfrm rot="16200000">
            <a:off x="9753600" y="4419600"/>
            <a:ext cx="2316480" cy="2560320"/>
          </a:xfrm>
          <a:prstGeom prst="rtTriangle">
            <a:avLst/>
          </a:prstGeom>
          <a:solidFill>
            <a:srgbClr val="6D30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 flipV="1">
            <a:off x="0" y="588913"/>
            <a:ext cx="12192000" cy="32904"/>
          </a:xfrm>
          <a:prstGeom prst="line">
            <a:avLst/>
          </a:prstGeom>
          <a:ln w="19050">
            <a:solidFill>
              <a:srgbClr val="6D303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0116" cy="62181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36535" y="1273348"/>
            <a:ext cx="26420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6D30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Выходит с 2005 года</a:t>
            </a:r>
            <a:endParaRPr lang="ru-RU" b="1" dirty="0">
              <a:solidFill>
                <a:srgbClr val="6D30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ngBleu Republic Bold" panose="02040804060000000004" pitchFamily="18" charset="-52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3063" y="1076604"/>
            <a:ext cx="3131453" cy="43081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450116" y="149138"/>
            <a:ext cx="105043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cap="all" dirty="0" smtClean="0">
                <a:solidFill>
                  <a:srgbClr val="6D30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Научно-популярные журналы </a:t>
            </a:r>
            <a:r>
              <a:rPr lang="ru-RU" sz="1600" b="1" cap="all" dirty="0" smtClean="0">
                <a:solidFill>
                  <a:srgbClr val="6D30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сегодня – </a:t>
            </a:r>
            <a:r>
              <a:rPr lang="ru-RU" sz="1600" b="1" cap="all" dirty="0" smtClean="0">
                <a:solidFill>
                  <a:srgbClr val="6D30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«родина»</a:t>
            </a:r>
            <a:endParaRPr lang="ru-RU" sz="1600" b="1" cap="all" dirty="0">
              <a:solidFill>
                <a:srgbClr val="6D30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ngBleu Republic Bold" panose="02040804060000000004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5931027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277877" y="2021023"/>
            <a:ext cx="7515497" cy="2695771"/>
          </a:xfrm>
          <a:prstGeom prst="rect">
            <a:avLst/>
          </a:prstGeom>
          <a:gradFill>
            <a:gsLst>
              <a:gs pos="0">
                <a:schemeClr val="accent6">
                  <a:alpha val="50000"/>
                </a:schemeClr>
              </a:gs>
              <a:gs pos="50000">
                <a:srgbClr val="B3E9BD"/>
              </a:gs>
              <a:gs pos="100000">
                <a:schemeClr val="accent6"/>
              </a:gs>
            </a:gsLst>
            <a:lin ang="16200000" scaled="1"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12700"/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772476" y="6016025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ok" panose="02040504060000000004" pitchFamily="18" charset="-52"/>
              </a:rPr>
              <a:t>Монахов, Д. 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ok" panose="02040504060000000004" pitchFamily="18" charset="-52"/>
              </a:rPr>
              <a:t>Замок с привидениями // Отечество. — 2007. — </a:t>
            </a:r>
            <a:endParaRPr lang="ru-RU" sz="1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ngBleu Republic Book" panose="02040504060000000004" pitchFamily="18" charset="-52"/>
            </a:endParaRPr>
          </a:p>
          <a:p>
            <a:pPr algn="r"/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ok" panose="02040504060000000004" pitchFamily="18" charset="-52"/>
              </a:rPr>
              <a:t>№ 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ok" panose="02040504060000000004" pitchFamily="18" charset="-52"/>
              </a:rPr>
              <a:t>8. — С. </a:t>
            </a:r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ok" panose="02040504060000000004" pitchFamily="18" charset="-52"/>
              </a:rPr>
              <a:t>12</a:t>
            </a: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ok" panose="02040504060000000004" pitchFamily="18" charset="-52"/>
                <a:cs typeface="Times New Roman" panose="02020603050405020304" pitchFamily="18" charset="0"/>
              </a:rPr>
              <a:t>-</a:t>
            </a:r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ok" panose="02040504060000000004" pitchFamily="18" charset="-52"/>
              </a:rPr>
              <a:t>15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ok" panose="02040504060000000004" pitchFamily="18" charset="-52"/>
              </a:rPr>
              <a:t>. — (Обложка).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761" y="880965"/>
            <a:ext cx="3708715" cy="49758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8" name="Прямая соединительная линия 7"/>
          <p:cNvCxnSpPr/>
          <p:nvPr/>
        </p:nvCxnSpPr>
        <p:spPr>
          <a:xfrm flipV="1">
            <a:off x="0" y="588913"/>
            <a:ext cx="12192000" cy="32904"/>
          </a:xfrm>
          <a:prstGeom prst="line">
            <a:avLst/>
          </a:prstGeom>
          <a:ln w="19050">
            <a:solidFill>
              <a:srgbClr val="6D303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0116" cy="62181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50116" y="2336361"/>
            <a:ext cx="717102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Усадьбу Шереметевых в селе Юрино называют уголком Европы в российской глубинке. Главный усадебный дом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в виде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средневекового готического замка поражает своей красотой. Как и в настоящих замках Европы, там обитает привидение. Во всяком случае, об этом сложены легенды. 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0116" y="149138"/>
            <a:ext cx="105043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cap="all" dirty="0" smtClean="0">
                <a:solidFill>
                  <a:srgbClr val="6D30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Научно-популярные журналы </a:t>
            </a:r>
            <a:r>
              <a:rPr lang="ru-RU" sz="1600" b="1" cap="all" dirty="0" smtClean="0">
                <a:solidFill>
                  <a:srgbClr val="6D30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сегодня – «отечество»</a:t>
            </a:r>
            <a:endParaRPr lang="ru-RU" sz="1600" b="1" cap="all" dirty="0">
              <a:solidFill>
                <a:srgbClr val="6D30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ngBleu Republic Bold" panose="02040804060000000004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7403891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3971">
            <a:off x="8552170" y="1170962"/>
            <a:ext cx="2958731" cy="40584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197" y="828237"/>
            <a:ext cx="3132883" cy="43004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565" y="828237"/>
            <a:ext cx="3114224" cy="42917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0000">
            <a:off x="698996" y="1152629"/>
            <a:ext cx="2862784" cy="4039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Прямоугольный треугольник 6"/>
          <p:cNvSpPr/>
          <p:nvPr/>
        </p:nvSpPr>
        <p:spPr>
          <a:xfrm rot="16200000">
            <a:off x="9753600" y="4419600"/>
            <a:ext cx="2316480" cy="2560320"/>
          </a:xfrm>
          <a:prstGeom prst="rtTriangle">
            <a:avLst/>
          </a:prstGeom>
          <a:solidFill>
            <a:srgbClr val="6D30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 flipV="1">
            <a:off x="0" y="588913"/>
            <a:ext cx="12192000" cy="32904"/>
          </a:xfrm>
          <a:prstGeom prst="line">
            <a:avLst/>
          </a:prstGeom>
          <a:ln w="19050">
            <a:solidFill>
              <a:srgbClr val="6D303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0116" cy="621817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918288" y="2155115"/>
            <a:ext cx="8483439" cy="3671377"/>
          </a:xfrm>
          <a:prstGeom prst="rect">
            <a:avLst/>
          </a:prstGeom>
          <a:gradFill>
            <a:gsLst>
              <a:gs pos="0">
                <a:schemeClr val="accent6">
                  <a:alpha val="50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alpha val="46000"/>
                </a:schemeClr>
              </a:gs>
            </a:gsLst>
            <a:lin ang="16200000" scaled="1"/>
          </a:gradFill>
          <a:effectLst>
            <a:glow rad="228600">
              <a:schemeClr val="accent6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  <a:softEdge rad="12700"/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ngBleu Republic Bold" panose="02040804060000000004" pitchFamily="18" charset="-52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458901" y="2348617"/>
            <a:ext cx="757263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В нашей презентации мы расскажем вам </a:t>
            </a:r>
          </a:p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о научно-популярных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журналах из фонда </a:t>
            </a: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ngBleu Republic Bold" panose="02040804060000000004" pitchFamily="18" charset="-52"/>
            </a:endParaRPr>
          </a:p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отдела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периодических изданий. </a:t>
            </a: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ngBleu Republic Bold" panose="02040804060000000004" pitchFamily="18" charset="-52"/>
            </a:endParaRPr>
          </a:p>
          <a:p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ngBleu Republic Bold" panose="02040804060000000004" pitchFamily="18" charset="-52"/>
            </a:endParaRPr>
          </a:p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На страницах этих изданий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можно найти информацию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по любым интересующим вас темам.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Вот лишь некоторые из них: путешествия, загадки истории, научные открытия и гипотезы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.</a:t>
            </a:r>
          </a:p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 </a:t>
            </a:r>
          </a:p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Обо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всем этом рассказывается простым и понятным языком.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450116" y="141099"/>
            <a:ext cx="1002500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cap="all" dirty="0">
                <a:solidFill>
                  <a:srgbClr val="6D30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от тайны к знаниям:</a:t>
            </a:r>
            <a:r>
              <a:rPr lang="ru-RU" sz="1600" cap="all" dirty="0" smtClean="0">
                <a:solidFill>
                  <a:srgbClr val="6D30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 </a:t>
            </a:r>
            <a:r>
              <a:rPr lang="ru-RU" sz="1600" b="1" cap="all" dirty="0" smtClean="0">
                <a:solidFill>
                  <a:srgbClr val="6D30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научно-популярные </a:t>
            </a:r>
            <a:r>
              <a:rPr lang="ru-RU" sz="1600" b="1" cap="all" dirty="0" smtClean="0">
                <a:solidFill>
                  <a:srgbClr val="6D30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журналы</a:t>
            </a:r>
            <a:endParaRPr lang="ru-RU" sz="1600" cap="al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ngBleu Republic Bold" panose="02040804060000000004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9688502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3312" y="1397904"/>
            <a:ext cx="6749964" cy="3599411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</a:pPr>
            <a:r>
              <a:rPr lang="ru-RU" sz="2200" b="1" dirty="0"/>
              <a:t/>
            </a:r>
            <a:br>
              <a:rPr lang="ru-RU" sz="2200" b="1" dirty="0"/>
            </a:br>
            <a:endParaRPr lang="en-US" sz="22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163277" y="5814942"/>
            <a:ext cx="761999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ok" panose="02040504060000000004"/>
              </a:rPr>
              <a:t>Юрьев, С.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ok" panose="02040504060000000004"/>
              </a:rPr>
              <a:t> Тайны подземного Крыма // Отечество. — 2009. — № 3. — С. </a:t>
            </a:r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ok" panose="02040504060000000004"/>
              </a:rPr>
              <a:t>20</a:t>
            </a: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ok" panose="02040504060000000004"/>
                <a:cs typeface="Times New Roman" panose="02020603050405020304" pitchFamily="18" charset="0"/>
              </a:rPr>
              <a:t>-</a:t>
            </a:r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ok" panose="02040504060000000004"/>
              </a:rPr>
              <a:t>23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ok" panose="02040504060000000004"/>
              </a:rPr>
              <a:t>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16" y="909522"/>
            <a:ext cx="3745566" cy="51670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446" y="909522"/>
            <a:ext cx="6908305" cy="46177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8" name="Прямая соединительная линия 7"/>
          <p:cNvCxnSpPr/>
          <p:nvPr/>
        </p:nvCxnSpPr>
        <p:spPr>
          <a:xfrm flipV="1">
            <a:off x="0" y="588913"/>
            <a:ext cx="12192000" cy="32904"/>
          </a:xfrm>
          <a:prstGeom prst="line">
            <a:avLst/>
          </a:prstGeom>
          <a:ln w="19050">
            <a:solidFill>
              <a:srgbClr val="6D303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0116" cy="62181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0116" y="149138"/>
            <a:ext cx="105043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cap="all" dirty="0" smtClean="0">
                <a:solidFill>
                  <a:srgbClr val="6D30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Научно-популярные журналы </a:t>
            </a:r>
            <a:r>
              <a:rPr lang="ru-RU" sz="1600" b="1" cap="all" dirty="0" smtClean="0">
                <a:solidFill>
                  <a:srgbClr val="6D30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сегодня – «отечество»</a:t>
            </a:r>
            <a:endParaRPr lang="ru-RU" sz="1600" b="1" cap="all" dirty="0">
              <a:solidFill>
                <a:srgbClr val="6D30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ngBleu Republic Bold" panose="02040804060000000004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0477929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81674" y="2315499"/>
            <a:ext cx="748333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Журнал «Свой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» знакомит читателя </a:t>
            </a:r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ngBleu Republic Bold" panose="02040804060000000004" pitchFamily="18" charset="-52"/>
            </a:endParaRP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с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прошлым и настоящим нашей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Родины. </a:t>
            </a: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Каждый найдет в нем свой интерес.</a:t>
            </a: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На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страницах издания публикуются </a:t>
            </a:r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ngBleu Republic Bold" panose="02040804060000000004" pitchFamily="18" charset="-52"/>
            </a:endParaRP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Исторические и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культурологические статьи, биографические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заметки о знаменитых</a:t>
            </a: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и неизвестных персонах.</a:t>
            </a:r>
          </a:p>
        </p:txBody>
      </p:sp>
      <p:sp>
        <p:nvSpPr>
          <p:cNvPr id="6" name="Пятиугольник 5"/>
          <p:cNvSpPr/>
          <p:nvPr/>
        </p:nvSpPr>
        <p:spPr>
          <a:xfrm>
            <a:off x="-1" y="676276"/>
            <a:ext cx="1781175" cy="569102"/>
          </a:xfrm>
          <a:prstGeom prst="homePlate">
            <a:avLst/>
          </a:prstGeom>
          <a:solidFill>
            <a:srgbClr val="6D3031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 flipH="1">
            <a:off x="133637" y="637661"/>
            <a:ext cx="1513897" cy="6463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Свой</a:t>
            </a:r>
          </a:p>
        </p:txBody>
      </p:sp>
      <p:sp>
        <p:nvSpPr>
          <p:cNvPr id="7" name="Прямоугольный треугольник 6"/>
          <p:cNvSpPr/>
          <p:nvPr/>
        </p:nvSpPr>
        <p:spPr>
          <a:xfrm rot="16200000">
            <a:off x="9753600" y="4419600"/>
            <a:ext cx="2316480" cy="2560320"/>
          </a:xfrm>
          <a:prstGeom prst="rtTriangle">
            <a:avLst/>
          </a:prstGeom>
          <a:solidFill>
            <a:srgbClr val="6D303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V="1">
            <a:off x="0" y="588913"/>
            <a:ext cx="12192000" cy="32904"/>
          </a:xfrm>
          <a:prstGeom prst="line">
            <a:avLst/>
          </a:prstGeom>
          <a:ln w="19050">
            <a:solidFill>
              <a:srgbClr val="6D303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0116" cy="62181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0" y="1283992"/>
            <a:ext cx="26581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6D30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Выходит с 2004 года</a:t>
            </a:r>
            <a:endParaRPr lang="ru-RU" b="1" dirty="0">
              <a:solidFill>
                <a:srgbClr val="6D30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ngBleu Republic Bold" panose="02040804060000000004" pitchFamily="18" charset="-52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5997" y="1076605"/>
            <a:ext cx="3291458" cy="45283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450116" y="149138"/>
            <a:ext cx="105043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cap="all" dirty="0" smtClean="0">
                <a:solidFill>
                  <a:srgbClr val="6D30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Научно-популярные журналы </a:t>
            </a:r>
            <a:r>
              <a:rPr lang="ru-RU" sz="1600" b="1" cap="all" dirty="0" smtClean="0">
                <a:solidFill>
                  <a:srgbClr val="6D30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сегодня – «свой»</a:t>
            </a:r>
            <a:endParaRPr lang="ru-RU" sz="1600" b="1" cap="all" dirty="0">
              <a:solidFill>
                <a:srgbClr val="6D30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ngBleu Republic Bold" panose="02040804060000000004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4925750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71381" y="6099121"/>
            <a:ext cx="6749144" cy="324684"/>
          </a:xfrm>
        </p:spPr>
        <p:txBody>
          <a:bodyPr>
            <a:normAutofit/>
          </a:bodyPr>
          <a:lstStyle/>
          <a:p>
            <a:pPr algn="r"/>
            <a:r>
              <a:rPr lang="ru-RU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ok" panose="02040504060000000004" pitchFamily="18" charset="-52"/>
              </a:rPr>
              <a:t>Тростин, Е. </a:t>
            </a:r>
            <a:r>
              <a:rPr lang="ru-RU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ok" panose="02040504060000000004" pitchFamily="18" charset="-52"/>
              </a:rPr>
              <a:t>Дворняги, вперед! // Свой. — 2020. — Август. </a:t>
            </a:r>
            <a:r>
              <a:rPr lang="ru-RU" sz="1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ok" panose="02040504060000000004" pitchFamily="18" charset="-52"/>
              </a:rPr>
              <a:t>—С</a:t>
            </a:r>
            <a:r>
              <a:rPr lang="ru-RU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ok" panose="02040504060000000004" pitchFamily="18" charset="-52"/>
              </a:rPr>
              <a:t>. 34-37</a:t>
            </a:r>
            <a:r>
              <a:rPr lang="ru-RU" sz="1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ok" panose="02040504060000000004" pitchFamily="18" charset="-52"/>
              </a:rPr>
              <a:t>.</a:t>
            </a: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ngBleu Republic Book" panose="02040504060000000004" pitchFamily="18" charset="-52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06" y="921029"/>
            <a:ext cx="3788645" cy="48788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4" r="2403"/>
          <a:stretch/>
        </p:blipFill>
        <p:spPr>
          <a:xfrm>
            <a:off x="4543424" y="921029"/>
            <a:ext cx="7277101" cy="48788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0116" cy="621817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 flipV="1">
            <a:off x="0" y="588913"/>
            <a:ext cx="12192000" cy="32904"/>
          </a:xfrm>
          <a:prstGeom prst="line">
            <a:avLst/>
          </a:prstGeom>
          <a:ln w="19050">
            <a:solidFill>
              <a:srgbClr val="6D303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50116" y="149138"/>
            <a:ext cx="105043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cap="all" dirty="0" smtClean="0">
                <a:solidFill>
                  <a:srgbClr val="6D30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Научно-популярные журналы </a:t>
            </a:r>
            <a:r>
              <a:rPr lang="ru-RU" sz="1600" b="1" cap="all" dirty="0" smtClean="0">
                <a:solidFill>
                  <a:srgbClr val="6D30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сегодня – «свой»</a:t>
            </a:r>
            <a:endParaRPr lang="ru-RU" sz="1600" b="1" cap="all" dirty="0">
              <a:solidFill>
                <a:srgbClr val="6D30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ngBleu Republic Bold" panose="02040804060000000004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7118768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225058" y="1954224"/>
            <a:ext cx="7515497" cy="2695771"/>
          </a:xfrm>
          <a:prstGeom prst="rect">
            <a:avLst/>
          </a:prstGeom>
          <a:gradFill>
            <a:gsLst>
              <a:gs pos="0">
                <a:schemeClr val="accent6">
                  <a:alpha val="50000"/>
                </a:schemeClr>
              </a:gs>
              <a:gs pos="50000">
                <a:srgbClr val="B3E9BD"/>
              </a:gs>
              <a:gs pos="100000">
                <a:schemeClr val="accent6"/>
              </a:gs>
            </a:gsLst>
            <a:lin ang="16200000" scaled="1"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12700"/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3537" y="2360593"/>
            <a:ext cx="6818537" cy="196213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ok" panose="02040504060000000004" pitchFamily="18" charset="-52"/>
              </a:rPr>
              <a:t>Защищая </a:t>
            </a: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ok" panose="02040504060000000004" pitchFamily="18" charset="-52"/>
              </a:rPr>
              <a:t>старую Россию, Столыпин строил новую и не боялся этого. Страна при Столыпине динамично развивалась, </a:t>
            </a:r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ok" panose="02040504060000000004" pitchFamily="18" charset="-52"/>
              </a:rPr>
              <a:t/>
            </a:r>
            <a:b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ok" panose="02040504060000000004" pitchFamily="18" charset="-52"/>
              </a:rPr>
            </a:br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ok" panose="02040504060000000004" pitchFamily="18" charset="-52"/>
              </a:rPr>
              <a:t>и </a:t>
            </a: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ok" panose="02040504060000000004" pitchFamily="18" charset="-52"/>
              </a:rPr>
              <a:t>премьер был убежден в ее великих резервах и славном </a:t>
            </a:r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ok" panose="02040504060000000004" pitchFamily="18" charset="-52"/>
              </a:rPr>
              <a:t>будущем.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ngBleu Republic Book" panose="02040504060000000004" pitchFamily="18" charset="-52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256536" y="1690690"/>
            <a:ext cx="633429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2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724021" y="6069612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ok" panose="02040504060000000004"/>
              </a:rPr>
              <a:t>Холмогоров, Е. </a:t>
            </a:r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ok" panose="02040504060000000004"/>
              </a:rPr>
              <a:t>В 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ok" panose="02040504060000000004"/>
              </a:rPr>
              <a:t>нем русское было центром всего // Свой. — 2017. — Апрель. — С. 4-7.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034" y="913769"/>
            <a:ext cx="3730987" cy="48608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0116" cy="621817"/>
          </a:xfrm>
          <a:prstGeom prst="rect">
            <a:avLst/>
          </a:prstGeom>
        </p:spPr>
      </p:pic>
      <p:cxnSp>
        <p:nvCxnSpPr>
          <p:cNvPr id="11" name="Прямая соединительная линия 10"/>
          <p:cNvCxnSpPr/>
          <p:nvPr/>
        </p:nvCxnSpPr>
        <p:spPr>
          <a:xfrm flipV="1">
            <a:off x="0" y="588913"/>
            <a:ext cx="12192000" cy="32904"/>
          </a:xfrm>
          <a:prstGeom prst="line">
            <a:avLst/>
          </a:prstGeom>
          <a:ln w="19050">
            <a:solidFill>
              <a:srgbClr val="6D303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50116" y="149138"/>
            <a:ext cx="105043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cap="all" dirty="0" smtClean="0">
                <a:solidFill>
                  <a:srgbClr val="6D30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Научно-популярные журналы </a:t>
            </a:r>
            <a:r>
              <a:rPr lang="ru-RU" sz="1600" b="1" cap="all" dirty="0" smtClean="0">
                <a:solidFill>
                  <a:srgbClr val="6D30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сегодня – «свой»</a:t>
            </a:r>
            <a:endParaRPr lang="ru-RU" sz="1600" b="1" cap="all" dirty="0">
              <a:solidFill>
                <a:srgbClr val="6D30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ngBleu Republic Bold" panose="02040804060000000004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2945838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4321" y="1989807"/>
            <a:ext cx="761402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ok" panose="02040504060000000004" pitchFamily="18" charset="-52"/>
              </a:rPr>
              <a:t>Журнал открывает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ok" panose="02040504060000000004" pitchFamily="18" charset="-52"/>
              </a:rPr>
              <a:t>своим читателям неизведанные страницы всемирной истории, предлагает увлекательные путешествия </a:t>
            </a:r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ngBleu Republic Book" panose="02040504060000000004" pitchFamily="18" charset="-52"/>
            </a:endParaRP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ok" panose="02040504060000000004" pitchFamily="18" charset="-52"/>
              </a:rPr>
              <a:t>в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ok" panose="02040504060000000004" pitchFamily="18" charset="-52"/>
              </a:rPr>
              <a:t>прошлое, позволяет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ok" panose="02040504060000000004" pitchFamily="18" charset="-52"/>
              </a:rPr>
              <a:t>прикоснуться </a:t>
            </a: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ok" panose="02040504060000000004" pitchFamily="18" charset="-52"/>
              </a:rPr>
              <a:t>к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ok" panose="02040504060000000004" pitchFamily="18" charset="-52"/>
              </a:rPr>
              <a:t>архивным материалам, узнать о тайных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ok" panose="02040504060000000004" pitchFamily="18" charset="-52"/>
              </a:rPr>
              <a:t>заговорах и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ok" panose="02040504060000000004" pitchFamily="18" charset="-52"/>
              </a:rPr>
              <a:t>дворцовых интригах, </a:t>
            </a:r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ngBleu Republic Book" panose="02040504060000000004" pitchFamily="18" charset="-52"/>
            </a:endParaRP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ok" panose="02040504060000000004" pitchFamily="18" charset="-52"/>
              </a:rPr>
              <a:t>лучше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ok" panose="02040504060000000004" pitchFamily="18" charset="-52"/>
              </a:rPr>
              <a:t>понять нравы и обычаи народов.</a:t>
            </a:r>
          </a:p>
        </p:txBody>
      </p:sp>
      <p:sp>
        <p:nvSpPr>
          <p:cNvPr id="5" name="Пятиугольник 4"/>
          <p:cNvSpPr/>
          <p:nvPr/>
        </p:nvSpPr>
        <p:spPr>
          <a:xfrm>
            <a:off x="0" y="676276"/>
            <a:ext cx="8247018" cy="569102"/>
          </a:xfrm>
          <a:prstGeom prst="homePlate">
            <a:avLst/>
          </a:prstGeom>
          <a:solidFill>
            <a:srgbClr val="6D30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553616" y="710360"/>
            <a:ext cx="9218645" cy="65400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Исторический журнал/</a:t>
            </a:r>
            <a:r>
              <a:rPr lang="en-US" sz="2800" b="1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History Illustrated</a:t>
            </a:r>
            <a:endParaRPr lang="ru-RU" sz="2800" b="1" dirty="0">
              <a:solidFill>
                <a:schemeClr val="bg2">
                  <a:lumMod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ngBleu Republic Bold" panose="02040804060000000004" pitchFamily="18" charset="-52"/>
            </a:endParaRPr>
          </a:p>
        </p:txBody>
      </p:sp>
      <p:sp>
        <p:nvSpPr>
          <p:cNvPr id="6" name="Прямоугольный треугольник 5"/>
          <p:cNvSpPr/>
          <p:nvPr/>
        </p:nvSpPr>
        <p:spPr>
          <a:xfrm rot="16200000">
            <a:off x="9753600" y="4419600"/>
            <a:ext cx="2316480" cy="2560320"/>
          </a:xfrm>
          <a:prstGeom prst="rtTriangle">
            <a:avLst/>
          </a:prstGeom>
          <a:solidFill>
            <a:srgbClr val="6D303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 flipV="1">
            <a:off x="0" y="588913"/>
            <a:ext cx="12192000" cy="32904"/>
          </a:xfrm>
          <a:prstGeom prst="line">
            <a:avLst/>
          </a:prstGeom>
          <a:ln w="19050">
            <a:solidFill>
              <a:srgbClr val="6D303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0116" cy="62181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5310243" y="1245378"/>
            <a:ext cx="26581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6D30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Выходит с 2004 года</a:t>
            </a:r>
            <a:endParaRPr lang="ru-RU" b="1" dirty="0">
              <a:solidFill>
                <a:srgbClr val="6D30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ngBleu Republic Bold" panose="02040804060000000004" pitchFamily="18" charset="-52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5029" y="1210730"/>
            <a:ext cx="3159626" cy="43525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450116" y="149138"/>
            <a:ext cx="105043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cap="all" dirty="0" smtClean="0">
                <a:solidFill>
                  <a:srgbClr val="6D30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Научно-популярные журналы </a:t>
            </a:r>
            <a:r>
              <a:rPr lang="ru-RU" sz="1600" b="1" cap="all" dirty="0" smtClean="0">
                <a:solidFill>
                  <a:srgbClr val="6D30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сегодня – «исторический журнал»</a:t>
            </a:r>
            <a:endParaRPr lang="ru-RU" sz="1600" b="1" cap="all" dirty="0">
              <a:solidFill>
                <a:srgbClr val="6D30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ngBleu Republic Bold" panose="02040804060000000004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5339937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225058" y="1851488"/>
            <a:ext cx="6290721" cy="2695771"/>
          </a:xfrm>
          <a:prstGeom prst="rect">
            <a:avLst/>
          </a:prstGeom>
          <a:gradFill>
            <a:gsLst>
              <a:gs pos="0">
                <a:schemeClr val="accent6">
                  <a:alpha val="50000"/>
                </a:schemeClr>
              </a:gs>
              <a:gs pos="50000">
                <a:srgbClr val="B3E9BD"/>
              </a:gs>
              <a:gs pos="100000">
                <a:schemeClr val="accent6"/>
              </a:gs>
            </a:gsLst>
            <a:lin ang="16200000" scaled="1"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12700"/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9500" y="2054991"/>
            <a:ext cx="6287861" cy="2288764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Medium" panose="02040604060000000004" pitchFamily="18" charset="-52"/>
              </a:rPr>
              <a:t>Принято </a:t>
            </a:r>
            <a:r>
              <a:rPr lang="ru-RU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Medium" panose="02040604060000000004" pitchFamily="18" charset="-52"/>
              </a:rPr>
              <a:t>считать, что основной летописью, рассказывающей о христианстве и крещении Древней Руси, является «Повесть временных лет», написанная летописцем Нестором. Текст этот, написанный в XII веке, в первозданном виде до нас не дошел. Так можно ли доверять «Повести»?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365623" y="5538369"/>
            <a:ext cx="629602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ok" panose="02040504060000000004" pitchFamily="18" charset="-52"/>
              </a:rPr>
              <a:t>Иванов, В.</a:t>
            </a:r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ok" panose="02040504060000000004" pitchFamily="18" charset="-52"/>
              </a:rPr>
              <a:t> Принятие христианства на Руси: факты, легенды, гипотезы, противоречия и загадки // </a:t>
            </a:r>
          </a:p>
          <a:p>
            <a:pPr algn="r"/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ok" panose="02040504060000000004" pitchFamily="18" charset="-52"/>
              </a:rPr>
              <a:t>Исторический журнал. — 2007. — № 1. — С. 14-29.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ngBleu Republic Book" panose="02040504060000000004" pitchFamily="18" charset="-52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" r="1"/>
          <a:stretch/>
        </p:blipFill>
        <p:spPr>
          <a:xfrm>
            <a:off x="6792686" y="1287733"/>
            <a:ext cx="5091656" cy="38232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8" name="Прямая соединительная линия 7"/>
          <p:cNvCxnSpPr/>
          <p:nvPr/>
        </p:nvCxnSpPr>
        <p:spPr>
          <a:xfrm flipV="1">
            <a:off x="0" y="588913"/>
            <a:ext cx="12192000" cy="32904"/>
          </a:xfrm>
          <a:prstGeom prst="line">
            <a:avLst/>
          </a:prstGeom>
          <a:ln w="19050">
            <a:solidFill>
              <a:srgbClr val="6D303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0116" cy="62181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0116" y="149138"/>
            <a:ext cx="105043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cap="all" dirty="0" smtClean="0">
                <a:solidFill>
                  <a:srgbClr val="6D30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Научно-популярные журналы </a:t>
            </a:r>
            <a:r>
              <a:rPr lang="ru-RU" sz="1600" b="1" cap="all" dirty="0" smtClean="0">
                <a:solidFill>
                  <a:srgbClr val="6D30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сегодня – «исторический журнал»</a:t>
            </a:r>
            <a:endParaRPr lang="ru-RU" sz="1600" b="1" cap="all" dirty="0">
              <a:solidFill>
                <a:srgbClr val="6D30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ngBleu Republic Bold" panose="02040804060000000004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9308705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07699" y="1975014"/>
            <a:ext cx="785077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ok" panose="02040504060000000004" pitchFamily="18" charset="-52"/>
              </a:rPr>
              <a:t>На страницах журнала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ok" panose="02040504060000000004" pitchFamily="18" charset="-52"/>
              </a:rPr>
              <a:t>«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ok" panose="02040504060000000004" pitchFamily="18" charset="-52"/>
              </a:rPr>
              <a:t>Чудеса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ok" panose="02040504060000000004" pitchFamily="18" charset="-52"/>
              </a:rPr>
              <a:t>и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ok" panose="02040504060000000004" pitchFamily="18" charset="-52"/>
              </a:rPr>
              <a:t>приключения» публикуются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ok" panose="02040504060000000004" pitchFamily="18" charset="-52"/>
              </a:rPr>
              <a:t>материалы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ok" panose="02040504060000000004" pitchFamily="18" charset="-52"/>
              </a:rPr>
              <a:t>о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ok" panose="02040504060000000004" pitchFamily="18" charset="-52"/>
              </a:rPr>
              <a:t>таинственных явлениях природы,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ok" panose="02040504060000000004" pitchFamily="18" charset="-52"/>
              </a:rPr>
              <a:t>загадках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ok" panose="02040504060000000004" pitchFamily="18" charset="-52"/>
              </a:rPr>
              <a:t>времени и пространства,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ok" panose="02040504060000000004" pitchFamily="18" charset="-52"/>
              </a:rPr>
              <a:t>феноменах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ok" panose="02040504060000000004" pitchFamily="18" charset="-52"/>
              </a:rPr>
              <a:t>человеческой психики,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ok" panose="02040504060000000004" pitchFamily="18" charset="-52"/>
              </a:rPr>
              <a:t>истории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ok" panose="02040504060000000004" pitchFamily="18" charset="-52"/>
              </a:rPr>
              <a:t>,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ok" panose="02040504060000000004" pitchFamily="18" charset="-52"/>
              </a:rPr>
              <a:t>медицине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ok" panose="02040504060000000004" pitchFamily="18" charset="-52"/>
              </a:rPr>
              <a:t>,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ok" panose="02040504060000000004" pitchFamily="18" charset="-52"/>
              </a:rPr>
              <a:t>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ok" panose="02040504060000000004" pitchFamily="18" charset="-52"/>
              </a:rPr>
              <a:t>приключениях на земле, в воздухе и на море,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ok" panose="02040504060000000004" pitchFamily="18" charset="-52"/>
              </a:rPr>
              <a:t>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ok" panose="02040504060000000004" pitchFamily="18" charset="-52"/>
              </a:rPr>
              <a:t>необычных фактах из жизни животных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ok" panose="02040504060000000004" pitchFamily="18" charset="-52"/>
              </a:rPr>
              <a:t>                   и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ok" panose="02040504060000000004" pitchFamily="18" charset="-52"/>
              </a:rPr>
              <a:t>растений. </a:t>
            </a:r>
          </a:p>
        </p:txBody>
      </p:sp>
      <p:sp>
        <p:nvSpPr>
          <p:cNvPr id="5" name="Пятиугольник 4"/>
          <p:cNvSpPr/>
          <p:nvPr/>
        </p:nvSpPr>
        <p:spPr>
          <a:xfrm>
            <a:off x="1" y="676276"/>
            <a:ext cx="5475564" cy="569102"/>
          </a:xfrm>
          <a:prstGeom prst="homePlate">
            <a:avLst/>
          </a:prstGeom>
          <a:solidFill>
            <a:srgbClr val="6D30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87035" y="676276"/>
            <a:ext cx="5562600" cy="64137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pPr algn="ctr"/>
            <a:r>
              <a:rPr lang="ru-RU" sz="3600" b="1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Чудеса и приключения</a:t>
            </a:r>
          </a:p>
        </p:txBody>
      </p:sp>
      <p:sp>
        <p:nvSpPr>
          <p:cNvPr id="6" name="Прямоугольный треугольник 5"/>
          <p:cNvSpPr/>
          <p:nvPr/>
        </p:nvSpPr>
        <p:spPr>
          <a:xfrm rot="16200000">
            <a:off x="9753600" y="4419600"/>
            <a:ext cx="2316480" cy="2560320"/>
          </a:xfrm>
          <a:prstGeom prst="rtTriangle">
            <a:avLst/>
          </a:prstGeom>
          <a:solidFill>
            <a:srgbClr val="6D303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0116" cy="621817"/>
          </a:xfrm>
          <a:prstGeom prst="rect">
            <a:avLst/>
          </a:prstGeom>
        </p:spPr>
      </p:pic>
      <p:cxnSp>
        <p:nvCxnSpPr>
          <p:cNvPr id="8" name="Прямая соединительная линия 7"/>
          <p:cNvCxnSpPr/>
          <p:nvPr/>
        </p:nvCxnSpPr>
        <p:spPr>
          <a:xfrm flipV="1">
            <a:off x="0" y="588913"/>
            <a:ext cx="12192000" cy="32904"/>
          </a:xfrm>
          <a:prstGeom prst="line">
            <a:avLst/>
          </a:prstGeom>
          <a:ln w="19050">
            <a:solidFill>
              <a:srgbClr val="6D303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2737783" y="1245378"/>
            <a:ext cx="25362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6D30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Выходит с 1991 года</a:t>
            </a:r>
            <a:endParaRPr lang="ru-RU" b="1" dirty="0">
              <a:solidFill>
                <a:srgbClr val="6D30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ngBleu Republic Bold" panose="02040804060000000004" pitchFamily="18" charset="-52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" r="650"/>
          <a:stretch/>
        </p:blipFill>
        <p:spPr>
          <a:xfrm>
            <a:off x="8619197" y="1199306"/>
            <a:ext cx="3162857" cy="43786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450116" y="149138"/>
            <a:ext cx="105043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cap="all" dirty="0" smtClean="0">
                <a:solidFill>
                  <a:srgbClr val="6D30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Научно-популярные журналы </a:t>
            </a:r>
            <a:r>
              <a:rPr lang="ru-RU" sz="1600" b="1" cap="all" dirty="0" smtClean="0">
                <a:solidFill>
                  <a:srgbClr val="6D30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сегодня – «чудеса и приключения»</a:t>
            </a:r>
            <a:endParaRPr lang="ru-RU" sz="1600" b="1" cap="all" dirty="0">
              <a:solidFill>
                <a:srgbClr val="6D30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ngBleu Republic Bold" panose="02040804060000000004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3814839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450116" y="2141785"/>
            <a:ext cx="7196326" cy="2483828"/>
          </a:xfrm>
          <a:prstGeom prst="rect">
            <a:avLst/>
          </a:prstGeom>
          <a:gradFill>
            <a:gsLst>
              <a:gs pos="0">
                <a:schemeClr val="accent6">
                  <a:alpha val="50000"/>
                </a:schemeClr>
              </a:gs>
              <a:gs pos="50000">
                <a:srgbClr val="B3E9BD"/>
              </a:gs>
              <a:gs pos="100000">
                <a:schemeClr val="accent6"/>
              </a:gs>
            </a:gsLst>
            <a:lin ang="16200000" scaled="1"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12700"/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048279" y="6145581"/>
            <a:ext cx="772450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ok" panose="02040504060000000004" pitchFamily="18" charset="-52"/>
              </a:rPr>
              <a:t>Нутрихин Р.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ok" panose="02040504060000000004" pitchFamily="18" charset="-52"/>
              </a:rPr>
              <a:t> «Возраст успеха» // Чудеса и приключения. — 2016. — № 12. — С. 9-11.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6" r="874"/>
          <a:stretch/>
        </p:blipFill>
        <p:spPr>
          <a:xfrm>
            <a:off x="8170326" y="1076605"/>
            <a:ext cx="3508675" cy="47086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8" name="Прямая соединительная линия 7"/>
          <p:cNvCxnSpPr/>
          <p:nvPr/>
        </p:nvCxnSpPr>
        <p:spPr>
          <a:xfrm flipV="1">
            <a:off x="0" y="588913"/>
            <a:ext cx="12192000" cy="32904"/>
          </a:xfrm>
          <a:prstGeom prst="line">
            <a:avLst/>
          </a:prstGeom>
          <a:ln w="19050">
            <a:solidFill>
              <a:srgbClr val="6D303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0116" cy="62181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50700" y="2364189"/>
            <a:ext cx="683622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800100">
              <a:spcBef>
                <a:spcPct val="0"/>
              </a:spcBef>
            </a:pP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ok" panose="02040504060000000004" pitchFamily="18" charset="-52"/>
              </a:rPr>
              <a:t>Большинство гениев раскрывают свой талант </a:t>
            </a:r>
            <a:endPara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ngBleu Republic Book" panose="02040504060000000004" pitchFamily="18" charset="-52"/>
            </a:endParaRPr>
          </a:p>
          <a:p>
            <a:pPr lvl="0" defTabSz="800100">
              <a:spcBef>
                <a:spcPct val="0"/>
              </a:spcBef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ok" panose="02040504060000000004" pitchFamily="18" charset="-52"/>
              </a:rPr>
              <a:t>до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ok" panose="02040504060000000004" pitchFamily="18" charset="-52"/>
              </a:rPr>
              <a:t>25 лет, и этот год становится для них поворотным. Пушкин, Лермонтов, Некрасов, Достоевский, Гёте, Чайковский, Вивальди, Александр Македонский увековечили свои имена в истории в 25-летнем возрасте. </a:t>
            </a:r>
            <a:endPara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ngBleu Republic Book" panose="02040504060000000004" pitchFamily="18" charset="-52"/>
            </a:endParaRPr>
          </a:p>
          <a:p>
            <a:pPr lvl="0" defTabSz="800100">
              <a:spcBef>
                <a:spcPct val="0"/>
              </a:spcBef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ok" panose="02040504060000000004" pitchFamily="18" charset="-52"/>
              </a:rPr>
              <a:t>С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ok" panose="02040504060000000004" pitchFamily="18" charset="-52"/>
              </a:rPr>
              <a:t>чем это связано? Вопрос остается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ok" panose="02040504060000000004" pitchFamily="18" charset="-52"/>
              </a:rPr>
              <a:t>открытым… 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ngBleu Republic Book" panose="0204050406000000000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0116" y="149138"/>
            <a:ext cx="105043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cap="all" dirty="0" smtClean="0">
                <a:solidFill>
                  <a:srgbClr val="6D30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Научно-популярные журналы </a:t>
            </a:r>
            <a:r>
              <a:rPr lang="ru-RU" sz="1600" b="1" cap="all" dirty="0" smtClean="0">
                <a:solidFill>
                  <a:srgbClr val="6D30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сегодня – «чудеса и приключения»</a:t>
            </a:r>
            <a:endParaRPr lang="ru-RU" sz="1600" b="1" cap="all" dirty="0">
              <a:solidFill>
                <a:srgbClr val="6D30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ngBleu Republic Bold" panose="02040804060000000004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3246440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ятиугольник 5"/>
          <p:cNvSpPr/>
          <p:nvPr/>
        </p:nvSpPr>
        <p:spPr>
          <a:xfrm>
            <a:off x="0" y="676276"/>
            <a:ext cx="2667000" cy="569102"/>
          </a:xfrm>
          <a:prstGeom prst="homePlate">
            <a:avLst/>
          </a:prstGeom>
          <a:solidFill>
            <a:srgbClr val="6D30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80975" y="695327"/>
            <a:ext cx="23050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  <a:ea typeface="Times New Roman" panose="02020603050405020304" pitchFamily="18" charset="0"/>
                <a:cs typeface="Calibri" panose="020F0502020204030204" pitchFamily="34" charset="0"/>
              </a:rPr>
              <a:t>GEO/ГЕО</a:t>
            </a:r>
            <a:endParaRPr lang="ru-RU" sz="3200" b="1" dirty="0">
              <a:solidFill>
                <a:schemeClr val="bg2">
                  <a:lumMod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ngBleu Republic Bold" panose="02040804060000000004" pitchFamily="18" charset="-52"/>
              <a:cs typeface="Calibri" panose="020F050202020403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65760" y="1956197"/>
            <a:ext cx="8107680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ok" panose="02040504060000000004" pitchFamily="18" charset="-52"/>
              </a:rPr>
              <a:t>GEO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ok" panose="02040504060000000004" pitchFamily="18" charset="-52"/>
              </a:rPr>
              <a:t>−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ok" panose="02040504060000000004" pitchFamily="18" charset="-52"/>
              </a:rPr>
              <a:t>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ok" panose="02040504060000000004" pitchFamily="18" charset="-52"/>
              </a:rPr>
              <a:t>журнал, с которым миллионы читателей из разных стран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ok" panose="02040504060000000004" pitchFamily="18" charset="-52"/>
              </a:rPr>
              <a:t>отправляются в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ok" panose="02040504060000000004" pitchFamily="18" charset="-52"/>
              </a:rPr>
              <a:t>мир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ok" panose="02040504060000000004" pitchFamily="18" charset="-52"/>
              </a:rPr>
              <a:t>непознанного. </a:t>
            </a: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ok" panose="02040504060000000004" pitchFamily="18" charset="-52"/>
              </a:rPr>
              <a:t>Он будет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ok" panose="02040504060000000004" pitchFamily="18" charset="-52"/>
              </a:rPr>
              <a:t>интересен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ok" panose="02040504060000000004" pitchFamily="18" charset="-52"/>
              </a:rPr>
              <a:t>тому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ok" panose="02040504060000000004" pitchFamily="18" charset="-52"/>
              </a:rPr>
              <a:t>, </a:t>
            </a:r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ngBleu Republic Book" panose="02040504060000000004" pitchFamily="18" charset="-52"/>
            </a:endParaRPr>
          </a:p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ok" panose="02040504060000000004" pitchFamily="18" charset="-52"/>
              </a:rPr>
              <a:t>кто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ok" panose="02040504060000000004" pitchFamily="18" charset="-52"/>
              </a:rPr>
              <a:t>мечтает побывать в дальних странах, исколесить неведомые маршруты, поучаствовать в невероятных приключениях. 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ngBleu Republic Book" panose="02040504060000000004" pitchFamily="18" charset="-52"/>
            </a:endParaRPr>
          </a:p>
          <a:p>
            <a:pPr algn="just"/>
            <a:endParaRPr lang="en-US" dirty="0">
              <a:effectLst/>
            </a:endParaRPr>
          </a:p>
        </p:txBody>
      </p:sp>
      <p:sp>
        <p:nvSpPr>
          <p:cNvPr id="5" name="Прямоугольный треугольник 4"/>
          <p:cNvSpPr/>
          <p:nvPr/>
        </p:nvSpPr>
        <p:spPr>
          <a:xfrm rot="16200000">
            <a:off x="9753600" y="4419600"/>
            <a:ext cx="2316480" cy="2560320"/>
          </a:xfrm>
          <a:prstGeom prst="rtTriangle">
            <a:avLst/>
          </a:prstGeom>
          <a:solidFill>
            <a:srgbClr val="6D303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8900" y="1245378"/>
            <a:ext cx="26581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6D30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Выходит с </a:t>
            </a:r>
            <a:r>
              <a:rPr lang="ru-RU" b="1" dirty="0">
                <a:solidFill>
                  <a:srgbClr val="6D30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1998 </a:t>
            </a:r>
            <a:r>
              <a:rPr lang="ru-RU" b="1" dirty="0" smtClean="0">
                <a:solidFill>
                  <a:srgbClr val="6D30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года</a:t>
            </a:r>
            <a:endParaRPr lang="ru-RU" b="1" dirty="0">
              <a:solidFill>
                <a:srgbClr val="6D30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ngBleu Republic Bold" panose="02040804060000000004" pitchFamily="18" charset="-52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V="1">
            <a:off x="0" y="588913"/>
            <a:ext cx="12192000" cy="32904"/>
          </a:xfrm>
          <a:prstGeom prst="line">
            <a:avLst/>
          </a:prstGeom>
          <a:ln w="19050">
            <a:solidFill>
              <a:srgbClr val="6D303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0116" cy="62181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1533" y="1192447"/>
            <a:ext cx="3189853" cy="43278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450116" y="149138"/>
            <a:ext cx="105043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cap="all" dirty="0" smtClean="0">
                <a:solidFill>
                  <a:srgbClr val="6D30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Научно-популярные журналы </a:t>
            </a:r>
            <a:r>
              <a:rPr lang="ru-RU" sz="1600" b="1" cap="all" dirty="0" smtClean="0">
                <a:solidFill>
                  <a:srgbClr val="6D30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сегодня – «</a:t>
            </a:r>
            <a:r>
              <a:rPr lang="ru-RU" sz="1600" b="1" cap="all" dirty="0" err="1" smtClean="0">
                <a:solidFill>
                  <a:srgbClr val="6D30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гео</a:t>
            </a:r>
            <a:r>
              <a:rPr lang="ru-RU" sz="1600" b="1" cap="all" dirty="0" smtClean="0">
                <a:solidFill>
                  <a:srgbClr val="6D30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»</a:t>
            </a:r>
            <a:endParaRPr lang="ru-RU" sz="1600" b="1" cap="all" dirty="0">
              <a:solidFill>
                <a:srgbClr val="6D30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ngBleu Republic Bold" panose="02040804060000000004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0054790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225058" y="1817566"/>
            <a:ext cx="7515497" cy="2695771"/>
          </a:xfrm>
          <a:prstGeom prst="rect">
            <a:avLst/>
          </a:prstGeom>
          <a:gradFill>
            <a:gsLst>
              <a:gs pos="0">
                <a:schemeClr val="accent6">
                  <a:alpha val="50000"/>
                </a:schemeClr>
              </a:gs>
              <a:gs pos="50000">
                <a:srgbClr val="B3E9BD"/>
              </a:gs>
              <a:gs pos="100000">
                <a:schemeClr val="accent6"/>
              </a:gs>
            </a:gsLst>
            <a:lin ang="16200000" scaled="1"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12700"/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7362" y="864640"/>
            <a:ext cx="3944983" cy="51831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7814578" y="6157788"/>
            <a:ext cx="40877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ok" panose="02040504060000000004"/>
                <a:ea typeface="Times New Roman" panose="02020603050405020304" pitchFamily="18" charset="0"/>
                <a:cs typeface="Calibri" panose="020F0502020204030204" pitchFamily="34" charset="0"/>
              </a:rPr>
              <a:t>Шпарманн А.</a:t>
            </a:r>
            <a:r>
              <a:rPr lang="ru-RU" sz="1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ok" panose="02040504060000000004"/>
                <a:ea typeface="Times New Roman" panose="02020603050405020304" pitchFamily="18" charset="0"/>
                <a:cs typeface="Calibri" panose="020F0502020204030204" pitchFamily="34" charset="0"/>
              </a:rPr>
              <a:t> Второе сотворение плоти </a:t>
            </a:r>
            <a:endParaRPr lang="ru-RU" sz="1400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ngBleu Republic Book" panose="02040504060000000004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r"/>
            <a:r>
              <a:rPr lang="ru-RU" sz="1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ok" panose="02040504060000000004"/>
                <a:ea typeface="Times New Roman" panose="02020603050405020304" pitchFamily="18" charset="0"/>
                <a:cs typeface="Calibri" panose="020F0502020204030204" pitchFamily="34" charset="0"/>
              </a:rPr>
              <a:t>// </a:t>
            </a:r>
            <a:r>
              <a:rPr lang="ru-RU" sz="1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ok" panose="02040504060000000004"/>
                <a:ea typeface="Times New Roman" panose="02020603050405020304" pitchFamily="18" charset="0"/>
                <a:cs typeface="Calibri" panose="020F0502020204030204" pitchFamily="34" charset="0"/>
              </a:rPr>
              <a:t>GEO/ГЕО. — 2002. — № 8. — С. </a:t>
            </a:r>
            <a:r>
              <a:rPr lang="ru-RU" sz="1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ok" panose="02040504060000000004"/>
                <a:ea typeface="Times New Roman" panose="02020603050405020304" pitchFamily="18" charset="0"/>
                <a:cs typeface="Calibri" panose="020F0502020204030204" pitchFamily="34" charset="0"/>
              </a:rPr>
              <a:t>103-111.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ngBleu Republic Book" panose="02040504060000000004"/>
              <a:cs typeface="Calibri" panose="020F050202020403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4159" y="2195955"/>
            <a:ext cx="673729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Medium" panose="02040604060000000004" pitchFamily="18" charset="-52"/>
                <a:ea typeface="Times New Roman" panose="02020603050405020304" pitchFamily="18" charset="0"/>
                <a:cs typeface="Calibri" panose="020F0502020204030204" pitchFamily="34" charset="0"/>
              </a:rPr>
              <a:t>Ни </a:t>
            </a:r>
            <a:r>
              <a:rPr lang="ru-RU" sz="2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Medium" panose="02040604060000000004" pitchFamily="18" charset="-52"/>
                <a:ea typeface="Times New Roman" panose="02020603050405020304" pitchFamily="18" charset="0"/>
                <a:cs typeface="Calibri" panose="020F0502020204030204" pitchFamily="34" charset="0"/>
              </a:rPr>
              <a:t>один метод в биотехнологии не провоцирует таких жарких дебатов, </a:t>
            </a:r>
            <a:endParaRPr lang="ru-RU" sz="2400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ngBleu Republic Medium" panose="02040604060000000004" pitchFamily="18" charset="-52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ru-RU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Medium" panose="02040604060000000004" pitchFamily="18" charset="-52"/>
                <a:ea typeface="Times New Roman" panose="02020603050405020304" pitchFamily="18" charset="0"/>
                <a:cs typeface="Calibri" panose="020F0502020204030204" pitchFamily="34" charset="0"/>
              </a:rPr>
              <a:t>не </a:t>
            </a:r>
            <a:r>
              <a:rPr lang="ru-RU" sz="2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Medium" panose="02040604060000000004" pitchFamily="18" charset="-52"/>
                <a:ea typeface="Times New Roman" panose="02020603050405020304" pitchFamily="18" charset="0"/>
                <a:cs typeface="Calibri" panose="020F0502020204030204" pitchFamily="34" charset="0"/>
              </a:rPr>
              <a:t>вызывает таких эмоций как клонирование. Особенно если объектом внимания ученых становится человек.</a:t>
            </a:r>
            <a:endParaRPr lang="ru-RU" sz="2400" dirty="0">
              <a:solidFill>
                <a:srgbClr val="00000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ngBleu Republic Medium" panose="02040604060000000004" pitchFamily="18" charset="-52"/>
              <a:ea typeface="Andale Sans UI"/>
              <a:cs typeface="Calibri" panose="020F0502020204030204" pitchFamily="34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V="1">
            <a:off x="0" y="588913"/>
            <a:ext cx="12192000" cy="32904"/>
          </a:xfrm>
          <a:prstGeom prst="line">
            <a:avLst/>
          </a:prstGeom>
          <a:ln w="19050">
            <a:solidFill>
              <a:srgbClr val="6D303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0116" cy="62181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0116" y="149138"/>
            <a:ext cx="105043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cap="all" dirty="0" smtClean="0">
                <a:solidFill>
                  <a:srgbClr val="6D30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Научно-популярные журналы </a:t>
            </a:r>
            <a:r>
              <a:rPr lang="ru-RU" sz="1600" b="1" cap="all" dirty="0" smtClean="0">
                <a:solidFill>
                  <a:srgbClr val="6D30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сегодня – «</a:t>
            </a:r>
            <a:r>
              <a:rPr lang="ru-RU" sz="1600" b="1" cap="all" dirty="0" err="1" smtClean="0">
                <a:solidFill>
                  <a:srgbClr val="6D30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гео</a:t>
            </a:r>
            <a:r>
              <a:rPr lang="ru-RU" sz="1600" b="1" cap="all" dirty="0" smtClean="0">
                <a:solidFill>
                  <a:srgbClr val="6D30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»</a:t>
            </a:r>
            <a:endParaRPr lang="ru-RU" sz="1600" b="1" cap="all" dirty="0">
              <a:solidFill>
                <a:srgbClr val="6D30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ngBleu Republic Bold" panose="02040804060000000004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0118082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0116" cy="621817"/>
          </a:xfrm>
          <a:prstGeom prst="rect">
            <a:avLst/>
          </a:prstGeom>
        </p:spPr>
      </p:pic>
      <p:cxnSp>
        <p:nvCxnSpPr>
          <p:cNvPr id="11" name="Прямая соединительная линия 10"/>
          <p:cNvCxnSpPr/>
          <p:nvPr/>
        </p:nvCxnSpPr>
        <p:spPr>
          <a:xfrm flipV="1">
            <a:off x="0" y="588913"/>
            <a:ext cx="12192000" cy="32904"/>
          </a:xfrm>
          <a:prstGeom prst="line">
            <a:avLst/>
          </a:prstGeom>
          <a:ln w="19050">
            <a:solidFill>
              <a:srgbClr val="6D303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1326692" y="2871464"/>
            <a:ext cx="9538616" cy="156966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>
            <a:spAutoFit/>
          </a:bodyPr>
          <a:lstStyle/>
          <a:p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В советский период 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(1917-1991) в 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нашей стране наиболее востребованными и любимыми читателями были журналы «Наука и жизнь» и «Знание-сила». </a:t>
            </a:r>
            <a:endParaRPr lang="ru-RU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ngBleu Republic Bold" panose="02040804060000000004" pitchFamily="18" charset="-52"/>
            </a:endParaRPr>
          </a:p>
          <a:p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Они 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издаются и популярны до сих пор.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326692" y="1099876"/>
            <a:ext cx="9538616" cy="156966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>
            <a:spAutoFit/>
          </a:bodyPr>
          <a:lstStyle/>
          <a:p>
            <a:pPr lvl="0"/>
            <a:r>
              <a:rPr lang="ru-RU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В России до революции 1917-го года научно-популярных журналов издавалось огромное количество. </a:t>
            </a:r>
            <a:r>
              <a:rPr lang="ru-RU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Например, </a:t>
            </a:r>
            <a:r>
              <a:rPr lang="ru-RU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«Древняя и новая Россия», «Природа и люди», «Вокруг света».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326692" y="4639917"/>
            <a:ext cx="9538616" cy="1200329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>
            <a:spAutoFit/>
          </a:bodyPr>
          <a:lstStyle/>
          <a:p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Современные научно-популярные издания – это 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журналы 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«Родина», «ГЕО», «Чудеса и приключения». </a:t>
            </a:r>
            <a:endParaRPr lang="ru-RU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ngBleu Republic Bold" panose="02040804060000000004" pitchFamily="18" charset="-52"/>
            </a:endParaRPr>
          </a:p>
          <a:p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Они 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продолжают традиции своих предшественников.</a:t>
            </a:r>
          </a:p>
        </p:txBody>
      </p:sp>
      <p:sp>
        <p:nvSpPr>
          <p:cNvPr id="15" name="Прямоугольный треугольник 14"/>
          <p:cNvSpPr/>
          <p:nvPr/>
        </p:nvSpPr>
        <p:spPr>
          <a:xfrm rot="16200000">
            <a:off x="9954858" y="1759085"/>
            <a:ext cx="773359" cy="1047540"/>
          </a:xfrm>
          <a:prstGeom prst="rtTriangle">
            <a:avLst/>
          </a:prstGeom>
          <a:solidFill>
            <a:srgbClr val="6D30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Прямоугольный треугольник 19"/>
          <p:cNvSpPr/>
          <p:nvPr/>
        </p:nvSpPr>
        <p:spPr>
          <a:xfrm rot="16200000">
            <a:off x="9954858" y="3530674"/>
            <a:ext cx="773359" cy="1047540"/>
          </a:xfrm>
          <a:prstGeom prst="rtTriangle">
            <a:avLst/>
          </a:prstGeom>
          <a:solidFill>
            <a:srgbClr val="6D30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Прямоугольный треугольник 20"/>
          <p:cNvSpPr/>
          <p:nvPr/>
        </p:nvSpPr>
        <p:spPr>
          <a:xfrm rot="16200000">
            <a:off x="9954859" y="4929796"/>
            <a:ext cx="773359" cy="1047540"/>
          </a:xfrm>
          <a:prstGeom prst="rtTriangle">
            <a:avLst/>
          </a:prstGeom>
          <a:solidFill>
            <a:srgbClr val="6D30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450116" y="141099"/>
            <a:ext cx="1002500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cap="all" dirty="0">
                <a:solidFill>
                  <a:srgbClr val="6D30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от тайны к знаниям:</a:t>
            </a:r>
            <a:r>
              <a:rPr lang="ru-RU" sz="1600" cap="all" dirty="0" smtClean="0">
                <a:solidFill>
                  <a:srgbClr val="6D30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 </a:t>
            </a:r>
            <a:r>
              <a:rPr lang="ru-RU" sz="1600" b="1" cap="all" dirty="0" smtClean="0">
                <a:solidFill>
                  <a:srgbClr val="6D30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научно-популярные </a:t>
            </a:r>
            <a:r>
              <a:rPr lang="ru-RU" sz="1600" b="1" cap="all" dirty="0" smtClean="0">
                <a:solidFill>
                  <a:srgbClr val="6D30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журналы</a:t>
            </a:r>
            <a:endParaRPr lang="ru-RU" sz="1600" cap="al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ngBleu Republic Bold" panose="02040804060000000004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9799251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16" y="952282"/>
            <a:ext cx="3620896" cy="46773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6768945" y="5723146"/>
            <a:ext cx="51149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0"/>
              </a:spcAft>
            </a:pPr>
            <a:r>
              <a:rPr lang="ru-RU" sz="1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ok" panose="02040504060000000004" pitchFamily="18" charset="-52"/>
                <a:ea typeface="Times New Roman" panose="02020603050405020304" pitchFamily="18" charset="0"/>
                <a:cs typeface="Calibri" panose="020F0502020204030204" pitchFamily="34" charset="0"/>
              </a:rPr>
              <a:t>Соколов-Митрич Д.</a:t>
            </a:r>
            <a:r>
              <a:rPr lang="ru-RU" sz="1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ok" panose="02040504060000000004" pitchFamily="18" charset="-52"/>
                <a:ea typeface="Times New Roman" panose="02020603050405020304" pitchFamily="18" charset="0"/>
                <a:cs typeface="Calibri" panose="020F0502020204030204" pitchFamily="34" charset="0"/>
              </a:rPr>
              <a:t> Павловские охоты // GEO/ГЕО. — 2007. — № 7. — С. 144-155.  </a:t>
            </a:r>
            <a:endParaRPr lang="ru-RU" sz="1400" dirty="0">
              <a:solidFill>
                <a:srgbClr val="00000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ngBleu Republic Book" panose="02040504060000000004" pitchFamily="18" charset="-52"/>
              <a:ea typeface="Andale Sans UI"/>
              <a:cs typeface="Calibri" panose="020F050202020403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65424" y="5856487"/>
            <a:ext cx="49434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ok" panose="02040504060000000004" pitchFamily="18" charset="-52"/>
                <a:ea typeface="Times New Roman" panose="02020603050405020304" pitchFamily="18" charset="0"/>
                <a:cs typeface="Calibri" panose="020F0502020204030204" pitchFamily="34" charset="0"/>
              </a:rPr>
              <a:t>Хайдеманн К.</a:t>
            </a:r>
            <a:r>
              <a:rPr lang="ru-RU" sz="1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ok" panose="02040504060000000004" pitchFamily="18" charset="-52"/>
                <a:ea typeface="Times New Roman" panose="02020603050405020304" pitchFamily="18" charset="0"/>
                <a:cs typeface="Calibri" panose="020F0502020204030204" pitchFamily="34" charset="0"/>
              </a:rPr>
              <a:t> В гости к йогам // GEO/ГЕО. — 2007. — № 9. — С</a:t>
            </a:r>
            <a:r>
              <a:rPr lang="ru-RU" sz="1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ok" panose="02040504060000000004" pitchFamily="18" charset="-52"/>
                <a:ea typeface="Times New Roman" panose="02020603050405020304" pitchFamily="18" charset="0"/>
                <a:cs typeface="Calibri" panose="020F0502020204030204" pitchFamily="34" charset="0"/>
              </a:rPr>
              <a:t>. 192-206</a:t>
            </a:r>
            <a:r>
              <a:rPr lang="ru-RU" sz="1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ok" panose="02040504060000000004" pitchFamily="18" charset="-52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ru-RU" sz="1400" dirty="0">
              <a:solidFill>
                <a:srgbClr val="00000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ngBleu Republic Book" panose="02040504060000000004" pitchFamily="18" charset="-52"/>
              <a:ea typeface="Andale Sans UI"/>
              <a:cs typeface="Calibri" panose="020F050202020403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530" y="952282"/>
            <a:ext cx="6729340" cy="44403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0116" cy="621817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 flipV="1">
            <a:off x="0" y="588913"/>
            <a:ext cx="12192000" cy="32904"/>
          </a:xfrm>
          <a:prstGeom prst="line">
            <a:avLst/>
          </a:prstGeom>
          <a:ln w="19050">
            <a:solidFill>
              <a:srgbClr val="6D303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50116" y="149138"/>
            <a:ext cx="105043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cap="all" dirty="0" smtClean="0">
                <a:solidFill>
                  <a:srgbClr val="6D30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Научно-популярные журналы </a:t>
            </a:r>
            <a:r>
              <a:rPr lang="ru-RU" sz="1600" b="1" cap="all" dirty="0" smtClean="0">
                <a:solidFill>
                  <a:srgbClr val="6D30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сегодня – «</a:t>
            </a:r>
            <a:r>
              <a:rPr lang="ru-RU" sz="1600" b="1" cap="all" dirty="0" err="1" smtClean="0">
                <a:solidFill>
                  <a:srgbClr val="6D30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гео</a:t>
            </a:r>
            <a:r>
              <a:rPr lang="ru-RU" sz="1600" b="1" cap="all" dirty="0" smtClean="0">
                <a:solidFill>
                  <a:srgbClr val="6D30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»</a:t>
            </a:r>
            <a:endParaRPr lang="ru-RU" sz="1600" b="1" cap="all" dirty="0">
              <a:solidFill>
                <a:srgbClr val="6D30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ngBleu Republic Bold" panose="02040804060000000004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2118470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ятиугольник 4"/>
          <p:cNvSpPr/>
          <p:nvPr/>
        </p:nvSpPr>
        <p:spPr>
          <a:xfrm>
            <a:off x="-1" y="5655829"/>
            <a:ext cx="12192001" cy="1202171"/>
          </a:xfrm>
          <a:prstGeom prst="homePlate">
            <a:avLst/>
          </a:prstGeom>
          <a:solidFill>
            <a:srgbClr val="6D3031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221255" y="5599826"/>
            <a:ext cx="5749491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altLang="en-U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charset="0"/>
                <a:cs typeface="SangBleu Republic Bold" panose="02040804060000000004" charset="0"/>
              </a:rPr>
              <a:t>Отдел периодических изданий НГОУНБ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charset="0"/>
              </a:rPr>
              <a:t>г. Нижний Новгород, ул. Варварская 3 «Д».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charset="0"/>
              </a:rPr>
              <a:t>Телефон: 419-27-73. </a:t>
            </a:r>
            <a:r>
              <a:rPr lang="en-US" b="1" dirty="0" smtClean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charset="0"/>
              </a:rPr>
              <a:t>E-mail</a:t>
            </a:r>
            <a:r>
              <a:rPr lang="ru-RU" b="1" dirty="0" smtClean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charset="0"/>
              </a:rPr>
              <a:t>: </a:t>
            </a:r>
            <a:r>
              <a:rPr lang="en-US" b="1" dirty="0" smtClean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charset="0"/>
              </a:rPr>
              <a:t>opi101@yandex.ru</a:t>
            </a:r>
            <a:endParaRPr lang="ru-RU" b="1" dirty="0" smtClean="0">
              <a:solidFill>
                <a:schemeClr val="accent5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ngBleu Republic Bold" panose="0204080406000000000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624735">
            <a:off x="399592" y="407247"/>
            <a:ext cx="3635060" cy="507787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6" r="874"/>
          <a:stretch/>
        </p:blipFill>
        <p:spPr>
          <a:xfrm rot="20709669">
            <a:off x="2296430" y="876120"/>
            <a:ext cx="3145156" cy="44587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49496">
            <a:off x="4201179" y="831355"/>
            <a:ext cx="3110881" cy="45122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59460">
            <a:off x="6003608" y="851450"/>
            <a:ext cx="3256088" cy="45084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02053">
            <a:off x="7895140" y="845152"/>
            <a:ext cx="3386102" cy="44846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Прямоугольник с двумя скругленными противолежащими углами 12"/>
          <p:cNvSpPr/>
          <p:nvPr/>
        </p:nvSpPr>
        <p:spPr>
          <a:xfrm>
            <a:off x="1715440" y="2244634"/>
            <a:ext cx="8761121" cy="2368732"/>
          </a:xfrm>
          <a:prstGeom prst="round2DiagRect">
            <a:avLst/>
          </a:prstGeom>
          <a:solidFill>
            <a:schemeClr val="accent6">
              <a:alpha val="50000"/>
            </a:schemeClr>
          </a:solidFill>
          <a:ln>
            <a:solidFill>
              <a:srgbClr val="B3E9BD"/>
            </a:solidFill>
          </a:ln>
          <a:effectLst>
            <a:innerShdw blurRad="114300">
              <a:prstClr val="black"/>
            </a:inn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2118896" y="2274838"/>
            <a:ext cx="8122737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dirty="0" smtClean="0">
                <a:ln w="12700">
                  <a:solidFill>
                    <a:schemeClr val="accent6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ngBleu Republic Bold" panose="02040804060000000004" pitchFamily="18" charset="-52"/>
              </a:rPr>
              <a:t>Журналы </a:t>
            </a:r>
          </a:p>
          <a:p>
            <a:pPr algn="ctr"/>
            <a:r>
              <a:rPr lang="ru-RU" sz="3600" dirty="0" smtClean="0">
                <a:ln w="12700">
                  <a:solidFill>
                    <a:schemeClr val="accent6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ngBleu Republic Bold" panose="02040804060000000004" pitchFamily="18" charset="-52"/>
              </a:rPr>
              <a:t>вы можете получить </a:t>
            </a:r>
          </a:p>
          <a:p>
            <a:pPr algn="ctr"/>
            <a:r>
              <a:rPr lang="ru-RU" sz="3600" dirty="0" smtClean="0">
                <a:ln w="12700">
                  <a:solidFill>
                    <a:schemeClr val="accent6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ngBleu Republic Bold" panose="02040804060000000004" pitchFamily="18" charset="-52"/>
              </a:rPr>
              <a:t>в отделе периодических изданий</a:t>
            </a:r>
          </a:p>
          <a:p>
            <a:pPr algn="ctr"/>
            <a:r>
              <a:rPr lang="ru-RU" sz="3600" dirty="0" smtClean="0">
                <a:ln w="12700">
                  <a:solidFill>
                    <a:schemeClr val="accent6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ngBleu Republic Bold" panose="02040804060000000004" pitchFamily="18" charset="-52"/>
              </a:rPr>
              <a:t>Приглашаем вас в библиотеку! </a:t>
            </a:r>
            <a:endParaRPr lang="ru-RU" sz="3600" dirty="0">
              <a:ln w="12700">
                <a:solidFill>
                  <a:schemeClr val="accent6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ngBleu Republic Bold" panose="02040804060000000004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1947532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ятиугольник 12"/>
          <p:cNvSpPr/>
          <p:nvPr/>
        </p:nvSpPr>
        <p:spPr>
          <a:xfrm>
            <a:off x="0" y="676276"/>
            <a:ext cx="3518263" cy="569102"/>
          </a:xfrm>
          <a:prstGeom prst="homePlate">
            <a:avLst/>
          </a:prstGeom>
          <a:solidFill>
            <a:srgbClr val="6D3031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ый треугольник 6"/>
          <p:cNvSpPr/>
          <p:nvPr/>
        </p:nvSpPr>
        <p:spPr>
          <a:xfrm rot="16200000">
            <a:off x="9753600" y="4419600"/>
            <a:ext cx="2316480" cy="2560320"/>
          </a:xfrm>
          <a:prstGeom prst="rtTriangle">
            <a:avLst/>
          </a:prstGeom>
          <a:solidFill>
            <a:srgbClr val="6D30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" y="637661"/>
            <a:ext cx="6862194" cy="6463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Вокруг света</a:t>
            </a:r>
            <a:endParaRPr lang="ru-RU" sz="3600" b="1" dirty="0">
              <a:solidFill>
                <a:schemeClr val="bg2">
                  <a:lumMod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ngBleu Republic Bold" panose="02040804060000000004" pitchFamily="18" charset="-5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1713" y="1872905"/>
            <a:ext cx="838908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«Вокруг света» 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− 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старейший российский научно-популярный и страноведческий 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журнал.</a:t>
            </a:r>
          </a:p>
          <a:p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Издание посвящено географии и путешествиям. </a:t>
            </a:r>
          </a:p>
          <a:p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Популярные темы: дальние страны, экзотическая природа, народные обычаи. </a:t>
            </a:r>
          </a:p>
          <a:p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Героями страниц журнала были известные отечественные путешественники: </a:t>
            </a:r>
          </a:p>
          <a:p>
            <a:r>
              <a:rPr lang="ru-RU" sz="24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Пржевальский Н.М., Миклухо-Маклай Н.М., 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Потанины и другие.</a:t>
            </a:r>
          </a:p>
          <a:p>
            <a:endParaRPr lang="ru-RU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ngBleu Republic Bold" panose="02040804060000000004" pitchFamily="18" charset="-52"/>
            </a:endParaRPr>
          </a:p>
          <a:p>
            <a:pPr algn="ctr"/>
            <a:r>
              <a:rPr lang="ru-RU" sz="2400" dirty="0" smtClean="0">
                <a:solidFill>
                  <a:srgbClr val="6D30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Журнал </a:t>
            </a:r>
            <a:r>
              <a:rPr lang="ru-RU" sz="2400" dirty="0">
                <a:solidFill>
                  <a:srgbClr val="6D30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издается до сих </a:t>
            </a:r>
            <a:r>
              <a:rPr lang="ru-RU" sz="2400" dirty="0" smtClean="0">
                <a:solidFill>
                  <a:srgbClr val="6D30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пор!</a:t>
            </a:r>
            <a:endParaRPr lang="ru-RU" dirty="0">
              <a:solidFill>
                <a:srgbClr val="48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50116" y="149138"/>
            <a:ext cx="92920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cap="all" dirty="0" smtClean="0">
                <a:solidFill>
                  <a:srgbClr val="6D30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Научно-популярные журналы до 1917 года – «Вокруг света»</a:t>
            </a:r>
            <a:endParaRPr lang="ru-RU" sz="1600" b="1" cap="all" dirty="0">
              <a:solidFill>
                <a:srgbClr val="6D30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ngBleu Republic Bold" panose="02040804060000000004" pitchFamily="18" charset="-52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0116" cy="621817"/>
          </a:xfrm>
          <a:prstGeom prst="rect">
            <a:avLst/>
          </a:prstGeom>
        </p:spPr>
      </p:pic>
      <p:cxnSp>
        <p:nvCxnSpPr>
          <p:cNvPr id="20" name="Прямая соединительная линия 19"/>
          <p:cNvCxnSpPr/>
          <p:nvPr/>
        </p:nvCxnSpPr>
        <p:spPr>
          <a:xfrm flipV="1">
            <a:off x="0" y="588913"/>
            <a:ext cx="12192000" cy="32904"/>
          </a:xfrm>
          <a:prstGeom prst="line">
            <a:avLst/>
          </a:prstGeom>
          <a:ln w="19050">
            <a:solidFill>
              <a:srgbClr val="6D303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0" y="1299836"/>
            <a:ext cx="32800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6D30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             Выходит с </a:t>
            </a:r>
            <a:r>
              <a:rPr lang="ru-RU" b="1" dirty="0">
                <a:solidFill>
                  <a:srgbClr val="6D30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1861 года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0797" y="1210729"/>
            <a:ext cx="3041141" cy="41910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84476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0116" cy="621817"/>
          </a:xfrm>
          <a:prstGeom prst="rect">
            <a:avLst/>
          </a:prstGeom>
        </p:spPr>
      </p:pic>
      <p:cxnSp>
        <p:nvCxnSpPr>
          <p:cNvPr id="11" name="Прямая соединительная линия 10"/>
          <p:cNvCxnSpPr/>
          <p:nvPr/>
        </p:nvCxnSpPr>
        <p:spPr>
          <a:xfrm flipV="1">
            <a:off x="0" y="588913"/>
            <a:ext cx="12192000" cy="32904"/>
          </a:xfrm>
          <a:prstGeom prst="line">
            <a:avLst/>
          </a:prstGeom>
          <a:ln w="19050">
            <a:solidFill>
              <a:srgbClr val="6D303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5817733" y="6176986"/>
            <a:ext cx="59902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0"/>
              </a:spcAft>
            </a:pPr>
            <a:r>
              <a:rPr lang="ru-RU" sz="1400" b="1" kern="150" dirty="0">
                <a:solidFill>
                  <a:srgbClr val="2021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" panose="02040504060000000004" pitchFamily="18" charset="-52"/>
                <a:ea typeface="Times New Roman" panose="02020603050405020304" pitchFamily="18" charset="0"/>
                <a:cs typeface="Liberation Serif"/>
              </a:rPr>
              <a:t>Волга</a:t>
            </a:r>
            <a:r>
              <a:rPr lang="ru-RU" sz="1400" kern="150" dirty="0">
                <a:solidFill>
                  <a:srgbClr val="2021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" panose="02040504060000000004" pitchFamily="18" charset="-52"/>
                <a:ea typeface="Times New Roman" panose="02020603050405020304" pitchFamily="18" charset="0"/>
                <a:cs typeface="Liberation Serif"/>
              </a:rPr>
              <a:t> и Приволжье. Общий обзор Волги от источника до устья // Вокруг света. — 1868. </a:t>
            </a:r>
            <a:r>
              <a:rPr lang="ru-RU" sz="1400" kern="150" dirty="0" smtClean="0">
                <a:solidFill>
                  <a:srgbClr val="2021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" panose="02040504060000000004" pitchFamily="18" charset="-52"/>
                <a:ea typeface="Times New Roman" panose="02020603050405020304" pitchFamily="18" charset="0"/>
                <a:cs typeface="Liberation Serif"/>
              </a:rPr>
              <a:t>— Т</a:t>
            </a:r>
            <a:r>
              <a:rPr lang="ru-RU" sz="1400" kern="150" dirty="0">
                <a:solidFill>
                  <a:srgbClr val="2021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" panose="02040504060000000004" pitchFamily="18" charset="-52"/>
                <a:ea typeface="Times New Roman" panose="02020603050405020304" pitchFamily="18" charset="0"/>
                <a:cs typeface="Liberation Serif"/>
              </a:rPr>
              <a:t>. 8. — С. 212-217; 305-316.</a:t>
            </a:r>
            <a:endParaRPr lang="ru-RU" sz="1200" kern="1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ngBleu Republic" panose="02040504060000000004" pitchFamily="18" charset="-52"/>
              <a:ea typeface="SimSun" panose="02010600030101010101" pitchFamily="2" charset="-122"/>
              <a:cs typeface="Mangal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16" y="1076605"/>
            <a:ext cx="3476085" cy="49941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450116" y="149138"/>
            <a:ext cx="92920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cap="all" dirty="0" smtClean="0">
                <a:solidFill>
                  <a:srgbClr val="6D30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Научно-популярные журналы до 1917 года – «Вокруг света»</a:t>
            </a:r>
            <a:endParaRPr lang="ru-RU" sz="1600" b="1" cap="all" dirty="0">
              <a:solidFill>
                <a:srgbClr val="6D30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ngBleu Republic Bold" panose="02040804060000000004" pitchFamily="18" charset="-52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2707" y="1101428"/>
            <a:ext cx="7365232" cy="49693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485276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49761" y="1976872"/>
            <a:ext cx="770248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angBleu Republic Bold" panose="02040804060000000004"/>
                <a:ea typeface="+mn-ea"/>
                <a:cs typeface="+mn-cs"/>
              </a:rPr>
              <a:t>Журнал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angBleu Republic Bold" panose="02040804060000000004"/>
                <a:ea typeface="+mn-ea"/>
                <a:cs typeface="+mn-cs"/>
              </a:rPr>
              <a:t>содержал очерки и рассказы по русской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angBleu Republic Bold" panose="02040804060000000004"/>
                <a:ea typeface="+mn-ea"/>
                <a:cs typeface="+mn-cs"/>
              </a:rPr>
              <a:t>истории. 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angBleu Republic Bold" panose="02040804060000000004"/>
                <a:ea typeface="+mn-ea"/>
                <a:cs typeface="+mn-cs"/>
              </a:rPr>
              <a:t>Публиковались биографии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angBleu Republic Bold" panose="02040804060000000004"/>
                <a:ea typeface="+mn-ea"/>
                <a:cs typeface="+mn-cs"/>
              </a:rPr>
              <a:t>исторических деятелей,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angBleu Republic Bold" panose="02040804060000000004"/>
                <a:ea typeface="+mn-ea"/>
                <a:cs typeface="+mn-cs"/>
              </a:rPr>
              <a:t>известных писателей, статьи о городах, храмах, памятниках, обычаях, нравах русского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angBleu Republic Bold" panose="02040804060000000004"/>
                <a:ea typeface="+mn-ea"/>
                <a:cs typeface="+mn-cs"/>
              </a:rPr>
              <a:t>народа.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angBleu Republic Bold" panose="02040804060000000004"/>
                <a:ea typeface="+mn-ea"/>
                <a:cs typeface="+mn-cs"/>
              </a:rPr>
              <a:t>                   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angBleu Republic Bold" panose="02040804060000000004"/>
                <a:ea typeface="+mn-ea"/>
                <a:cs typeface="+mn-cs"/>
              </a:rPr>
              <a:t>В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angBleu Republic Bold" panose="02040804060000000004"/>
                <a:ea typeface="+mn-ea"/>
                <a:cs typeface="+mn-cs"/>
              </a:rPr>
              <a:t>журнале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angBleu Republic Bold" panose="02040804060000000004"/>
                <a:ea typeface="+mn-ea"/>
                <a:cs typeface="+mn-cs"/>
              </a:rPr>
              <a:t>печатались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angBleu Republic Bold" panose="02040804060000000004"/>
                <a:ea typeface="+mn-ea"/>
                <a:cs typeface="+mn-cs"/>
              </a:rPr>
              <a:t>К.Н.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angBleu Republic Bold" panose="02040804060000000004"/>
                <a:ea typeface="+mn-ea"/>
                <a:cs typeface="+mn-cs"/>
              </a:rPr>
              <a:t>Бестужев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angBleu Republic Bold" panose="02040804060000000004"/>
                <a:ea typeface="+mn-ea"/>
                <a:cs typeface="Times New Roman" panose="02020603050405020304" pitchFamily="18" charset="0"/>
              </a:rPr>
              <a:t>-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angBleu Republic Bold" panose="02040804060000000004"/>
                <a:ea typeface="+mn-ea"/>
                <a:cs typeface="+mn-cs"/>
              </a:rPr>
              <a:t>Рюмин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angBleu Republic Bold" panose="02040804060000000004"/>
                <a:ea typeface="+mn-ea"/>
                <a:cs typeface="+mn-cs"/>
              </a:rPr>
              <a:t>,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angBleu Republic Bold" panose="02040804060000000004"/>
                <a:ea typeface="+mn-ea"/>
                <a:cs typeface="+mn-cs"/>
              </a:rPr>
              <a:t>С.М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angBleu Republic Bold" panose="02040804060000000004"/>
                <a:ea typeface="+mn-ea"/>
                <a:cs typeface="+mn-cs"/>
              </a:rPr>
              <a:t>. Соловьев, Н.И.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angBleu Republic Bold" panose="02040804060000000004"/>
                <a:ea typeface="+mn-ea"/>
                <a:cs typeface="+mn-cs"/>
              </a:rPr>
              <a:t>Костомаров и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angBleu Republic Bold" panose="02040804060000000004"/>
                <a:ea typeface="+mn-ea"/>
                <a:cs typeface="+mn-cs"/>
              </a:rPr>
              <a:t>другие известные писатели и историки.</a:t>
            </a:r>
          </a:p>
        </p:txBody>
      </p:sp>
      <p:sp>
        <p:nvSpPr>
          <p:cNvPr id="6" name="Пятиугольник 5"/>
          <p:cNvSpPr/>
          <p:nvPr/>
        </p:nvSpPr>
        <p:spPr>
          <a:xfrm>
            <a:off x="0" y="676276"/>
            <a:ext cx="6348549" cy="569102"/>
          </a:xfrm>
          <a:prstGeom prst="homePlate">
            <a:avLst/>
          </a:prstGeom>
          <a:solidFill>
            <a:srgbClr val="6D3031"/>
          </a:solidFill>
          <a:ln>
            <a:solidFill>
              <a:srgbClr val="521808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6945" y="637661"/>
            <a:ext cx="6675249" cy="6463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E3EACF">
                    <a:lumMod val="9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angBleu Republic Bold" panose="02040804060000000004" pitchFamily="18" charset="-52"/>
                <a:ea typeface="+mn-ea"/>
                <a:cs typeface="+mn-cs"/>
              </a:rPr>
              <a:t>Древняя и новая Россия</a:t>
            </a:r>
          </a:p>
        </p:txBody>
      </p:sp>
      <p:sp>
        <p:nvSpPr>
          <p:cNvPr id="10" name="Прямоугольный треугольник 9"/>
          <p:cNvSpPr/>
          <p:nvPr/>
        </p:nvSpPr>
        <p:spPr>
          <a:xfrm rot="16200000">
            <a:off x="9753600" y="4419600"/>
            <a:ext cx="2316480" cy="2560320"/>
          </a:xfrm>
          <a:prstGeom prst="rtTriangle">
            <a:avLst/>
          </a:prstGeom>
          <a:solidFill>
            <a:srgbClr val="6D30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 flipV="1">
            <a:off x="0" y="588913"/>
            <a:ext cx="12192000" cy="32904"/>
          </a:xfrm>
          <a:prstGeom prst="line">
            <a:avLst/>
          </a:prstGeom>
          <a:ln w="19050">
            <a:solidFill>
              <a:srgbClr val="6D303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0116" cy="62181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949" y="1210729"/>
            <a:ext cx="3073651" cy="42191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3617482" y="1245378"/>
            <a:ext cx="25455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6D30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Выходит с 1875 года</a:t>
            </a:r>
            <a:endParaRPr lang="ru-RU" b="1" dirty="0">
              <a:solidFill>
                <a:srgbClr val="6D30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ngBleu Republic Bold" panose="02040804060000000004" pitchFamily="18" charset="-5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0116" y="149138"/>
            <a:ext cx="105043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cap="all" dirty="0" smtClean="0">
                <a:solidFill>
                  <a:srgbClr val="6D30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Научно-популярные журналы до 1917 года – «древняя и новая россия»</a:t>
            </a:r>
            <a:endParaRPr lang="ru-RU" sz="1600" b="1" cap="all" dirty="0">
              <a:solidFill>
                <a:srgbClr val="6D30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ngBleu Republic Bold" panose="02040804060000000004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4702071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74468" y="1811382"/>
            <a:ext cx="7515497" cy="2695771"/>
          </a:xfrm>
          <a:prstGeom prst="rect">
            <a:avLst/>
          </a:prstGeom>
          <a:gradFill>
            <a:gsLst>
              <a:gs pos="0">
                <a:schemeClr val="accent6">
                  <a:alpha val="50000"/>
                </a:schemeClr>
              </a:gs>
              <a:gs pos="50000">
                <a:srgbClr val="B3E9BD"/>
              </a:gs>
              <a:gs pos="100000">
                <a:schemeClr val="accent6"/>
              </a:gs>
            </a:gsLst>
            <a:lin ang="16200000" scaled="1"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12700"/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2597" y="1101428"/>
            <a:ext cx="3357699" cy="46090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5534296" y="5935019"/>
            <a:ext cx="6096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ok" panose="02040504060000000004" pitchFamily="18" charset="-52"/>
              </a:rPr>
              <a:t>Завалишин, Д. 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ok" panose="02040504060000000004" pitchFamily="18" charset="-52"/>
              </a:rPr>
              <a:t>Кругосветное плавание фрегата «Крейсер» в </a:t>
            </a:r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ok" panose="02040504060000000004" pitchFamily="18" charset="-52"/>
              </a:rPr>
              <a:t>1822</a:t>
            </a: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ok" panose="02040504060000000004" pitchFamily="18" charset="-52"/>
                <a:cs typeface="Times New Roman" panose="02020603050405020304" pitchFamily="18" charset="0"/>
              </a:rPr>
              <a:t>-</a:t>
            </a:r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ok" panose="02040504060000000004" pitchFamily="18" charset="-52"/>
              </a:rPr>
              <a:t>1825 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ok" panose="02040504060000000004" pitchFamily="18" charset="-52"/>
              </a:rPr>
              <a:t>гг. под командою Михаила Петровича Лазарева </a:t>
            </a:r>
            <a:endParaRPr lang="ru-RU" sz="1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ngBleu Republic Book" panose="02040504060000000004" pitchFamily="18" charset="-52"/>
            </a:endParaRPr>
          </a:p>
          <a:p>
            <a:pPr algn="r"/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ok" panose="02040504060000000004" pitchFamily="18" charset="-52"/>
              </a:rPr>
              <a:t>// 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ok" panose="02040504060000000004" pitchFamily="18" charset="-52"/>
              </a:rPr>
              <a:t>Древняя и Новая Россия. — 1877. — № 5. — С. </a:t>
            </a:r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ok" panose="02040504060000000004" pitchFamily="18" charset="-52"/>
              </a:rPr>
              <a:t>54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ok" panose="02040504060000000004" pitchFamily="18" charset="-52"/>
                <a:cs typeface="Times New Roman" panose="02020603050405020304" pitchFamily="18" charset="0"/>
              </a:rPr>
              <a:t>-</a:t>
            </a:r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ok" panose="02040504060000000004" pitchFamily="18" charset="-52"/>
              </a:rPr>
              <a:t>67.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ngBleu Republic Book" panose="02040504060000000004" pitchFamily="18" charset="-52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0133" y="2035882"/>
            <a:ext cx="720416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Medium" panose="02040604060000000004" pitchFamily="18" charset="-52"/>
              </a:rPr>
              <a:t>Завалишин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Medium" panose="02040604060000000004" pitchFamily="18" charset="-52"/>
              </a:rPr>
              <a:t>в своей статье «Кругосветное плавание фрегата «Крейсер» в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Medium" panose="02040604060000000004" pitchFamily="18" charset="-52"/>
              </a:rPr>
              <a:t>1822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Medium" panose="02040604060000000004" pitchFamily="18" charset="-52"/>
                <a:cs typeface="Times New Roman" panose="02020603050405020304" pitchFamily="18" charset="0"/>
              </a:rPr>
              <a:t>-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Medium" panose="02040604060000000004" pitchFamily="18" charset="-52"/>
              </a:rPr>
              <a:t>1825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Medium" panose="02040604060000000004" pitchFamily="18" charset="-52"/>
              </a:rPr>
              <a:t>гг. под командою Михаила Петровича Лазарева» рассказывает о малоизвестном путешествии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Medium" panose="02040604060000000004" pitchFamily="18" charset="-52"/>
              </a:rPr>
              <a:t>Лазарева, значимых политических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Medium" panose="02040604060000000004" pitchFamily="18" charset="-52"/>
              </a:rPr>
              <a:t>событиях, предшествующих плаванию, и о том, что происходило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Medium" panose="02040604060000000004" pitchFamily="18" charset="-52"/>
              </a:rPr>
              <a:t>с «Крейсером»    и его экипажем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Medium" panose="02040604060000000004" pitchFamily="18" charset="-52"/>
              </a:rPr>
              <a:t>во время рейса.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0116" cy="621817"/>
          </a:xfrm>
          <a:prstGeom prst="rect">
            <a:avLst/>
          </a:prstGeom>
        </p:spPr>
      </p:pic>
      <p:cxnSp>
        <p:nvCxnSpPr>
          <p:cNvPr id="16" name="Прямая соединительная линия 15"/>
          <p:cNvCxnSpPr/>
          <p:nvPr/>
        </p:nvCxnSpPr>
        <p:spPr>
          <a:xfrm flipV="1">
            <a:off x="0" y="588913"/>
            <a:ext cx="12192000" cy="32904"/>
          </a:xfrm>
          <a:prstGeom prst="line">
            <a:avLst/>
          </a:prstGeom>
          <a:ln w="19050">
            <a:solidFill>
              <a:srgbClr val="6D303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50116" y="149138"/>
            <a:ext cx="105043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cap="all" dirty="0" smtClean="0">
                <a:solidFill>
                  <a:srgbClr val="6D30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Научно-популярные журналы до 1917 года – «древняя и новая россия»</a:t>
            </a:r>
            <a:endParaRPr lang="ru-RU" sz="1600" b="1" cap="all" dirty="0">
              <a:solidFill>
                <a:srgbClr val="6D30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ngBleu Republic Bold" panose="02040804060000000004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5688498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578686" y="5888448"/>
            <a:ext cx="61395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" panose="02040504060000000004" pitchFamily="18" charset="-52"/>
              </a:rPr>
              <a:t>Гациский, А.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" panose="02040504060000000004" pitchFamily="18" charset="-52"/>
              </a:rPr>
              <a:t> У невидимого града Китежа </a:t>
            </a:r>
            <a:endParaRPr lang="ru-RU" sz="1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ngBleu Republic" panose="02040504060000000004" pitchFamily="18" charset="-52"/>
            </a:endParaRPr>
          </a:p>
          <a:p>
            <a:pPr algn="r"/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" panose="02040504060000000004" pitchFamily="18" charset="-52"/>
              </a:rPr>
              <a:t>// Древняя 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" panose="02040504060000000004" pitchFamily="18" charset="-52"/>
              </a:rPr>
              <a:t>и Новая Россия</a:t>
            </a:r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" panose="02040504060000000004" pitchFamily="18" charset="-52"/>
              </a:rPr>
              <a:t>.— 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" panose="02040504060000000004" pitchFamily="18" charset="-52"/>
              </a:rPr>
              <a:t>1877. — № 11. — С. </a:t>
            </a:r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" panose="02040504060000000004" pitchFamily="18" charset="-52"/>
              </a:rPr>
              <a:t>267</a:t>
            </a: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" panose="02040504060000000004" pitchFamily="18" charset="-52"/>
                <a:cs typeface="Times New Roman" panose="02020603050405020304" pitchFamily="18" charset="0"/>
              </a:rPr>
              <a:t>-</a:t>
            </a:r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" panose="02040504060000000004" pitchFamily="18" charset="-52"/>
              </a:rPr>
              <a:t>280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" panose="02040504060000000004" pitchFamily="18" charset="-52"/>
              </a:rPr>
              <a:t>.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0116" cy="621817"/>
          </a:xfrm>
          <a:prstGeom prst="rect">
            <a:avLst/>
          </a:prstGeom>
        </p:spPr>
      </p:pic>
      <p:cxnSp>
        <p:nvCxnSpPr>
          <p:cNvPr id="15" name="Прямая соединительная линия 14"/>
          <p:cNvCxnSpPr/>
          <p:nvPr/>
        </p:nvCxnSpPr>
        <p:spPr>
          <a:xfrm flipV="1">
            <a:off x="0" y="588913"/>
            <a:ext cx="12192000" cy="32904"/>
          </a:xfrm>
          <a:prstGeom prst="line">
            <a:avLst/>
          </a:prstGeom>
          <a:ln w="19050">
            <a:solidFill>
              <a:srgbClr val="6D303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450116" y="1723645"/>
            <a:ext cx="7239988" cy="3179343"/>
          </a:xfrm>
          <a:prstGeom prst="rect">
            <a:avLst/>
          </a:prstGeom>
          <a:gradFill>
            <a:gsLst>
              <a:gs pos="0">
                <a:schemeClr val="accent6">
                  <a:alpha val="50000"/>
                </a:schemeClr>
              </a:gs>
              <a:gs pos="50000">
                <a:srgbClr val="B3E9BD"/>
              </a:gs>
              <a:gs pos="100000">
                <a:schemeClr val="accent6"/>
              </a:gs>
            </a:gsLst>
            <a:lin ang="16200000" scaled="1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ngBleu Republic Book" panose="02040504060000000004" pitchFamily="18" charset="-52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10392" y="1882155"/>
            <a:ext cx="693339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Medium" panose="02040604060000000004" pitchFamily="18" charset="-52"/>
              </a:rPr>
              <a:t>«...Вот начался обход озера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Medium" panose="02040604060000000004" pitchFamily="18" charset="-52"/>
              </a:rPr>
              <a:t>−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Medium" panose="02040604060000000004" pitchFamily="18" charset="-52"/>
              </a:rPr>
              <a:t>нечто вроде крестного хода. На землю быстро опускаются сумерки, озеро блещет, вокруг него нескончаемой цепью протянулись огоньки: то один за другим, </a:t>
            </a: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ngBleu Republic Medium" panose="02040604060000000004" pitchFamily="18" charset="-52"/>
            </a:endParaRPr>
          </a:p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Medium" panose="02040604060000000004" pitchFamily="18" charset="-52"/>
              </a:rPr>
              <a:t>с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Medium" panose="02040604060000000004" pitchFamily="18" charset="-52"/>
              </a:rPr>
              <a:t>иконами и с зажжёнными свечами в руках, идут богомольцы, преимущественно женщины… Воображение невольно переносится в первые века христианства, в мир религиозных молений </a:t>
            </a: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ngBleu Republic Medium" panose="02040604060000000004" pitchFamily="18" charset="-52"/>
            </a:endParaRPr>
          </a:p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Medium" panose="02040604060000000004" pitchFamily="18" charset="-52"/>
              </a:rPr>
              <a:t>в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Medium" panose="02040604060000000004" pitchFamily="18" charset="-52"/>
              </a:rPr>
              <a:t>дремучих лесах».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236" y="896694"/>
            <a:ext cx="3520993" cy="48332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450116" y="149138"/>
            <a:ext cx="105043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cap="all" dirty="0" smtClean="0">
                <a:solidFill>
                  <a:srgbClr val="6D30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Научно-популярные журналы до 1917 года – «древняя и новая россия»</a:t>
            </a:r>
            <a:endParaRPr lang="ru-RU" sz="1600" b="1" cap="all" dirty="0">
              <a:solidFill>
                <a:srgbClr val="6D30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ngBleu Republic Bold" panose="02040804060000000004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7022073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38328" y="1985802"/>
            <a:ext cx="837362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В журнале «Природа и люди» публиковались занимательные статьи по географии и этнографии, очерки по химии, физике и ботанике, научно-фантастические романы и исторические повести.</a:t>
            </a:r>
          </a:p>
        </p:txBody>
      </p:sp>
      <p:sp>
        <p:nvSpPr>
          <p:cNvPr id="6" name="Пятиугольник 5"/>
          <p:cNvSpPr/>
          <p:nvPr/>
        </p:nvSpPr>
        <p:spPr>
          <a:xfrm>
            <a:off x="-1" y="676276"/>
            <a:ext cx="4493624" cy="569102"/>
          </a:xfrm>
          <a:prstGeom prst="homePlate">
            <a:avLst/>
          </a:prstGeom>
          <a:solidFill>
            <a:srgbClr val="6D3031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52400" y="637661"/>
            <a:ext cx="4612547" cy="6463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Природа и люди</a:t>
            </a:r>
          </a:p>
        </p:txBody>
      </p:sp>
      <p:sp>
        <p:nvSpPr>
          <p:cNvPr id="8" name="Прямоугольный треугольник 7"/>
          <p:cNvSpPr/>
          <p:nvPr/>
        </p:nvSpPr>
        <p:spPr>
          <a:xfrm rot="16200000">
            <a:off x="9753600" y="4419600"/>
            <a:ext cx="2316480" cy="2560320"/>
          </a:xfrm>
          <a:prstGeom prst="rtTriangle">
            <a:avLst/>
          </a:prstGeom>
          <a:solidFill>
            <a:srgbClr val="6D30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 flipV="1">
            <a:off x="0" y="588913"/>
            <a:ext cx="12192000" cy="32904"/>
          </a:xfrm>
          <a:prstGeom prst="line">
            <a:avLst/>
          </a:prstGeom>
          <a:ln w="19050">
            <a:solidFill>
              <a:srgbClr val="6D303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0116" cy="62181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737360" y="1279125"/>
            <a:ext cx="25715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6D30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Выходит с 1889 года</a:t>
            </a:r>
            <a:endParaRPr lang="ru-RU" b="1" dirty="0">
              <a:solidFill>
                <a:srgbClr val="6D30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ngBleu Republic Bold" panose="02040804060000000004" pitchFamily="18" charset="-5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0116" y="149138"/>
            <a:ext cx="105043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cap="all" dirty="0" smtClean="0">
                <a:solidFill>
                  <a:srgbClr val="6D30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gBleu Republic Bold" panose="02040804060000000004" pitchFamily="18" charset="-52"/>
              </a:rPr>
              <a:t>Научно-популярные журналы до 1917 года – «природа и люди»</a:t>
            </a:r>
            <a:endParaRPr lang="ru-RU" sz="1600" b="1" cap="all" dirty="0">
              <a:solidFill>
                <a:srgbClr val="6D30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ngBleu Republic Bold" panose="02040804060000000004" pitchFamily="18" charset="-52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949" y="1210729"/>
            <a:ext cx="3080024" cy="42248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675793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TM16401371[[fn=Атлас]]</Template>
  <TotalTime>1677</TotalTime>
  <Words>1881</Words>
  <Application>Microsoft Office PowerPoint</Application>
  <PresentationFormat>Широкоэкранный</PresentationFormat>
  <Paragraphs>157</Paragraphs>
  <Slides>31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46" baseType="lpstr">
      <vt:lpstr>SimSun</vt:lpstr>
      <vt:lpstr>Andale Sans UI</vt:lpstr>
      <vt:lpstr>Arial</vt:lpstr>
      <vt:lpstr>Calibri</vt:lpstr>
      <vt:lpstr>Century Gothic</vt:lpstr>
      <vt:lpstr>Liberation Serif</vt:lpstr>
      <vt:lpstr>Mangal</vt:lpstr>
      <vt:lpstr>SangBleu Republic</vt:lpstr>
      <vt:lpstr>SangBleu Republic Bold</vt:lpstr>
      <vt:lpstr>SangBleu Republic Book</vt:lpstr>
      <vt:lpstr>SangBleu Republic Medium</vt:lpstr>
      <vt:lpstr>Times New Roman</vt:lpstr>
      <vt:lpstr>Wingdings</vt:lpstr>
      <vt:lpstr>Wingdings 3</vt:lpstr>
      <vt:lpstr>Легкий дым</vt:lpstr>
      <vt:lpstr>От тайны  к знаниям: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 страницах «Науки и жизни» вы найдете статьи о недавних научных открытиях и об истории науки, новых технологиях  и фундаментальных основах наук, исторических личностях, вещах, которые  нас окружают, удивительных местах на  нашей планете. </vt:lpstr>
      <vt:lpstr>Презентация PowerPoint</vt:lpstr>
      <vt:lpstr>Журнал «Знание-сила» для тех, кто хочет повысить свой интеллектуальный уровень.                Он публикует материалы о достижениях  в различных областях науки − физике, астрономии, космологии, биологии, истории, экономике, философии, психологии, социологии. </vt:lpstr>
      <vt:lpstr>Презентация PowerPoint</vt:lpstr>
      <vt:lpstr>Родина</vt:lpstr>
      <vt:lpstr>Что на самом деле случилось на перевале Дятлова в ночь с 1 на 2 февраля 1959 года?  Что ни факт, то загадка. Что ни деталь, то ставит в тупик. Что ни поступок, то ошарашивает своей нелогичностью.</vt:lpstr>
      <vt:lpstr>Полноцветный ежемесячный альманах «Отечество» на своих страницах рассказывает о истории, культуре, религии, жизни столицы и провинции.  Разнообразные рубрики раскрывают широкую палитру публикаций по проблемам, волнующим те или иные слои общества.</vt:lpstr>
      <vt:lpstr>Презентация PowerPoint</vt:lpstr>
      <vt:lpstr> </vt:lpstr>
      <vt:lpstr>Презентация PowerPoint</vt:lpstr>
      <vt:lpstr>Тростин, Е. Дворняги, вперед! // Свой. — 2020. — Август. —С. 34-37.</vt:lpstr>
      <vt:lpstr>Защищая старую Россию, Столыпин строил новую и не боялся этого. Страна при Столыпине динамично развивалась,  и премьер был убежден в ее великих резервах и славном будущем.</vt:lpstr>
      <vt:lpstr>Исторический журнал/History Illustrated</vt:lpstr>
      <vt:lpstr>Принято считать, что основной летописью, рассказывающей о христианстве и крещении Древней Руси, является «Повесть временных лет», написанная летописцем Нестором. Текст этот, написанный в XII веке, в первозданном виде до нас не дошел. Так можно ли доверять «Повести»? </vt:lpstr>
      <vt:lpstr>Чудеса и приключения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user101-64</dc:creator>
  <cp:lastModifiedBy>Митюрин Иван Владимирович</cp:lastModifiedBy>
  <cp:revision>223</cp:revision>
  <dcterms:created xsi:type="dcterms:W3CDTF">2022-06-22T09:14:19Z</dcterms:created>
  <dcterms:modified xsi:type="dcterms:W3CDTF">2023-02-13T08:51:12Z</dcterms:modified>
</cp:coreProperties>
</file>